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7" r:id="rId2"/>
    <p:sldId id="278" r:id="rId3"/>
    <p:sldId id="368" r:id="rId4"/>
    <p:sldId id="465" r:id="rId5"/>
    <p:sldId id="466" r:id="rId6"/>
    <p:sldId id="286" r:id="rId7"/>
    <p:sldId id="356" r:id="rId8"/>
    <p:sldId id="367" r:id="rId9"/>
    <p:sldId id="444" r:id="rId10"/>
    <p:sldId id="456" r:id="rId11"/>
    <p:sldId id="467" r:id="rId12"/>
    <p:sldId id="468" r:id="rId13"/>
    <p:sldId id="470" r:id="rId14"/>
    <p:sldId id="479" r:id="rId15"/>
    <p:sldId id="471" r:id="rId16"/>
    <p:sldId id="431" r:id="rId17"/>
    <p:sldId id="449" r:id="rId18"/>
    <p:sldId id="472" r:id="rId19"/>
    <p:sldId id="434" r:id="rId20"/>
    <p:sldId id="457" r:id="rId21"/>
    <p:sldId id="473" r:id="rId22"/>
    <p:sldId id="474" r:id="rId23"/>
    <p:sldId id="475" r:id="rId24"/>
    <p:sldId id="476" r:id="rId25"/>
    <p:sldId id="438" r:id="rId26"/>
    <p:sldId id="477" r:id="rId27"/>
    <p:sldId id="478" r:id="rId28"/>
    <p:sldId id="464" r:id="rId29"/>
    <p:sldId id="399" r:id="rId30"/>
    <p:sldId id="462" r:id="rId31"/>
    <p:sldId id="463" r:id="rId32"/>
    <p:sldId id="315" r:id="rId33"/>
  </p:sldIdLst>
  <p:sldSz cx="12192000" cy="6858000"/>
  <p:notesSz cx="6807200" cy="9939338"/>
  <p:embeddedFontLst>
    <p:embeddedFont>
      <p:font typeface="Arial Unicode MS" panose="020B0604020202020204" pitchFamily="50" charset="-127"/>
      <p:regular r:id="rId36"/>
    </p:embeddedFont>
    <p:embeddedFont>
      <p:font typeface="맑은 고딕" panose="020B0503020000020004" pitchFamily="50" charset="-127"/>
      <p:regular r:id="rId37"/>
      <p:bold r:id="rId38"/>
    </p:embeddedFont>
    <p:embeddedFont>
      <p:font typeface="HY중고딕" panose="02030600000101010101" pitchFamily="18" charset="-127"/>
      <p:regular r:id="rId39"/>
    </p:embeddedFont>
    <p:embeddedFont>
      <p:font typeface="HY울릉도M" panose="02030600000101010101" charset="-127"/>
      <p:regular r:id="rId40"/>
    </p:embeddedFont>
    <p:embeddedFont>
      <p:font typeface="HY견고딕" panose="02030600000101010101" pitchFamily="18" charset="-127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나눔바른고딕" panose="020B0600000101010101" charset="-127"/>
      <p:regular r:id="rId48"/>
      <p:bold r:id="rId4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8022"/>
    <a:srgbClr val="009900"/>
    <a:srgbClr val="0004BC"/>
    <a:srgbClr val="990099"/>
    <a:srgbClr val="663300"/>
    <a:srgbClr val="0000FF"/>
    <a:srgbClr val="DED74E"/>
    <a:srgbClr val="FF9900"/>
    <a:srgbClr val="0066CC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6391" autoAdjust="0"/>
  </p:normalViewPr>
  <p:slideViewPr>
    <p:cSldViewPr>
      <p:cViewPr varScale="1">
        <p:scale>
          <a:sx n="102" d="100"/>
          <a:sy n="102" d="100"/>
        </p:scale>
        <p:origin x="150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68F12334-8C3E-43FE-95FD-1F02163CD333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226"/>
            <a:ext cx="2950529" cy="497523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2" y="9440226"/>
            <a:ext cx="2950529" cy="497523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FD18A470-9DE5-4CF9-91DF-08F93FB20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70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B9F94A2A-197E-48FF-B0AC-2F70878BFE8B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9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59693989-2C50-45E5-A925-616129DC0D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921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52475"/>
            <a:ext cx="663257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그림 다시 그릴것 </a:t>
            </a:r>
            <a:endParaRPr lang="en-US" altLang="ko-KR" smtClean="0"/>
          </a:p>
          <a:p>
            <a:endParaRPr lang="ko-KR" altLang="en-US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4005" indent="-286156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4623" indent="-228924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4062" indent="-228924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61912" indent="-228924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9759" indent="-2289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7610" indent="-2289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35460" indent="-2289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93309" indent="-2289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38582037-E405-4A18-839D-AD14E5C83C9D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8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0663" y="815975"/>
            <a:ext cx="7199313" cy="4049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그림 다시 그릴것 </a:t>
            </a:r>
            <a:endParaRPr lang="en-US" altLang="ko-KR" smtClean="0"/>
          </a:p>
          <a:p>
            <a:endParaRPr lang="ko-KR" altLang="en-US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3039" indent="-285784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137" indent="-228627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1979" indent="-228627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9235" indent="-228627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6488" indent="-2286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3744" indent="-2286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31000" indent="-2286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8254" indent="-2286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38582037-E405-4A18-839D-AD14E5C83C9D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0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0663" y="815975"/>
            <a:ext cx="7199313" cy="4049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그림 다시 그릴것 </a:t>
            </a:r>
            <a:endParaRPr lang="en-US" altLang="ko-KR" smtClean="0"/>
          </a:p>
          <a:p>
            <a:endParaRPr lang="ko-KR" altLang="en-US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3039" indent="-285784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137" indent="-228627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1979" indent="-228627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9235" indent="-228627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6488" indent="-2286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3744" indent="-2286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31000" indent="-2286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8254" indent="-2286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38582037-E405-4A18-839D-AD14E5C83C9D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41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17488" y="814388"/>
            <a:ext cx="718343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그림 다시 그릴것 </a:t>
            </a:r>
            <a:endParaRPr lang="en-US" altLang="ko-KR" smtClean="0"/>
          </a:p>
          <a:p>
            <a:endParaRPr lang="ko-KR" altLang="en-US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1787" indent="-285303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1211" indent="-228242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599280" indent="-228242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5765" indent="-228242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2249" indent="-2282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68734" indent="-2282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5219" indent="-2282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1703" indent="-2282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38582037-E405-4A18-839D-AD14E5C83C9D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75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표 내용 확인 후에 변경 할것 변경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D82429-3148-47FE-913E-3895A81E75AB}" type="slidenum">
              <a:rPr lang="en-US" altLang="ko-KR" smtClean="0"/>
              <a:pPr>
                <a:defRPr/>
              </a:pPr>
              <a:t>26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1452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단어 변경 </a:t>
            </a:r>
            <a:r>
              <a:rPr lang="en-US" altLang="ko-KR" dirty="0" smtClean="0"/>
              <a:t>(</a:t>
            </a:r>
            <a:r>
              <a:rPr lang="en-US" altLang="ko-KR" baseline="0" dirty="0" smtClean="0"/>
              <a:t>growth level-&gt; growth stage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D82429-3148-47FE-913E-3895A81E75AB}" type="slidenum">
              <a:rPr lang="en-US" altLang="ko-KR" smtClean="0"/>
              <a:pPr>
                <a:defRPr/>
              </a:pPr>
              <a:t>27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78796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27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429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827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055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4068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517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00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02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51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76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823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411B3-83A6-4C1E-881D-00D7CECE3858}" type="datetimeFigureOut">
              <a:rPr lang="ko-KR" altLang="en-US" smtClean="0"/>
              <a:t>2019-08-19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CD160-4F07-44C2-BC31-16FE7D8AE1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029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image" Target="../media/image44.png"/><Relationship Id="rId3" Type="http://schemas.microsoft.com/office/2007/relationships/hdphoto" Target="../media/hdphoto11.wdp"/><Relationship Id="rId21" Type="http://schemas.microsoft.com/office/2007/relationships/hdphoto" Target="../media/hdphoto14.wdp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5" Type="http://schemas.openxmlformats.org/officeDocument/2006/relationships/image" Target="../media/image43.png"/><Relationship Id="rId2" Type="http://schemas.openxmlformats.org/officeDocument/2006/relationships/image" Target="../media/image25.jpeg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42.jpeg"/><Relationship Id="rId5" Type="http://schemas.openxmlformats.org/officeDocument/2006/relationships/image" Target="../media/image26.png"/><Relationship Id="rId15" Type="http://schemas.openxmlformats.org/officeDocument/2006/relationships/image" Target="../media/image35.jpeg"/><Relationship Id="rId23" Type="http://schemas.microsoft.com/office/2007/relationships/hdphoto" Target="../media/hdphoto15.wdp"/><Relationship Id="rId28" Type="http://schemas.openxmlformats.org/officeDocument/2006/relationships/image" Target="../media/image46.jpe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31" Type="http://schemas.openxmlformats.org/officeDocument/2006/relationships/image" Target="../media/image49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microsoft.com/office/2007/relationships/hdphoto" Target="../media/hdphoto13.wdp"/><Relationship Id="rId22" Type="http://schemas.openxmlformats.org/officeDocument/2006/relationships/image" Target="../media/image41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6.wdp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8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7.wdp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20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19.wdp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1.wdp"/><Relationship Id="rId7" Type="http://schemas.microsoft.com/office/2007/relationships/hdphoto" Target="../media/hdphoto2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21.wdp"/><Relationship Id="rId4" Type="http://schemas.openxmlformats.org/officeDocument/2006/relationships/image" Target="../media/image56.png"/><Relationship Id="rId9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2.png"/><Relationship Id="rId5" Type="http://schemas.microsoft.com/office/2007/relationships/hdphoto" Target="../media/hdphoto11.wdp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microsoft.com/office/2007/relationships/hdphoto" Target="../media/hdphoto11.wdp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microsoft.com/office/2007/relationships/hdphoto" Target="../media/hdphoto11.wdp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25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microsoft.com/office/2007/relationships/hdphoto" Target="../media/hdphoto24.wdp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1.pn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11.wdp"/><Relationship Id="rId7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25.wdp"/><Relationship Id="rId3" Type="http://schemas.microsoft.com/office/2007/relationships/hdphoto" Target="../media/hdphoto11.wdp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25.jpeg"/><Relationship Id="rId16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jpg"/><Relationship Id="rId1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26.wdp"/><Relationship Id="rId18" Type="http://schemas.openxmlformats.org/officeDocument/2006/relationships/image" Target="../media/image109.png"/><Relationship Id="rId3" Type="http://schemas.microsoft.com/office/2007/relationships/hdphoto" Target="../media/hdphoto11.wdp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17" Type="http://schemas.openxmlformats.org/officeDocument/2006/relationships/image" Target="../media/image108.png"/><Relationship Id="rId2" Type="http://schemas.openxmlformats.org/officeDocument/2006/relationships/image" Target="../media/image25.jpeg"/><Relationship Id="rId16" Type="http://schemas.openxmlformats.org/officeDocument/2006/relationships/image" Target="../media/image107.png"/><Relationship Id="rId20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06.png"/><Relationship Id="rId10" Type="http://schemas.openxmlformats.org/officeDocument/2006/relationships/image" Target="../media/image103.png"/><Relationship Id="rId19" Type="http://schemas.microsoft.com/office/2007/relationships/hdphoto" Target="../media/hdphoto27.wdp"/><Relationship Id="rId4" Type="http://schemas.openxmlformats.org/officeDocument/2006/relationships/image" Target="../media/image98.png"/><Relationship Id="rId9" Type="http://schemas.openxmlformats.org/officeDocument/2006/relationships/image" Target="../media/image91.png"/><Relationship Id="rId1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06.png"/><Relationship Id="rId3" Type="http://schemas.microsoft.com/office/2007/relationships/hdphoto" Target="../media/hdphoto11.wdp"/><Relationship Id="rId7" Type="http://schemas.openxmlformats.org/officeDocument/2006/relationships/image" Target="../media/image94.png"/><Relationship Id="rId12" Type="http://schemas.openxmlformats.org/officeDocument/2006/relationships/image" Target="../media/image1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0" Type="http://schemas.openxmlformats.org/officeDocument/2006/relationships/image" Target="../media/image115.png"/><Relationship Id="rId4" Type="http://schemas.openxmlformats.org/officeDocument/2006/relationships/image" Target="../media/image26.png"/><Relationship Id="rId9" Type="http://schemas.openxmlformats.org/officeDocument/2006/relationships/image" Target="../media/image114.png"/><Relationship Id="rId1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4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5" Type="http://schemas.openxmlformats.org/officeDocument/2006/relationships/image" Target="../media/image16.png"/><Relationship Id="rId10" Type="http://schemas.openxmlformats.org/officeDocument/2006/relationships/hyperlink" Target="http://www.google.co.kr/url?sa=i&amp;rct=j&amp;q=&amp;esrc=s&amp;frm=1&amp;source=images&amp;cd=&amp;cad=rja&amp;docid=OLCQRyS2wcRMhM&amp;tbnid=qYbPDSdJPfN9MM:&amp;ved=0CAUQjRw&amp;url=http://www.asiae.co.kr/news/view.htm?idxno=2012062507461637454&amp;ei=5LODUaLwNoGpiAfayID4Dg&amp;bvm=bv.45960087,d.aGc&amp;psig=AFQjCNEisdsGFRSNMDxYpXF6PFQ3uBNWRQ&amp;ust=1367672096861473" TargetMode="External"/><Relationship Id="rId4" Type="http://schemas.openxmlformats.org/officeDocument/2006/relationships/image" Target="../media/image8.jpeg"/><Relationship Id="rId9" Type="http://schemas.microsoft.com/office/2007/relationships/hdphoto" Target="../media/hdphoto5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3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농업빅데이터팀 소개자료\R1280x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6657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35360" y="152636"/>
            <a:ext cx="11521280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191344" y="0"/>
            <a:ext cx="11881320" cy="6813376"/>
            <a:chOff x="179513" y="1232756"/>
            <a:chExt cx="8784976" cy="4140460"/>
          </a:xfrm>
        </p:grpSpPr>
        <p:sp>
          <p:nvSpPr>
            <p:cNvPr id="5" name="직사각형 4"/>
            <p:cNvSpPr/>
            <p:nvPr/>
          </p:nvSpPr>
          <p:spPr>
            <a:xfrm>
              <a:off x="179513" y="1232756"/>
              <a:ext cx="8784976" cy="41404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1031389" y="2310089"/>
              <a:ext cx="7773373" cy="1794117"/>
              <a:chOff x="1031389" y="2256923"/>
              <a:chExt cx="7773373" cy="179411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31389" y="2256923"/>
                <a:ext cx="7773373" cy="467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4400" spc="-150" dirty="0" smtClean="0">
                    <a:solidFill>
                      <a:srgbClr val="006600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Development of Korean Agriculture and </a:t>
                </a:r>
                <a:endParaRPr kumimoji="1" lang="en-US" altLang="ko-KR" sz="4400" spc="-150" dirty="0">
                  <a:solidFill>
                    <a:srgbClr val="00660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244359" y="2760502"/>
                <a:ext cx="6655285" cy="1290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6600" spc="-200" dirty="0" smtClean="0">
                    <a:solidFill>
                      <a:srgbClr val="002060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Digital Agriculture </a:t>
                </a:r>
              </a:p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6600" spc="-200" dirty="0" smtClean="0">
                    <a:solidFill>
                      <a:srgbClr val="002060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for Future</a:t>
                </a:r>
                <a:endParaRPr kumimoji="1" lang="en-US" altLang="ko-KR" sz="6600" spc="-200" dirty="0">
                  <a:solidFill>
                    <a:srgbClr val="00206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</p:grp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861" r="89933">
                        <a14:foregroundMark x1="39970" y1="36571" x2="40716" y2="43714"/>
                        <a14:foregroundMark x1="43177" y1="56286" x2="41312" y2="60286"/>
                        <a14:foregroundMark x1="52498" y1="34857" x2="52647" y2="40286"/>
                        <a14:foregroundMark x1="52647" y1="50857" x2="52647" y2="55714"/>
                        <a14:foregroundMark x1="49814" y1="61429" x2="49515" y2="66286"/>
                        <a14:foregroundMark x1="58837" y1="36571" x2="62565" y2="35429"/>
                        <a14:foregroundMark x1="65474" y1="37714" x2="65772" y2="51429"/>
                        <a14:foregroundMark x1="59582" y1="66286" x2="65772" y2="66286"/>
                        <a14:foregroundMark x1="71514" y1="37143" x2="74273" y2="37143"/>
                        <a14:foregroundMark x1="68233" y1="52571" x2="75093" y2="52000"/>
                        <a14:foregroundMark x1="71663" y1="59143" x2="71663" y2="59143"/>
                        <a14:foregroundMark x1="79717" y1="39714" x2="79717" y2="39714"/>
                        <a14:foregroundMark x1="84191" y1="43714" x2="84191" y2="43714"/>
                        <a14:foregroundMark x1="83743" y1="58571" x2="83743" y2="58571"/>
                        <a14:foregroundMark x1="50405" y1="66667" x2="55668" y2="66667"/>
                        <a14:backgroundMark x1="17823" y1="48571" x2="23565" y2="2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04664"/>
            <a:ext cx="3424002" cy="892974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5231904" y="5517232"/>
            <a:ext cx="61926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ko-KR" sz="4400" spc="-150" dirty="0" smtClean="0">
                <a:solidFill>
                  <a:schemeClr val="accent5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Cho Yong-been, RDA</a:t>
            </a:r>
            <a:endParaRPr kumimoji="1" lang="ko-KR" altLang="en-US" sz="4400" spc="-150" dirty="0">
              <a:solidFill>
                <a:schemeClr val="accent5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67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직사각형 125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27" name="직사각형 126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51384" y="116632"/>
            <a:ext cx="11305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 smtClean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Data-based Digital Agriculture</a:t>
            </a:r>
            <a:endParaRPr kumimoji="1" lang="en-US" altLang="ko-KR" sz="4400" b="1" spc="-150" dirty="0">
              <a:solidFill>
                <a:srgbClr val="00206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911424" y="958082"/>
            <a:ext cx="10513167" cy="5639270"/>
            <a:chOff x="-944713" y="-1586641"/>
            <a:chExt cx="11095397" cy="7504044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0729" y="2019411"/>
              <a:ext cx="10639423" cy="3897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5" descr="화살표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5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 rot="10800000">
              <a:off x="2129685" y="-533963"/>
              <a:ext cx="4772508" cy="1334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0729" y="133158"/>
              <a:ext cx="10715418" cy="1255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grpSp>
          <p:nvGrpSpPr>
            <p:cNvPr id="19" name="그룹 18"/>
            <p:cNvGrpSpPr/>
            <p:nvPr/>
          </p:nvGrpSpPr>
          <p:grpSpPr>
            <a:xfrm>
              <a:off x="982127" y="2216637"/>
              <a:ext cx="7520523" cy="1146742"/>
              <a:chOff x="965263" y="1930754"/>
              <a:chExt cx="7520523" cy="1146742"/>
            </a:xfrm>
          </p:grpSpPr>
          <p:pic>
            <p:nvPicPr>
              <p:cNvPr id="101" name="Picture 10" descr="C:\Users\user\Desktop\2016.04.04 소요정원 자료\AI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6" b="9646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00" t="6236" r="11165" b="3628"/>
              <a:stretch/>
            </p:blipFill>
            <p:spPr bwMode="auto">
              <a:xfrm>
                <a:off x="965263" y="2023483"/>
                <a:ext cx="1241113" cy="7700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직사각형 101"/>
              <p:cNvSpPr/>
              <p:nvPr/>
            </p:nvSpPr>
            <p:spPr>
              <a:xfrm>
                <a:off x="2154254" y="1930754"/>
                <a:ext cx="6331532" cy="1146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ct val="100000"/>
                </a:pPr>
                <a:r>
                  <a:rPr lang="en-US" altLang="ko-KR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 Artificial Intelligence(AI)</a:t>
                </a:r>
              </a:p>
              <a:p>
                <a:pPr marL="538163" indent="-269875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ko-KR" sz="1600" spc="-1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Computer program that imitates intelligent thinking and action of human</a:t>
                </a:r>
              </a:p>
            </p:txBody>
          </p:sp>
        </p:grpSp>
        <p:pic>
          <p:nvPicPr>
            <p:cNvPr id="20" name="Picture 51" descr="051"/>
            <p:cNvPicPr preferRelativeResize="0"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9233" y="1808156"/>
              <a:ext cx="2966903" cy="493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57744" y="1821074"/>
              <a:ext cx="2928391" cy="409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ysClr val="window" lastClr="FFFFFF"/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1400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현대하모니 M" panose="02020603020101020101" pitchFamily="18" charset="-127"/>
                  <a:cs typeface="Arial" panose="020B0604020202020204" pitchFamily="34" charset="0"/>
                </a:rPr>
                <a:t>AI Technology in Agriculture</a:t>
              </a:r>
              <a:endParaRPr lang="ko-KR" alt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현대하모니 M" panose="02020603020101020101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22" name="Picture 50" descr="050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rgbClr val="76CA2A">
                  <a:shade val="45000"/>
                  <a:satMod val="135000"/>
                </a:srgbClr>
                <a:prstClr val="white"/>
              </a:duotone>
              <a:lum bright="-3000" contrast="10000"/>
            </a:blip>
            <a:srcRect/>
            <a:stretch>
              <a:fillRect/>
            </a:stretch>
          </p:blipFill>
          <p:spPr bwMode="auto">
            <a:xfrm>
              <a:off x="-488738" y="-215036"/>
              <a:ext cx="3290705" cy="681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-742976" y="-112393"/>
              <a:ext cx="3756874" cy="409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kern="0" dirty="0" smtClean="0">
                  <a:solidFill>
                    <a:srgbClr val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Utilization in Agriculture</a:t>
              </a:r>
              <a:endPara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24" name="직선 연결선 23"/>
            <p:cNvCxnSpPr>
              <a:endCxn id="107" idx="2"/>
            </p:cNvCxnSpPr>
            <p:nvPr/>
          </p:nvCxnSpPr>
          <p:spPr>
            <a:xfrm flipV="1">
              <a:off x="4758693" y="1110693"/>
              <a:ext cx="0" cy="8781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그룹 24"/>
            <p:cNvGrpSpPr/>
            <p:nvPr/>
          </p:nvGrpSpPr>
          <p:grpSpPr>
            <a:xfrm>
              <a:off x="-792721" y="-1586641"/>
              <a:ext cx="10943405" cy="1142047"/>
              <a:chOff x="-99729" y="-1425097"/>
              <a:chExt cx="9516660" cy="1142047"/>
            </a:xfrm>
          </p:grpSpPr>
          <p:pic>
            <p:nvPicPr>
              <p:cNvPr id="99" name="Picture 8" descr="qa"/>
              <p:cNvPicPr>
                <a:picLocks noChangeAspect="1" noChangeArrowheads="1"/>
              </p:cNvPicPr>
              <p:nvPr/>
            </p:nvPicPr>
            <p:blipFill rotWithShape="1">
              <a:blip r:embed="rId11" cstate="print"/>
              <a:srcRect r="10557"/>
              <a:stretch/>
            </p:blipFill>
            <p:spPr bwMode="auto">
              <a:xfrm>
                <a:off x="-99729" y="-1425097"/>
                <a:ext cx="4662488" cy="1142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0" name="Picture 8" descr="qa"/>
              <p:cNvPicPr>
                <a:picLocks noChangeAspect="1" noChangeArrowheads="1"/>
              </p:cNvPicPr>
              <p:nvPr/>
            </p:nvPicPr>
            <p:blipFill rotWithShape="1">
              <a:blip r:embed="rId11" cstate="print"/>
              <a:srcRect l="12669"/>
              <a:stretch/>
            </p:blipFill>
            <p:spPr bwMode="auto">
              <a:xfrm>
                <a:off x="4554416" y="-1425097"/>
                <a:ext cx="4862515" cy="1142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6" name="직사각형 25"/>
            <p:cNvSpPr/>
            <p:nvPr/>
          </p:nvSpPr>
          <p:spPr>
            <a:xfrm>
              <a:off x="-944713" y="-1540282"/>
              <a:ext cx="11019402" cy="1105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400" spc="-15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Promotion of digital agriculture through realization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400" spc="-15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of agriculture big data-based AI</a:t>
              </a:r>
              <a:endParaRPr lang="ko-KR" altLang="en-US" sz="2400" spc="-15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4784280" y="1089950"/>
              <a:ext cx="4288076" cy="561496"/>
              <a:chOff x="4862977" y="691390"/>
              <a:chExt cx="4288076" cy="561496"/>
            </a:xfrm>
          </p:grpSpPr>
          <p:sp>
            <p:nvSpPr>
              <p:cNvPr id="97" name="직사각형 96"/>
              <p:cNvSpPr/>
              <p:nvPr/>
            </p:nvSpPr>
            <p:spPr>
              <a:xfrm>
                <a:off x="7113552" y="691390"/>
                <a:ext cx="2037501" cy="552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8900" indent="-88900">
                  <a:buFont typeface="Arial" panose="020B0604020202020204" pitchFamily="34" charset="0"/>
                  <a:buChar char="•"/>
                </a:pPr>
                <a:r>
                  <a:rPr lang="en-US" altLang="ko-KR" sz="1050" b="1" dirty="0" smtClean="0">
                    <a:gradFill>
                      <a:gsLst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Increase yields</a:t>
                </a:r>
              </a:p>
              <a:p>
                <a:pPr marL="88900" indent="-88900">
                  <a:buFont typeface="Arial" panose="020B0604020202020204" pitchFamily="34" charset="0"/>
                  <a:buChar char="•"/>
                </a:pPr>
                <a:r>
                  <a:rPr lang="en-US" altLang="ko-KR" sz="1050" b="1" dirty="0" smtClean="0">
                    <a:gradFill>
                      <a:gsLst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Set appropriate price</a:t>
                </a:r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4862977" y="699990"/>
                <a:ext cx="2478562" cy="552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8900" indent="-88900" fontAlgn="auto" latinLnBrk="1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ko-KR" sz="1050" b="1" dirty="0" smtClean="0">
                    <a:gradFill>
                      <a:gsLst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Reduce cost </a:t>
                </a:r>
              </a:p>
              <a:p>
                <a:pPr marL="88900" indent="-88900" fontAlgn="auto" latinLnBrk="1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ko-KR" sz="1050" b="1" dirty="0" smtClean="0">
                    <a:gradFill>
                      <a:gsLst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Increase quality</a:t>
                </a:r>
              </a:p>
            </p:txBody>
          </p:sp>
        </p:grp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4799584" y="1643048"/>
              <a:ext cx="3375209" cy="249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82563" indent="-1825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Apply AI technology in agriculture</a:t>
              </a:r>
              <a:endParaRPr lang="ko-KR" altLang="en-US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93" name="그룹 92"/>
            <p:cNvGrpSpPr/>
            <p:nvPr/>
          </p:nvGrpSpPr>
          <p:grpSpPr>
            <a:xfrm>
              <a:off x="-412741" y="536373"/>
              <a:ext cx="10342870" cy="574320"/>
              <a:chOff x="-2261220" y="334400"/>
              <a:chExt cx="7483352" cy="1591570"/>
            </a:xfrm>
          </p:grpSpPr>
          <p:sp>
            <p:nvSpPr>
              <p:cNvPr id="95" name="모서리가 둥근 직사각형 94"/>
              <p:cNvSpPr/>
              <p:nvPr/>
            </p:nvSpPr>
            <p:spPr>
              <a:xfrm>
                <a:off x="-2261220" y="334400"/>
                <a:ext cx="1325020" cy="1591570"/>
              </a:xfrm>
              <a:prstGeom prst="roundRect">
                <a:avLst>
                  <a:gd name="adj" fmla="val 7460"/>
                </a:avLst>
              </a:prstGeom>
              <a:solidFill>
                <a:srgbClr val="76CA2A"/>
              </a:solidFill>
              <a:ln w="9525" cap="rnd" cmpd="sng" algn="ctr">
                <a:noFill/>
                <a:prstDash val="solid"/>
                <a:tailEnd type="none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모서리가 둥근 직사각형 95"/>
              <p:cNvSpPr/>
              <p:nvPr/>
            </p:nvSpPr>
            <p:spPr>
              <a:xfrm>
                <a:off x="-2206235" y="397351"/>
                <a:ext cx="1222845" cy="1471133"/>
              </a:xfrm>
              <a:prstGeom prst="roundRect">
                <a:avLst>
                  <a:gd name="adj" fmla="val 4086"/>
                </a:avLst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모서리가 둥근 직사각형 103"/>
              <p:cNvSpPr/>
              <p:nvPr/>
            </p:nvSpPr>
            <p:spPr>
              <a:xfrm>
                <a:off x="-721638" y="334400"/>
                <a:ext cx="1325020" cy="1591570"/>
              </a:xfrm>
              <a:prstGeom prst="roundRect">
                <a:avLst>
                  <a:gd name="adj" fmla="val 7460"/>
                </a:avLst>
              </a:prstGeom>
              <a:solidFill>
                <a:srgbClr val="76CA2A"/>
              </a:solidFill>
              <a:ln w="9525" cap="rnd" cmpd="sng" algn="ctr">
                <a:noFill/>
                <a:prstDash val="solid"/>
                <a:tailEnd type="none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모서리가 둥근 직사각형 104"/>
              <p:cNvSpPr/>
              <p:nvPr/>
            </p:nvSpPr>
            <p:spPr>
              <a:xfrm>
                <a:off x="-666653" y="397351"/>
                <a:ext cx="1222845" cy="1471133"/>
              </a:xfrm>
              <a:prstGeom prst="roundRect">
                <a:avLst>
                  <a:gd name="adj" fmla="val 4086"/>
                </a:avLst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모서리가 둥근 직사각형 106"/>
              <p:cNvSpPr/>
              <p:nvPr/>
            </p:nvSpPr>
            <p:spPr>
              <a:xfrm>
                <a:off x="817945" y="334400"/>
                <a:ext cx="1325020" cy="1591570"/>
              </a:xfrm>
              <a:prstGeom prst="roundRect">
                <a:avLst>
                  <a:gd name="adj" fmla="val 7460"/>
                </a:avLst>
              </a:prstGeom>
              <a:solidFill>
                <a:srgbClr val="76CA2A"/>
              </a:solidFill>
              <a:ln w="9525" cap="rnd" cmpd="sng" algn="ctr">
                <a:noFill/>
                <a:prstDash val="solid"/>
                <a:tailEnd type="none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모서리가 둥근 직사각형 107"/>
              <p:cNvSpPr/>
              <p:nvPr/>
            </p:nvSpPr>
            <p:spPr>
              <a:xfrm>
                <a:off x="872930" y="397351"/>
                <a:ext cx="1222845" cy="1471133"/>
              </a:xfrm>
              <a:prstGeom prst="roundRect">
                <a:avLst>
                  <a:gd name="adj" fmla="val 4086"/>
                </a:avLst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모서리가 둥근 직사각형 109"/>
              <p:cNvSpPr/>
              <p:nvPr/>
            </p:nvSpPr>
            <p:spPr>
              <a:xfrm>
                <a:off x="2357529" y="334400"/>
                <a:ext cx="1325020" cy="1591570"/>
              </a:xfrm>
              <a:prstGeom prst="roundRect">
                <a:avLst>
                  <a:gd name="adj" fmla="val 7460"/>
                </a:avLst>
              </a:prstGeom>
              <a:solidFill>
                <a:srgbClr val="76CA2A"/>
              </a:solidFill>
              <a:ln w="9525" cap="rnd" cmpd="sng" algn="ctr">
                <a:noFill/>
                <a:prstDash val="solid"/>
                <a:tailEnd type="none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모서리가 둥근 직사각형 110"/>
              <p:cNvSpPr/>
              <p:nvPr/>
            </p:nvSpPr>
            <p:spPr>
              <a:xfrm>
                <a:off x="2412514" y="397351"/>
                <a:ext cx="1222845" cy="1471133"/>
              </a:xfrm>
              <a:prstGeom prst="roundRect">
                <a:avLst>
                  <a:gd name="adj" fmla="val 4086"/>
                </a:avLst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모서리가 둥근 직사각형 112"/>
              <p:cNvSpPr/>
              <p:nvPr/>
            </p:nvSpPr>
            <p:spPr>
              <a:xfrm>
                <a:off x="3897112" y="334400"/>
                <a:ext cx="1325020" cy="1591570"/>
              </a:xfrm>
              <a:prstGeom prst="roundRect">
                <a:avLst>
                  <a:gd name="adj" fmla="val 7460"/>
                </a:avLst>
              </a:prstGeom>
              <a:solidFill>
                <a:srgbClr val="76CA2A"/>
              </a:solidFill>
              <a:ln w="9525" cap="rnd" cmpd="sng" algn="ctr">
                <a:noFill/>
                <a:prstDash val="solid"/>
                <a:tailEnd type="none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모서리가 둥근 직사각형 113"/>
              <p:cNvSpPr/>
              <p:nvPr/>
            </p:nvSpPr>
            <p:spPr>
              <a:xfrm>
                <a:off x="3952097" y="397351"/>
                <a:ext cx="1222845" cy="1471133"/>
              </a:xfrm>
              <a:prstGeom prst="roundRect">
                <a:avLst>
                  <a:gd name="adj" fmla="val 4086"/>
                </a:avLst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0" name="TextBox 39"/>
            <p:cNvSpPr txBox="1">
              <a:spLocks noChangeArrowheads="1"/>
            </p:cNvSpPr>
            <p:nvPr/>
          </p:nvSpPr>
          <p:spPr bwMode="auto">
            <a:xfrm>
              <a:off x="1711977" y="615848"/>
              <a:ext cx="1823901" cy="39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kumimoji="0" lang="en-US" altLang="ko-KR" sz="1350" kern="0" dirty="0" smtClean="0">
                  <a:gradFill>
                    <a:gsLst>
                      <a:gs pos="100000">
                        <a:srgbClr val="29875A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Right land selection</a:t>
              </a:r>
              <a:endParaRPr kumimoji="0" lang="ko-KR" altLang="en-US" sz="1350" kern="0" dirty="0">
                <a:gradFill>
                  <a:gsLst>
                    <a:gs pos="100000">
                      <a:srgbClr val="29875A"/>
                    </a:gs>
                    <a:gs pos="100000">
                      <a:srgbClr val="BBE0E3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5" name="TextBox 39"/>
            <p:cNvSpPr txBox="1">
              <a:spLocks noChangeArrowheads="1"/>
            </p:cNvSpPr>
            <p:nvPr/>
          </p:nvSpPr>
          <p:spPr bwMode="auto">
            <a:xfrm>
              <a:off x="3861235" y="605401"/>
              <a:ext cx="1823901" cy="39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kumimoji="0" lang="en-US" altLang="ko-KR" sz="1350" kern="0" dirty="0" smtClean="0">
                  <a:gradFill>
                    <a:gsLst>
                      <a:gs pos="100000">
                        <a:srgbClr val="29875A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Smart production</a:t>
              </a:r>
              <a:endParaRPr kumimoji="0" lang="ko-KR" altLang="en-US" sz="1350" kern="0" dirty="0">
                <a:gradFill>
                  <a:gsLst>
                    <a:gs pos="100000">
                      <a:srgbClr val="29875A"/>
                    </a:gs>
                    <a:gs pos="100000">
                      <a:srgbClr val="BBE0E3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1" name="TextBox 39"/>
            <p:cNvSpPr txBox="1">
              <a:spLocks noChangeArrowheads="1"/>
            </p:cNvSpPr>
            <p:nvPr/>
          </p:nvSpPr>
          <p:spPr bwMode="auto">
            <a:xfrm>
              <a:off x="8223477" y="478657"/>
              <a:ext cx="1595913" cy="675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kumimoji="0" lang="en-US" altLang="ko-KR" sz="1350" kern="0" dirty="0" smtClean="0">
                  <a:gradFill>
                    <a:gsLst>
                      <a:gs pos="100000">
                        <a:srgbClr val="29875A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Farm profit increase</a:t>
              </a:r>
              <a:endParaRPr kumimoji="0" lang="ko-KR" altLang="en-US" sz="1350" kern="0" dirty="0">
                <a:gradFill>
                  <a:gsLst>
                    <a:gs pos="100000">
                      <a:srgbClr val="29875A"/>
                    </a:gs>
                    <a:gs pos="100000">
                      <a:srgbClr val="BBE0E3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3" name="꺾인 연결선 32"/>
            <p:cNvCxnSpPr>
              <a:stCxn id="95" idx="2"/>
              <a:endCxn id="81" idx="2"/>
            </p:cNvCxnSpPr>
            <p:nvPr/>
          </p:nvCxnSpPr>
          <p:spPr>
            <a:xfrm rot="16200000" flipH="1">
              <a:off x="4740319" y="-3126700"/>
              <a:ext cx="43722" cy="8518508"/>
            </a:xfrm>
            <a:prstGeom prst="bentConnector3">
              <a:avLst>
                <a:gd name="adj1" fmla="val 1215814"/>
              </a:avLst>
            </a:prstGeom>
            <a:ln w="1905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이등변 삼각형 33"/>
            <p:cNvSpPr/>
            <p:nvPr/>
          </p:nvSpPr>
          <p:spPr>
            <a:xfrm rot="5400000">
              <a:off x="1260546" y="762986"/>
              <a:ext cx="567969" cy="114751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TextBox 39"/>
            <p:cNvSpPr txBox="1">
              <a:spLocks noChangeArrowheads="1"/>
            </p:cNvSpPr>
            <p:nvPr/>
          </p:nvSpPr>
          <p:spPr bwMode="auto">
            <a:xfrm>
              <a:off x="6028700" y="490135"/>
              <a:ext cx="1747905" cy="675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kumimoji="0" lang="en-US" altLang="ko-KR" sz="1350" kern="0" dirty="0" smtClean="0">
                  <a:gradFill>
                    <a:gsLst>
                      <a:gs pos="100000">
                        <a:srgbClr val="29875A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Smart distribution and sales</a:t>
              </a:r>
              <a:endParaRPr kumimoji="0" lang="ko-KR" altLang="en-US" sz="1350" kern="0" dirty="0">
                <a:gradFill>
                  <a:gsLst>
                    <a:gs pos="100000">
                      <a:srgbClr val="29875A"/>
                    </a:gs>
                    <a:gs pos="100000">
                      <a:srgbClr val="BBE0E3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3173047" y="5100942"/>
              <a:ext cx="1730392" cy="287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ix밝은고딕 EB" panose="02020603020101020101" pitchFamily="18" charset="-127"/>
                  <a:ea typeface="Rix밝은고딕 EB" panose="02020603020101020101" pitchFamily="18" charset="-127"/>
                </a:rPr>
                <a:t>AI-based smart production</a:t>
              </a:r>
              <a:endParaRPr lang="ko-KR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ix밝은고딕 EB" panose="02020603020101020101" pitchFamily="18" charset="-127"/>
                <a:ea typeface="Rix밝은고딕 EB" panose="02020603020101020101" pitchFamily="18" charset="-127"/>
              </a:endParaRPr>
            </a:p>
          </p:txBody>
        </p:sp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07"/>
            <a:stretch/>
          </p:blipFill>
          <p:spPr bwMode="auto">
            <a:xfrm>
              <a:off x="3314123" y="4376093"/>
              <a:ext cx="1443162" cy="774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그룹 40"/>
            <p:cNvGrpSpPr/>
            <p:nvPr/>
          </p:nvGrpSpPr>
          <p:grpSpPr>
            <a:xfrm>
              <a:off x="4207092" y="3388618"/>
              <a:ext cx="699879" cy="374834"/>
              <a:chOff x="7553687" y="1563379"/>
              <a:chExt cx="1255769" cy="663870"/>
            </a:xfrm>
          </p:grpSpPr>
          <p:pic>
            <p:nvPicPr>
              <p:cNvPr id="73" name="Picture 2" descr="C:\Users\user\Desktop\2016.04.04 소요정원 자료\8728261-energy-icon-set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7500" b="68182" l="1366" r="14568">
                            <a14:foregroundMark x1="9105" y1="49545" x2="9105" y2="49545"/>
                            <a14:foregroundMark x1="11684" y1="50227" x2="11684" y2="50227"/>
                            <a14:foregroundMark x1="9408" y1="47273" x2="9408" y2="47273"/>
                            <a14:foregroundMark x1="9712" y1="51136" x2="9712" y2="51136"/>
                            <a14:foregroundMark x1="5008" y1="63636" x2="5008" y2="63636"/>
                            <a14:foregroundMark x1="3642" y1="65455" x2="3642" y2="65455"/>
                            <a14:foregroundMark x1="4552" y1="60909" x2="4552" y2="60909"/>
                            <a14:foregroundMark x1="4249" y1="59318" x2="4249" y2="59318"/>
                            <a14:foregroundMark x1="8346" y1="45000" x2="8346" y2="45000"/>
                            <a14:foregroundMark x1="9560" y1="42727" x2="9560" y2="4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584" r="85487" b="31686"/>
              <a:stretch/>
            </p:blipFill>
            <p:spPr bwMode="auto">
              <a:xfrm>
                <a:off x="7553687" y="1563379"/>
                <a:ext cx="428033" cy="604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C:\Users\user\Desktop\2016.04.04 소요정원 자료\8728261-energy-icon-set.jpg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1" r="65761" b="71468"/>
              <a:stretch/>
            </p:blipFill>
            <p:spPr bwMode="auto">
              <a:xfrm>
                <a:off x="8241207" y="1571392"/>
                <a:ext cx="568249" cy="655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4" descr="C:\Users\user\Desktop\2016.04.04 소요정원 자료\stock-illustration-17063151-oil-and-petrol-industry-icons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7" t="71815" r="81494" b="3908"/>
              <a:stretch/>
            </p:blipFill>
            <p:spPr bwMode="auto">
              <a:xfrm>
                <a:off x="7968770" y="1707396"/>
                <a:ext cx="348472" cy="515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953" y="3328251"/>
              <a:ext cx="860352" cy="42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45" descr="화살표"/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13500000" flipH="1">
              <a:off x="3604710" y="4103314"/>
              <a:ext cx="293432" cy="288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5" descr="화살표"/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18900000" flipH="1">
              <a:off x="4087931" y="4115203"/>
              <a:ext cx="265572" cy="26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직사각형 44"/>
            <p:cNvSpPr/>
            <p:nvPr/>
          </p:nvSpPr>
          <p:spPr>
            <a:xfrm>
              <a:off x="3878921" y="3733100"/>
              <a:ext cx="1256036" cy="532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00" b="1" dirty="0" smtClean="0">
                  <a:solidFill>
                    <a:srgbClr val="00000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rPr>
                <a:t>Control environment </a:t>
              </a: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2971772" y="3713558"/>
              <a:ext cx="1023247" cy="532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00" b="1" dirty="0" smtClean="0">
                  <a:solidFill>
                    <a:srgbClr val="00000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rPr>
                <a:t>Control time and yield </a:t>
              </a:r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1566943" y="3426100"/>
              <a:ext cx="1364134" cy="1628928"/>
              <a:chOff x="1482788" y="3426100"/>
              <a:chExt cx="1364134" cy="1628928"/>
            </a:xfrm>
          </p:grpSpPr>
          <p:pic>
            <p:nvPicPr>
              <p:cNvPr id="69" name="Picture 9" descr="C:\Users\user\Desktop\2016.03.09 발표자료 작성\그림\토양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1689" y="4438258"/>
                <a:ext cx="695233" cy="616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0" name="그룹 69"/>
              <p:cNvGrpSpPr/>
              <p:nvPr/>
            </p:nvGrpSpPr>
            <p:grpSpPr>
              <a:xfrm>
                <a:off x="1482788" y="3426100"/>
                <a:ext cx="1146959" cy="1273020"/>
                <a:chOff x="1926755" y="2402703"/>
                <a:chExt cx="1146959" cy="1273020"/>
              </a:xfrm>
            </p:grpSpPr>
            <p:pic>
              <p:nvPicPr>
                <p:cNvPr id="71" name="Picture 7" descr="C:\Users\user\Desktop\2016.03.09 발표자료 작성\그림\기상 2.jpg"/>
                <p:cNvPicPr>
                  <a:picLocks noChangeAspect="1" noChangeArrowheads="1"/>
                </p:cNvPicPr>
                <p:nvPr/>
              </p:nvPicPr>
              <p:blipFill rotWithShape="1"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9630" b="95556" l="4491" r="4311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25" r="55922"/>
                <a:stretch/>
              </p:blipFill>
              <p:spPr bwMode="auto">
                <a:xfrm>
                  <a:off x="1926755" y="2402703"/>
                  <a:ext cx="884926" cy="8908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2" descr="C:\Users\user\Desktop\2016.04.04 소요정원 자료\new-growth-plant-illustration_106898792.jpg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2966" y="2977619"/>
                  <a:ext cx="980748" cy="6981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8" name="TextBox 47"/>
            <p:cNvSpPr txBox="1">
              <a:spLocks noChangeArrowheads="1"/>
            </p:cNvSpPr>
            <p:nvPr/>
          </p:nvSpPr>
          <p:spPr bwMode="auto">
            <a:xfrm>
              <a:off x="1636577" y="5095598"/>
              <a:ext cx="1246870" cy="246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ix밝은고딕 EB" panose="02020603020101020101" pitchFamily="18" charset="-127"/>
                  <a:ea typeface="Rix밝은고딕 EB" panose="02020603020101020101" pitchFamily="18" charset="-127"/>
                </a:rPr>
                <a:t>Right crop for right land</a:t>
              </a:r>
              <a:endParaRPr lang="ko-KR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ix밝은고딕 EB" panose="02020603020101020101" pitchFamily="18" charset="-127"/>
                <a:ea typeface="Rix밝은고딕 EB" panose="02020603020101020101" pitchFamily="18" charset="-127"/>
              </a:endParaRPr>
            </a:p>
          </p:txBody>
        </p:sp>
        <p:sp>
          <p:nvSpPr>
            <p:cNvPr id="49" name="TextBox 48"/>
            <p:cNvSpPr txBox="1">
              <a:spLocks noChangeArrowheads="1"/>
            </p:cNvSpPr>
            <p:nvPr/>
          </p:nvSpPr>
          <p:spPr bwMode="auto">
            <a:xfrm>
              <a:off x="6502883" y="4943741"/>
              <a:ext cx="1747905" cy="36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kern="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ix밝은고딕 EB" panose="02020603020101020101" pitchFamily="18" charset="-127"/>
                  <a:ea typeface="Rix밝은고딕 EB" panose="02020603020101020101" pitchFamily="18" charset="-127"/>
                </a:rPr>
                <a:t>Consumption prediction and supply and demand control</a:t>
              </a:r>
              <a:endParaRPr lang="ko-KR" altLang="en-US" sz="1200" kern="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Rix밝은고딕 EB" panose="02020603020101020101" pitchFamily="18" charset="-127"/>
                <a:ea typeface="Rix밝은고딕 EB" panose="02020603020101020101" pitchFamily="18" charset="-127"/>
              </a:endParaRPr>
            </a:p>
          </p:txBody>
        </p:sp>
        <p:pic>
          <p:nvPicPr>
            <p:cNvPr id="50" name="Picture 3" descr="C:\Users\user\Desktop\2016.04.04 소요정원 자료\인포그래픽.jp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6"/>
            <a:stretch/>
          </p:blipFill>
          <p:spPr bwMode="auto">
            <a:xfrm>
              <a:off x="6851815" y="4053770"/>
              <a:ext cx="1018994" cy="775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C:\Users\user\Desktop\2016.04.04 소요정원 자료\img_20150831213014_57a29dd6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3" t="20544" r="24400" b="17288"/>
            <a:stretch/>
          </p:blipFill>
          <p:spPr bwMode="auto">
            <a:xfrm>
              <a:off x="6856422" y="3361386"/>
              <a:ext cx="1014387" cy="629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C:\Users\user\Desktop\2016.04.04 소요정원 자료\2183_5831_827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022" y="3503701"/>
              <a:ext cx="1034236" cy="743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>
              <a:spLocks noChangeArrowheads="1"/>
            </p:cNvSpPr>
            <p:nvPr/>
          </p:nvSpPr>
          <p:spPr bwMode="auto">
            <a:xfrm>
              <a:off x="5027360" y="4946672"/>
              <a:ext cx="1399527" cy="27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ix밝은고딕 EB" panose="02020603020101020101" pitchFamily="18" charset="-127"/>
                  <a:ea typeface="Rix밝은고딕 EB" panose="02020603020101020101" pitchFamily="18" charset="-127"/>
                </a:rPr>
                <a:t>Satellite, robot, and drone for agricultural use</a:t>
              </a:r>
              <a:endParaRPr lang="ko-KR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ix밝은고딕 EB" panose="02020603020101020101" pitchFamily="18" charset="-127"/>
                <a:ea typeface="Rix밝은고딕 EB" panose="02020603020101020101" pitchFamily="18" charset="-127"/>
              </a:endParaRPr>
            </a:p>
          </p:txBody>
        </p:sp>
        <p:pic>
          <p:nvPicPr>
            <p:cNvPr id="54" name="Picture 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861" y="4319871"/>
              <a:ext cx="1047837" cy="589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" descr="C:\Users\user\Desktop\2016.04.04 소요정원 자료\2833_1968_1239.jpg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43" t="22664" r="13395" b="59131"/>
            <a:stretch/>
          </p:blipFill>
          <p:spPr bwMode="auto">
            <a:xfrm>
              <a:off x="8633286" y="3451253"/>
              <a:ext cx="520700" cy="528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>
              <a:spLocks noChangeArrowheads="1"/>
            </p:cNvSpPr>
            <p:nvPr/>
          </p:nvSpPr>
          <p:spPr bwMode="auto">
            <a:xfrm>
              <a:off x="8125699" y="4959209"/>
              <a:ext cx="1872994" cy="379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kern="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ix밝은고딕 EB" panose="02020603020101020101" pitchFamily="18" charset="-127"/>
                  <a:ea typeface="Rix밝은고딕 EB" panose="02020603020101020101" pitchFamily="18" charset="-127"/>
                </a:rPr>
                <a:t>Smart distribution and sales of agro-food products</a:t>
              </a:r>
              <a:endParaRPr lang="ko-KR" altLang="en-US" sz="1200" kern="0" spc="-200" dirty="0">
                <a:solidFill>
                  <a:schemeClr val="tx1">
                    <a:lumMod val="75000"/>
                    <a:lumOff val="25000"/>
                  </a:schemeClr>
                </a:solidFill>
                <a:latin typeface="Rix밝은고딕 EB" panose="02020603020101020101" pitchFamily="18" charset="-127"/>
                <a:ea typeface="Rix밝은고딕 EB" panose="02020603020101020101" pitchFamily="18" charset="-127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8392407" y="3234461"/>
              <a:ext cx="1482338" cy="337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5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현대하모니 M" panose="02020603020101020101" pitchFamily="18" charset="-127"/>
                  <a:cs typeface="Arial" panose="020B0604020202020204" pitchFamily="34" charset="0"/>
                </a:rPr>
                <a:t>Customized sales strategy</a:t>
              </a:r>
              <a:endParaRPr lang="ko-KR" altLang="en-US" sz="1050" b="1" spc="-150" dirty="0">
                <a:solidFill>
                  <a:srgbClr val="000000"/>
                </a:solidFill>
                <a:latin typeface="Arial" panose="020B0604020202020204" pitchFamily="34" charset="0"/>
                <a:ea typeface="현대하모니 M" panose="02020603020101020101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58" name="Picture 4" descr="C:\Users\user\Desktop\2016.04.04 소요정원 자료\2833_1968_1239.jpg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2" t="72471" r="62469" b="7699"/>
            <a:stretch/>
          </p:blipFill>
          <p:spPr bwMode="auto">
            <a:xfrm>
              <a:off x="8989938" y="4158805"/>
              <a:ext cx="694892" cy="69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C:\Users\user\Desktop\2016.04.04 소요정원 자료\2833_1968_1239.jpg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83" t="19714" r="39999" b="56181"/>
            <a:stretch/>
          </p:blipFill>
          <p:spPr bwMode="auto">
            <a:xfrm>
              <a:off x="8306550" y="4144994"/>
              <a:ext cx="473994" cy="73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5" descr="화살표"/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13865888" flipH="1">
              <a:off x="9023247" y="3911631"/>
              <a:ext cx="333796" cy="32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45" descr="화살표"/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18426555" flipH="1">
              <a:off x="8465201" y="3923763"/>
              <a:ext cx="333796" cy="32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직사각형 61"/>
            <p:cNvSpPr/>
            <p:nvPr/>
          </p:nvSpPr>
          <p:spPr>
            <a:xfrm>
              <a:off x="8692303" y="4091156"/>
              <a:ext cx="1306391" cy="327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00" b="1" spc="-150" dirty="0" smtClean="0">
                  <a:solidFill>
                    <a:srgbClr val="000000"/>
                  </a:solidFill>
                  <a:latin typeface="Arial" panose="020B0604020202020204" pitchFamily="34" charset="0"/>
                  <a:ea typeface="현대하모니 M" panose="02020603020101020101" pitchFamily="18" charset="-127"/>
                  <a:cs typeface="Arial" panose="020B0604020202020204" pitchFamily="34" charset="0"/>
                </a:rPr>
                <a:t>Direct mobile transaction</a:t>
              </a:r>
              <a:endParaRPr lang="ko-KR" altLang="en-US" sz="1000" b="1" spc="-150" dirty="0">
                <a:solidFill>
                  <a:srgbClr val="000000"/>
                </a:solidFill>
                <a:latin typeface="Arial" panose="020B0604020202020204" pitchFamily="34" charset="0"/>
                <a:ea typeface="현대하모니 M" panose="02020603020101020101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63" name="꺾인 연결선 62"/>
            <p:cNvCxnSpPr>
              <a:stCxn id="104" idx="2"/>
              <a:endCxn id="77" idx="2"/>
            </p:cNvCxnSpPr>
            <p:nvPr/>
          </p:nvCxnSpPr>
          <p:spPr>
            <a:xfrm rot="16200000" flipH="1">
              <a:off x="4739131" y="-997629"/>
              <a:ext cx="55200" cy="4271845"/>
            </a:xfrm>
            <a:prstGeom prst="bentConnector3">
              <a:avLst>
                <a:gd name="adj1" fmla="val 969211"/>
              </a:avLst>
            </a:prstGeom>
            <a:ln w="1905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>
              <a:spLocks noChangeArrowheads="1"/>
            </p:cNvSpPr>
            <p:nvPr/>
          </p:nvSpPr>
          <p:spPr bwMode="auto">
            <a:xfrm>
              <a:off x="-277994" y="4985793"/>
              <a:ext cx="1689153" cy="578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ix밝은고딕 EB" panose="02020603020101020101" pitchFamily="18" charset="-127"/>
                  <a:ea typeface="Rix밝은고딕 EB" panose="02020603020101020101" pitchFamily="18" charset="-127"/>
                </a:rPr>
                <a:t>Development of promising crop and variety</a:t>
              </a:r>
              <a:endParaRPr lang="ko-KR" altLang="en-US" sz="120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Rix밝은고딕 EB" panose="02020603020101020101" pitchFamily="18" charset="-127"/>
                <a:ea typeface="Rix밝은고딕 EB" panose="02020603020101020101" pitchFamily="18" charset="-127"/>
              </a:endParaRPr>
            </a:p>
          </p:txBody>
        </p:sp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3350" y="4001016"/>
              <a:ext cx="1595913" cy="1043143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1"/>
            <a:stretch/>
          </p:blipFill>
          <p:spPr>
            <a:xfrm>
              <a:off x="556609" y="3521919"/>
              <a:ext cx="488185" cy="547199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354" y="3521919"/>
              <a:ext cx="594558" cy="510019"/>
            </a:xfrm>
            <a:prstGeom prst="rect">
              <a:avLst/>
            </a:prstGeom>
          </p:spPr>
        </p:pic>
        <p:sp>
          <p:nvSpPr>
            <p:cNvPr id="68" name="직사각형 67"/>
            <p:cNvSpPr/>
            <p:nvPr/>
          </p:nvSpPr>
          <p:spPr>
            <a:xfrm>
              <a:off x="-507333" y="4027915"/>
              <a:ext cx="1309448" cy="737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00" b="1" dirty="0" smtClean="0">
                  <a:solidFill>
                    <a:srgbClr val="00000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rPr>
                <a:t>Predict crop that </a:t>
              </a:r>
            </a:p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00" b="1" dirty="0" smtClean="0">
                  <a:solidFill>
                    <a:srgbClr val="00000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rPr>
                <a:t>consumption increases</a:t>
              </a:r>
            </a:p>
          </p:txBody>
        </p:sp>
        <p:sp>
          <p:nvSpPr>
            <p:cNvPr id="106" name="이등변 삼각형 105"/>
            <p:cNvSpPr/>
            <p:nvPr/>
          </p:nvSpPr>
          <p:spPr>
            <a:xfrm rot="5400000">
              <a:off x="3388430" y="762986"/>
              <a:ext cx="567969" cy="114751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이등변 삼각형 108"/>
            <p:cNvSpPr/>
            <p:nvPr/>
          </p:nvSpPr>
          <p:spPr>
            <a:xfrm rot="5400000">
              <a:off x="5516314" y="762986"/>
              <a:ext cx="567969" cy="114751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이등변 삼각형 111"/>
            <p:cNvSpPr/>
            <p:nvPr/>
          </p:nvSpPr>
          <p:spPr>
            <a:xfrm rot="5400000">
              <a:off x="7644200" y="762986"/>
              <a:ext cx="567969" cy="114751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3" name="TextBox 39"/>
          <p:cNvSpPr txBox="1">
            <a:spLocks noChangeArrowheads="1"/>
          </p:cNvSpPr>
          <p:nvPr/>
        </p:nvSpPr>
        <p:spPr bwMode="auto">
          <a:xfrm>
            <a:off x="1406854" y="2501522"/>
            <a:ext cx="172819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altLang="ko-KR" sz="1350" kern="0" dirty="0">
                <a:gradFill>
                  <a:gsLst>
                    <a:gs pos="100000">
                      <a:srgbClr val="29875A"/>
                    </a:gs>
                    <a:gs pos="100000">
                      <a:srgbClr val="BBE0E3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P</a:t>
            </a:r>
            <a:r>
              <a:rPr kumimoji="0" lang="en-US" altLang="ko-KR" sz="1350" kern="0" dirty="0" smtClean="0">
                <a:gradFill>
                  <a:gsLst>
                    <a:gs pos="100000">
                      <a:srgbClr val="29875A"/>
                    </a:gs>
                    <a:gs pos="100000">
                      <a:srgbClr val="BBE0E3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romising ago-food exploration</a:t>
            </a:r>
            <a:endParaRPr kumimoji="0" lang="ko-KR" altLang="en-US" sz="1350" kern="0" dirty="0">
              <a:gradFill>
                <a:gsLst>
                  <a:gs pos="100000">
                    <a:srgbClr val="29875A"/>
                  </a:gs>
                  <a:gs pos="100000">
                    <a:srgbClr val="BBE0E3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128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10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897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직사각형 36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8" name="직사각형 37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6"/>
          <p:cNvSpPr txBox="1"/>
          <p:nvPr/>
        </p:nvSpPr>
        <p:spPr>
          <a:xfrm>
            <a:off x="2505645" y="1023119"/>
            <a:ext cx="722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spc="-150" dirty="0" smtClean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Proceeding Digitalization by agriculture field and </a:t>
            </a: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step 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1153274" y="1538707"/>
            <a:ext cx="1002944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932494" y="1978425"/>
            <a:ext cx="10348082" cy="4461531"/>
            <a:chOff x="571982" y="1978424"/>
            <a:chExt cx="7761062" cy="4461531"/>
          </a:xfrm>
        </p:grpSpPr>
        <p:grpSp>
          <p:nvGrpSpPr>
            <p:cNvPr id="3" name="그룹 2"/>
            <p:cNvGrpSpPr/>
            <p:nvPr/>
          </p:nvGrpSpPr>
          <p:grpSpPr>
            <a:xfrm>
              <a:off x="571982" y="1978424"/>
              <a:ext cx="3761044" cy="4461531"/>
              <a:chOff x="559968" y="1978424"/>
              <a:chExt cx="2576515" cy="4461531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559968" y="1998811"/>
                <a:ext cx="2576515" cy="4441144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2A63A8"/>
                </a:solidFill>
                <a:prstDash val="solid"/>
              </a:ln>
              <a:effectLst>
                <a:outerShdw dist="38100" dir="3000000" algn="t" rotWithShape="0">
                  <a:srgbClr val="2A63A8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sz="14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697130" y="2708919"/>
                <a:ext cx="233081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10000"/>
                  </a:lnSpc>
                </a:pPr>
                <a:r>
                  <a:rPr lang="en-US" altLang="ko-KR" sz="1500" spc="-100" dirty="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Develop new variety  that meets market demand through  analyzing big data on genome, climate change, population structure, and consumption pattern  </a:t>
                </a:r>
                <a:endParaRPr lang="en-US" altLang="ko-KR" sz="1500" spc="-100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559968" y="2006248"/>
                <a:ext cx="2576515" cy="573188"/>
              </a:xfrm>
              <a:prstGeom prst="rect">
                <a:avLst/>
              </a:prstGeom>
              <a:solidFill>
                <a:srgbClr val="2A63A8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 latinLnBrk="0">
                  <a:defRPr/>
                </a:pPr>
                <a:endParaRPr lang="ko-KR" altLang="en-US" sz="20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559968" y="1978424"/>
                <a:ext cx="2365051" cy="450256"/>
              </a:xfrm>
              <a:prstGeom prst="rect">
                <a:avLst/>
              </a:prstGeom>
              <a:gradFill flip="none" rotWithShape="1">
                <a:gsLst>
                  <a:gs pos="49000">
                    <a:sysClr val="window" lastClr="FFFFFF">
                      <a:alpha val="19000"/>
                    </a:sysClr>
                  </a:gs>
                  <a:gs pos="0">
                    <a:sysClr val="window" lastClr="FFFFFF">
                      <a:alpha val="20000"/>
                    </a:sysClr>
                  </a:gs>
                  <a:gs pos="50000">
                    <a:srgbClr val="08639A">
                      <a:shade val="67500"/>
                      <a:satMod val="115000"/>
                      <a:alpha val="0"/>
                    </a:srgbClr>
                  </a:gs>
                  <a:gs pos="100000">
                    <a:srgbClr val="08639A">
                      <a:shade val="100000"/>
                      <a:satMod val="115000"/>
                      <a:alpha val="0"/>
                    </a:srgbClr>
                  </a:gs>
                </a:gsLst>
                <a:lin ang="2700000" scaled="1"/>
                <a:tileRect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endParaRPr lang="ko-KR" altLang="en-US" sz="22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24817" y="2095796"/>
                <a:ext cx="220020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Breeding</a:t>
                </a:r>
                <a:endParaRPr lang="ko-KR" altLang="en-US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grpSp>
          <p:nvGrpSpPr>
            <p:cNvPr id="2" name="그룹 1"/>
            <p:cNvGrpSpPr/>
            <p:nvPr/>
          </p:nvGrpSpPr>
          <p:grpSpPr>
            <a:xfrm>
              <a:off x="4572000" y="1978424"/>
              <a:ext cx="3761044" cy="4461531"/>
              <a:chOff x="3293951" y="1978424"/>
              <a:chExt cx="2576515" cy="4461531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3293951" y="1998811"/>
                <a:ext cx="2576515" cy="4441144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accent5"/>
                </a:solidFill>
                <a:prstDash val="solid"/>
              </a:ln>
              <a:effectLst>
                <a:outerShdw dist="38100" dir="3000000" algn="t" rotWithShape="0">
                  <a:srgbClr val="2A63A8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sz="14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317674" y="2780927"/>
                <a:ext cx="2552791" cy="854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10000"/>
                  </a:lnSpc>
                </a:pPr>
                <a:r>
                  <a:rPr lang="en-US" altLang="ko-KR" sz="1500" spc="-100" dirty="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Provide soil information and </a:t>
                </a:r>
              </a:p>
              <a:p>
                <a:pPr algn="ctr" fontAlgn="base">
                  <a:lnSpc>
                    <a:spcPct val="110000"/>
                  </a:lnSpc>
                </a:pPr>
                <a:r>
                  <a:rPr lang="en-US" altLang="ko-KR" sz="1500" spc="-100" dirty="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predict weather as well as pest and disease through collection and analysis of </a:t>
                </a:r>
                <a:r>
                  <a:rPr lang="ko-KR" altLang="en-US" sz="1500" spc="-100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 </a:t>
                </a:r>
                <a:r>
                  <a:rPr lang="en-US" altLang="ko-KR" sz="1500" spc="-100" dirty="0" err="1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IoT</a:t>
                </a:r>
                <a:r>
                  <a:rPr lang="en-US" altLang="ko-KR" sz="1500" spc="-100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-based </a:t>
                </a:r>
                <a:r>
                  <a:rPr lang="en-US" altLang="ko-KR" sz="1500" spc="-100" dirty="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data</a:t>
                </a:r>
                <a:endParaRPr lang="ko-KR" altLang="en-US" sz="1500" spc="-100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293951" y="2006248"/>
                <a:ext cx="2576515" cy="573188"/>
              </a:xfrm>
              <a:prstGeom prst="rect">
                <a:avLst/>
              </a:prstGeom>
              <a:solidFill>
                <a:schemeClr val="accent5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 latinLnBrk="0">
                  <a:defRPr/>
                </a:pPr>
                <a:endParaRPr lang="ko-KR" altLang="en-US" sz="20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3293951" y="1978424"/>
                <a:ext cx="2365051" cy="450256"/>
              </a:xfrm>
              <a:prstGeom prst="rect">
                <a:avLst/>
              </a:prstGeom>
              <a:gradFill flip="none" rotWithShape="1">
                <a:gsLst>
                  <a:gs pos="49000">
                    <a:sysClr val="window" lastClr="FFFFFF">
                      <a:alpha val="19000"/>
                    </a:sysClr>
                  </a:gs>
                  <a:gs pos="0">
                    <a:sysClr val="window" lastClr="FFFFFF">
                      <a:alpha val="20000"/>
                    </a:sysClr>
                  </a:gs>
                  <a:gs pos="50000">
                    <a:srgbClr val="08639A">
                      <a:shade val="67500"/>
                      <a:satMod val="115000"/>
                      <a:alpha val="0"/>
                    </a:srgbClr>
                  </a:gs>
                  <a:gs pos="100000">
                    <a:srgbClr val="08639A">
                      <a:shade val="100000"/>
                      <a:satMod val="115000"/>
                      <a:alpha val="0"/>
                    </a:srgbClr>
                  </a:gs>
                </a:gsLst>
                <a:lin ang="2700000" scaled="1"/>
                <a:tileRect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endParaRPr lang="ko-KR" altLang="en-US" sz="22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82107" y="2095796"/>
                <a:ext cx="220020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Environmental Data</a:t>
                </a:r>
                <a:endParaRPr lang="ko-KR" altLang="en-US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sp>
        <p:nvSpPr>
          <p:cNvPr id="34" name="직사각형 33"/>
          <p:cNvSpPr/>
          <p:nvPr/>
        </p:nvSpPr>
        <p:spPr>
          <a:xfrm>
            <a:off x="949132" y="4049581"/>
            <a:ext cx="4968553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Genome </a:t>
            </a: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information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Building </a:t>
            </a:r>
            <a:r>
              <a:rPr lang="en-US" altLang="ko-KR" sz="13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 </a:t>
            </a:r>
            <a:r>
              <a:rPr lang="en-US" altLang="ko-KR" sz="13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system to use owning genetic resources by decoding genetics</a:t>
            </a: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Developing molecular marker based on genome information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Conduct research on new breeding technique such as CRISPR/Cas9</a:t>
            </a:r>
            <a:endParaRPr lang="en-US" altLang="ko-KR" sz="1300" spc="-1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265849" y="4108457"/>
            <a:ext cx="5030424" cy="1912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Soil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Web-service for fertilizer prescription 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Nutrient balance calculation program</a:t>
            </a:r>
            <a:endParaRPr lang="en-US" altLang="ko-KR" sz="1300" spc="-15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Weather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Early warning service for abnormal weather</a:t>
            </a:r>
            <a:endParaRPr lang="en-US" altLang="ko-KR" sz="1300" spc="-1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3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Pest and Disease</a:t>
            </a:r>
            <a:endParaRPr lang="en-US" altLang="ko-KR" sz="1300" spc="-1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Technology for identification of initial disease symptom of crop</a:t>
            </a:r>
            <a:endParaRPr lang="en-US" altLang="ko-KR" sz="1300" spc="-1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8182" y1="51619" x2="12525" y2="52338"/>
                        <a14:foregroundMark x1="15556" y1="39029" x2="12323" y2="36331"/>
                        <a14:foregroundMark x1="15152" y1="25180" x2="16970" y2="26978"/>
                        <a14:foregroundMark x1="62020" y1="12770" x2="58788" y2="17626"/>
                        <a14:foregroundMark x1="72525" y1="53957" x2="74141" y2="57014"/>
                        <a14:foregroundMark x1="77576" y1="50180" x2="82020" y2="50540"/>
                        <a14:foregroundMark x1="86263" y1="38129" x2="83636" y2="39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5628" y="5301208"/>
            <a:ext cx="1262753" cy="1063774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3933056"/>
            <a:ext cx="1054275" cy="143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51384" y="118373"/>
            <a:ext cx="115212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Establishing the  digital agriculture system </a:t>
            </a:r>
          </a:p>
        </p:txBody>
      </p:sp>
      <p:sp>
        <p:nvSpPr>
          <p:cNvPr id="39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11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049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직사각형 39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1" name="직사각형 40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932493" y="1978425"/>
            <a:ext cx="10348084" cy="4461531"/>
            <a:chOff x="571982" y="1978424"/>
            <a:chExt cx="7761063" cy="4461531"/>
          </a:xfrm>
        </p:grpSpPr>
        <p:grpSp>
          <p:nvGrpSpPr>
            <p:cNvPr id="3" name="그룹 2"/>
            <p:cNvGrpSpPr/>
            <p:nvPr/>
          </p:nvGrpSpPr>
          <p:grpSpPr>
            <a:xfrm>
              <a:off x="571982" y="1978424"/>
              <a:ext cx="3761044" cy="4461531"/>
              <a:chOff x="559968" y="1978424"/>
              <a:chExt cx="2576515" cy="4461531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559968" y="1998811"/>
                <a:ext cx="2576515" cy="4441144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2A63A8"/>
                </a:solidFill>
                <a:prstDash val="solid"/>
              </a:ln>
              <a:effectLst>
                <a:outerShdw dist="38100" dir="3000000" algn="t" rotWithShape="0">
                  <a:srgbClr val="2A63A8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sz="14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993107" y="2812134"/>
                <a:ext cx="1738858" cy="701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10000"/>
                  </a:lnSpc>
                </a:pPr>
                <a:r>
                  <a:rPr lang="en-US" altLang="ko-KR" spc="-100" dirty="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Develop technologies to collect crop’s growth data</a:t>
                </a:r>
                <a:endParaRPr lang="ko-KR" altLang="en-US" spc="-100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559968" y="2006248"/>
                <a:ext cx="2576515" cy="573188"/>
              </a:xfrm>
              <a:prstGeom prst="rect">
                <a:avLst/>
              </a:prstGeom>
              <a:solidFill>
                <a:srgbClr val="2A63A8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 latinLnBrk="0">
                  <a:defRPr/>
                </a:pPr>
                <a:endParaRPr lang="ko-KR" altLang="en-US" sz="20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559968" y="1978424"/>
                <a:ext cx="2365051" cy="450256"/>
              </a:xfrm>
              <a:prstGeom prst="rect">
                <a:avLst/>
              </a:prstGeom>
              <a:gradFill flip="none" rotWithShape="1">
                <a:gsLst>
                  <a:gs pos="49000">
                    <a:sysClr val="window" lastClr="FFFFFF">
                      <a:alpha val="19000"/>
                    </a:sysClr>
                  </a:gs>
                  <a:gs pos="0">
                    <a:sysClr val="window" lastClr="FFFFFF">
                      <a:alpha val="20000"/>
                    </a:sysClr>
                  </a:gs>
                  <a:gs pos="50000">
                    <a:srgbClr val="08639A">
                      <a:shade val="67500"/>
                      <a:satMod val="115000"/>
                      <a:alpha val="0"/>
                    </a:srgbClr>
                  </a:gs>
                  <a:gs pos="100000">
                    <a:srgbClr val="08639A">
                      <a:shade val="100000"/>
                      <a:satMod val="115000"/>
                      <a:alpha val="0"/>
                    </a:srgbClr>
                  </a:gs>
                </a:gsLst>
                <a:lin ang="2700000" scaled="1"/>
                <a:tileRect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endParaRPr lang="ko-KR" altLang="en-US" sz="22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24817" y="2095796"/>
                <a:ext cx="220020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Growth Data</a:t>
                </a:r>
                <a:endParaRPr lang="ko-KR" altLang="en-US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grpSp>
          <p:nvGrpSpPr>
            <p:cNvPr id="2" name="그룹 1"/>
            <p:cNvGrpSpPr/>
            <p:nvPr/>
          </p:nvGrpSpPr>
          <p:grpSpPr>
            <a:xfrm>
              <a:off x="4572001" y="1978424"/>
              <a:ext cx="3761044" cy="4461531"/>
              <a:chOff x="3293951" y="1978424"/>
              <a:chExt cx="2576515" cy="4461531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3293951" y="1998811"/>
                <a:ext cx="2576515" cy="4441144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accent5"/>
                </a:solidFill>
                <a:prstDash val="solid"/>
              </a:ln>
              <a:effectLst>
                <a:outerShdw dist="38100" dir="3000000" algn="t" rotWithShape="0">
                  <a:srgbClr val="2A63A8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sz="14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357119" y="2812134"/>
                <a:ext cx="2439352" cy="81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30000"/>
                  </a:lnSpc>
                </a:pPr>
                <a:r>
                  <a:rPr lang="en-US" altLang="ko-KR" spc="-100" dirty="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Improve productivity and quality using big data and AI technologies</a:t>
                </a:r>
                <a:endParaRPr lang="ko-KR" altLang="en-US" spc="-100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293951" y="2006248"/>
                <a:ext cx="2576515" cy="573188"/>
              </a:xfrm>
              <a:prstGeom prst="rect">
                <a:avLst/>
              </a:prstGeom>
              <a:solidFill>
                <a:schemeClr val="accent5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 latinLnBrk="0">
                  <a:defRPr/>
                </a:pPr>
                <a:endParaRPr lang="ko-KR" altLang="en-US" sz="20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3293951" y="1978424"/>
                <a:ext cx="2365051" cy="450256"/>
              </a:xfrm>
              <a:prstGeom prst="rect">
                <a:avLst/>
              </a:prstGeom>
              <a:gradFill flip="none" rotWithShape="1">
                <a:gsLst>
                  <a:gs pos="49000">
                    <a:sysClr val="window" lastClr="FFFFFF">
                      <a:alpha val="19000"/>
                    </a:sysClr>
                  </a:gs>
                  <a:gs pos="0">
                    <a:sysClr val="window" lastClr="FFFFFF">
                      <a:alpha val="20000"/>
                    </a:sysClr>
                  </a:gs>
                  <a:gs pos="50000">
                    <a:srgbClr val="08639A">
                      <a:shade val="67500"/>
                      <a:satMod val="115000"/>
                      <a:alpha val="0"/>
                    </a:srgbClr>
                  </a:gs>
                  <a:gs pos="100000">
                    <a:srgbClr val="08639A">
                      <a:shade val="100000"/>
                      <a:satMod val="115000"/>
                      <a:alpha val="0"/>
                    </a:srgbClr>
                  </a:gs>
                </a:gsLst>
                <a:lin ang="2700000" scaled="1"/>
                <a:tileRect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endParaRPr lang="ko-KR" altLang="en-US" sz="22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82107" y="2095796"/>
                <a:ext cx="220020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Cultivation</a:t>
                </a:r>
                <a:endParaRPr lang="ko-KR" altLang="en-US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sp>
        <p:nvSpPr>
          <p:cNvPr id="34" name="직사각형 33"/>
          <p:cNvSpPr/>
          <p:nvPr/>
        </p:nvSpPr>
        <p:spPr>
          <a:xfrm>
            <a:off x="1012805" y="3760351"/>
            <a:ext cx="4123089" cy="259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Facilities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Sensing technology for crop environment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Robot for growth measurement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Livestock bio-capsule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8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Land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Measurement technology for crop growth, pest and disease, and soil nutrient using drone and satellite 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1300" spc="-1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265849" y="3692053"/>
            <a:ext cx="3358543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Information Collection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Collect large size data with various types in each area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ko-KR" sz="4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1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Information Analysis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Develop AI that improves productivity and profit using big data 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ko-KR" sz="4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1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Service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Support selection and cultivation of crop using AI-based solution 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</p:txBody>
      </p:sp>
      <p:sp>
        <p:nvSpPr>
          <p:cNvPr id="30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12/32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6400" y="4293096"/>
            <a:ext cx="1440160" cy="10352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2918" y="4149080"/>
            <a:ext cx="1779066" cy="129156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51384" y="118373"/>
            <a:ext cx="115212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Establishing the  digital agriculture system </a:t>
            </a:r>
          </a:p>
        </p:txBody>
      </p:sp>
      <p:sp>
        <p:nvSpPr>
          <p:cNvPr id="37" name="TextBox 6"/>
          <p:cNvSpPr txBox="1"/>
          <p:nvPr/>
        </p:nvSpPr>
        <p:spPr>
          <a:xfrm>
            <a:off x="2505645" y="1023119"/>
            <a:ext cx="722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spc="-150" dirty="0" smtClean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Proceeding Digitalization by agriculture field and </a:t>
            </a: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step </a:t>
            </a:r>
          </a:p>
        </p:txBody>
      </p:sp>
      <p:cxnSp>
        <p:nvCxnSpPr>
          <p:cNvPr id="38" name="직선 연결선 37"/>
          <p:cNvCxnSpPr/>
          <p:nvPr/>
        </p:nvCxnSpPr>
        <p:spPr>
          <a:xfrm>
            <a:off x="1153274" y="1538707"/>
            <a:ext cx="1002944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3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직사각형 39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1" name="직사각형 40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932493" y="1978425"/>
            <a:ext cx="10371432" cy="4461531"/>
            <a:chOff x="571982" y="1978424"/>
            <a:chExt cx="7778574" cy="4461531"/>
          </a:xfrm>
        </p:grpSpPr>
        <p:grpSp>
          <p:nvGrpSpPr>
            <p:cNvPr id="3" name="그룹 2"/>
            <p:cNvGrpSpPr/>
            <p:nvPr/>
          </p:nvGrpSpPr>
          <p:grpSpPr>
            <a:xfrm>
              <a:off x="571982" y="1978424"/>
              <a:ext cx="3764619" cy="4461531"/>
              <a:chOff x="559968" y="1978424"/>
              <a:chExt cx="2578964" cy="4461531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559968" y="1998811"/>
                <a:ext cx="2576515" cy="4441144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2A63A8"/>
                </a:solidFill>
                <a:prstDash val="solid"/>
              </a:ln>
              <a:effectLst>
                <a:outerShdw dist="38100" dir="3000000" algn="t" rotWithShape="0">
                  <a:srgbClr val="2A63A8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sz="14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599217" y="2662125"/>
                <a:ext cx="2539715" cy="652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30000"/>
                  </a:lnSpc>
                </a:pPr>
                <a:r>
                  <a:rPr lang="en-US" altLang="ko-KR" sz="1400" dirty="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Support stable supply and demand in a way such as precision prediction of main vegetable yields</a:t>
                </a:r>
                <a:endParaRPr lang="ko-KR" altLang="en-US" sz="1400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559968" y="2006248"/>
                <a:ext cx="2576515" cy="573188"/>
              </a:xfrm>
              <a:prstGeom prst="rect">
                <a:avLst/>
              </a:prstGeom>
              <a:solidFill>
                <a:srgbClr val="2A63A8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 latinLnBrk="0">
                  <a:defRPr/>
                </a:pPr>
                <a:endParaRPr lang="ko-KR" altLang="en-US" sz="20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559968" y="1978424"/>
                <a:ext cx="2365051" cy="450256"/>
              </a:xfrm>
              <a:prstGeom prst="rect">
                <a:avLst/>
              </a:prstGeom>
              <a:gradFill flip="none" rotWithShape="1">
                <a:gsLst>
                  <a:gs pos="49000">
                    <a:sysClr val="window" lastClr="FFFFFF">
                      <a:alpha val="19000"/>
                    </a:sysClr>
                  </a:gs>
                  <a:gs pos="0">
                    <a:sysClr val="window" lastClr="FFFFFF">
                      <a:alpha val="20000"/>
                    </a:sysClr>
                  </a:gs>
                  <a:gs pos="50000">
                    <a:srgbClr val="08639A">
                      <a:shade val="67500"/>
                      <a:satMod val="115000"/>
                      <a:alpha val="0"/>
                    </a:srgbClr>
                  </a:gs>
                  <a:gs pos="100000">
                    <a:srgbClr val="08639A">
                      <a:shade val="100000"/>
                      <a:satMod val="115000"/>
                      <a:alpha val="0"/>
                    </a:srgbClr>
                  </a:gs>
                </a:gsLst>
                <a:lin ang="2700000" scaled="1"/>
                <a:tileRect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endParaRPr lang="ko-KR" altLang="en-US" sz="22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24817" y="2095796"/>
                <a:ext cx="220020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Distribution &amp; Consumption</a:t>
                </a:r>
                <a:endParaRPr lang="ko-KR" altLang="en-US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grpSp>
          <p:nvGrpSpPr>
            <p:cNvPr id="2" name="그룹 1"/>
            <p:cNvGrpSpPr/>
            <p:nvPr/>
          </p:nvGrpSpPr>
          <p:grpSpPr>
            <a:xfrm>
              <a:off x="4572002" y="1978424"/>
              <a:ext cx="3778554" cy="4461531"/>
              <a:chOff x="3293951" y="1978424"/>
              <a:chExt cx="2588510" cy="4461531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3293951" y="1998811"/>
                <a:ext cx="2576515" cy="4441144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accent5"/>
                </a:solidFill>
                <a:prstDash val="solid"/>
              </a:ln>
              <a:effectLst>
                <a:outerShdw dist="38100" dir="3000000" algn="t" rotWithShape="0">
                  <a:srgbClr val="2A63A8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sz="14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342746" y="2677637"/>
                <a:ext cx="2539715" cy="652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30000"/>
                  </a:lnSpc>
                </a:pPr>
                <a:r>
                  <a:rPr lang="en-US" altLang="ko-KR" sz="1400" dirty="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Develop and disseminate ICT-based alarm system and safety device for farmers</a:t>
                </a:r>
                <a:endParaRPr lang="ko-KR" altLang="en-US" sz="1400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293951" y="2006248"/>
                <a:ext cx="2576515" cy="573188"/>
              </a:xfrm>
              <a:prstGeom prst="rect">
                <a:avLst/>
              </a:prstGeom>
              <a:solidFill>
                <a:schemeClr val="accent5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 latinLnBrk="0">
                  <a:defRPr/>
                </a:pPr>
                <a:endParaRPr lang="ko-KR" altLang="en-US" sz="20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3293951" y="1978424"/>
                <a:ext cx="2365051" cy="450256"/>
              </a:xfrm>
              <a:prstGeom prst="rect">
                <a:avLst/>
              </a:prstGeom>
              <a:gradFill flip="none" rotWithShape="1">
                <a:gsLst>
                  <a:gs pos="49000">
                    <a:sysClr val="window" lastClr="FFFFFF">
                      <a:alpha val="19000"/>
                    </a:sysClr>
                  </a:gs>
                  <a:gs pos="0">
                    <a:sysClr val="window" lastClr="FFFFFF">
                      <a:alpha val="20000"/>
                    </a:sysClr>
                  </a:gs>
                  <a:gs pos="50000">
                    <a:srgbClr val="08639A">
                      <a:shade val="67500"/>
                      <a:satMod val="115000"/>
                      <a:alpha val="0"/>
                    </a:srgbClr>
                  </a:gs>
                  <a:gs pos="100000">
                    <a:srgbClr val="08639A">
                      <a:shade val="100000"/>
                      <a:satMod val="115000"/>
                      <a:alpha val="0"/>
                    </a:srgbClr>
                  </a:gs>
                </a:gsLst>
                <a:lin ang="2700000" scaled="1"/>
                <a:tileRect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endParaRPr lang="ko-KR" altLang="en-US" sz="22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82107" y="2095796"/>
                <a:ext cx="220020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Rural Livelihood</a:t>
                </a:r>
                <a:endParaRPr lang="ko-KR" altLang="en-US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sp>
        <p:nvSpPr>
          <p:cNvPr id="34" name="직사각형 33"/>
          <p:cNvSpPr/>
          <p:nvPr/>
        </p:nvSpPr>
        <p:spPr>
          <a:xfrm>
            <a:off x="983432" y="3573016"/>
            <a:ext cx="439248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Distribution &amp; Consumption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Develop AI for yields prediction using big data on major main vegetable 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Establish smart storage system to control supply and demand of major vegetable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Develop packaging technology that maintains freshness of fruit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Support decision making on production and distribution of agricultural products through analyzing big data on consumption trend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312024" y="3541874"/>
            <a:ext cx="4032448" cy="132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8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Accident Detection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8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Accident detection and alert system applying wireless communication technology among traffic sign, agricultural machine unit, and smart phone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8000"/>
              </a:lnSpc>
              <a:buFont typeface="Wingdings" panose="05000000000000000000" pitchFamily="2" charset="2"/>
              <a:buChar char="§"/>
            </a:pPr>
            <a:endParaRPr lang="en-US" altLang="ko-KR" sz="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</p:txBody>
      </p:sp>
      <p:sp>
        <p:nvSpPr>
          <p:cNvPr id="30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13/32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004" y1="60311" x2="49004" y2="60311"/>
                        <a14:foregroundMark x1="13147" y1="32296" x2="13147" y2="32296"/>
                        <a14:foregroundMark x1="16335" y1="27237" x2="16335" y2="27237"/>
                        <a14:foregroundMark x1="19920" y1="21401" x2="19920" y2="21401"/>
                        <a14:foregroundMark x1="25498" y1="18288" x2="25498" y2="18288"/>
                        <a14:foregroundMark x1="31474" y1="15953" x2="31474" y2="15953"/>
                        <a14:foregroundMark x1="37849" y1="12840" x2="37849" y2="12840"/>
                        <a14:foregroundMark x1="42629" y1="11673" x2="42629" y2="11673"/>
                        <a14:foregroundMark x1="49402" y1="10895" x2="49402" y2="10895"/>
                        <a14:foregroundMark x1="56972" y1="10895" x2="56972" y2="10895"/>
                        <a14:foregroundMark x1="60956" y1="14008" x2="60956" y2="14008"/>
                        <a14:foregroundMark x1="68127" y1="15953" x2="68127" y2="15953"/>
                        <a14:foregroundMark x1="79283" y1="36576" x2="79283" y2="36576"/>
                        <a14:foregroundMark x1="65737" y1="36576" x2="65737" y2="36576"/>
                        <a14:foregroundMark x1="52988" y1="38132" x2="52988" y2="38132"/>
                        <a14:foregroundMark x1="83665" y1="66926" x2="83665" y2="66926"/>
                        <a14:foregroundMark x1="85657" y1="62257" x2="85657" y2="62257"/>
                        <a14:foregroundMark x1="88048" y1="55642" x2="88048" y2="55642"/>
                        <a14:foregroundMark x1="88048" y1="50584" x2="88048" y2="50584"/>
                        <a14:foregroundMark x1="82072" y1="75486" x2="82072" y2="75486"/>
                        <a14:foregroundMark x1="41434" y1="87938" x2="41434" y2="87938"/>
                        <a14:foregroundMark x1="35857" y1="86381" x2="35857" y2="86381"/>
                        <a14:foregroundMark x1="27092" y1="83658" x2="27092" y2="83658"/>
                        <a14:foregroundMark x1="22709" y1="81712" x2="22709" y2="81712"/>
                        <a14:foregroundMark x1="17928" y1="77432" x2="17928" y2="774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7848" y="5085184"/>
            <a:ext cx="1072404" cy="82352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0102" y1="25532" x2="50102" y2="26383"/>
                        <a14:foregroundMark x1="51935" y1="48085" x2="52546" y2="54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8448" y="3861048"/>
            <a:ext cx="925301" cy="781955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6312024" y="4651309"/>
            <a:ext cx="4968552" cy="1617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fontAlgn="base">
              <a:lnSpc>
                <a:spcPct val="118000"/>
              </a:lnSpc>
              <a:buFont typeface="Wingdings" panose="05000000000000000000" pitchFamily="2" charset="2"/>
              <a:buChar char="§"/>
            </a:pPr>
            <a:endParaRPr lang="en-US" altLang="ko-KR" sz="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18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Environment Detection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8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Develop safety risk factor detection equipment for farmers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8000"/>
              </a:lnSpc>
              <a:buFont typeface="Wingdings" panose="05000000000000000000" pitchFamily="2" charset="2"/>
              <a:buChar char="§"/>
            </a:pPr>
            <a:endParaRPr lang="en-US" altLang="ko-KR" sz="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18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Safety Equipment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18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Develop  and disseminate safety vest for farmer, single-wheel cart maintaining balance automatically, individual shield for heat illness prevention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1384" y="118373"/>
            <a:ext cx="115212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Establishing the  digital agriculture system </a:t>
            </a:r>
          </a:p>
        </p:txBody>
      </p:sp>
      <p:sp>
        <p:nvSpPr>
          <p:cNvPr id="37" name="TextBox 6"/>
          <p:cNvSpPr txBox="1"/>
          <p:nvPr/>
        </p:nvSpPr>
        <p:spPr>
          <a:xfrm>
            <a:off x="2505645" y="1023119"/>
            <a:ext cx="722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spc="-150" dirty="0" smtClean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Proceeding Digitalization by agriculture field and </a:t>
            </a: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step </a:t>
            </a:r>
          </a:p>
        </p:txBody>
      </p:sp>
      <p:cxnSp>
        <p:nvCxnSpPr>
          <p:cNvPr id="38" name="직선 연결선 37"/>
          <p:cNvCxnSpPr/>
          <p:nvPr/>
        </p:nvCxnSpPr>
        <p:spPr>
          <a:xfrm>
            <a:off x="1153274" y="1538707"/>
            <a:ext cx="1002944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06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직사각형 35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7" name="직사각형 36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6"/>
          <p:cNvSpPr txBox="1"/>
          <p:nvPr/>
        </p:nvSpPr>
        <p:spPr>
          <a:xfrm>
            <a:off x="695400" y="1077041"/>
            <a:ext cx="10585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Intelligent Agricultural Machinery Development and Utilization </a:t>
            </a:r>
          </a:p>
          <a:p>
            <a:pPr algn="ctr"/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using Autonomous Driving Technology  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122804" y="1998812"/>
            <a:ext cx="3028980" cy="452653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2A63A8"/>
            </a:solidFill>
            <a:prstDash val="solid"/>
          </a:ln>
          <a:effectLst>
            <a:outerShdw dist="38100" dir="3000000" algn="t" rotWithShape="0">
              <a:srgbClr val="2A63A8">
                <a:alpha val="40000"/>
              </a:srgbClr>
            </a:outerShdw>
          </a:effectLst>
        </p:spPr>
        <p:txBody>
          <a:bodyPr rtlCol="0" anchor="ctr"/>
          <a:lstStyle/>
          <a:p>
            <a:pPr algn="ctr" latinLnBrk="0">
              <a:defRPr/>
            </a:pPr>
            <a:endParaRPr lang="ko-KR" altLang="en-US" sz="1400" kern="0" dirty="0">
              <a:solidFill>
                <a:prstClr val="black"/>
              </a:solidFill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1127448" y="2624215"/>
            <a:ext cx="3024336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</a:pPr>
            <a:r>
              <a:rPr lang="en-US" altLang="ko-KR" sz="1400" spc="-150" dirty="0">
                <a:latin typeface="HY견고딕" panose="02030600000101010101" pitchFamily="18" charset="-127"/>
                <a:ea typeface="HY견고딕" panose="02030600000101010101" pitchFamily="18" charset="-127"/>
              </a:rPr>
              <a:t>Develop technologies for farm work such as sowing and pest control with using unmanned air vehicle</a:t>
            </a:r>
            <a:endParaRPr lang="ko-KR" altLang="en-US" sz="1400" spc="-15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4511824" y="1998812"/>
            <a:ext cx="3024336" cy="452653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accent5"/>
            </a:solidFill>
            <a:prstDash val="solid"/>
          </a:ln>
          <a:effectLst>
            <a:outerShdw dist="38100" dir="3000000" algn="t" rotWithShape="0">
              <a:srgbClr val="2A63A8">
                <a:alpha val="40000"/>
              </a:srgbClr>
            </a:outerShdw>
          </a:effectLst>
        </p:spPr>
        <p:txBody>
          <a:bodyPr rtlCol="0" anchor="ctr"/>
          <a:lstStyle/>
          <a:p>
            <a:pPr algn="ctr" latinLnBrk="0">
              <a:defRPr/>
            </a:pPr>
            <a:endParaRPr lang="ko-KR" altLang="en-US" sz="1400" kern="0" dirty="0">
              <a:solidFill>
                <a:prstClr val="black"/>
              </a:solidFill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4583832" y="2628608"/>
            <a:ext cx="284027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</a:pPr>
            <a:r>
              <a:rPr lang="en-US" altLang="ko-KR" sz="1400" spc="-150" dirty="0">
                <a:latin typeface="HY견고딕" panose="02030600000101010101" pitchFamily="18" charset="-127"/>
                <a:ea typeface="HY견고딕" panose="02030600000101010101" pitchFamily="18" charset="-127"/>
              </a:rPr>
              <a:t>Develop tractor prototype available for autonomous driving and farm work</a:t>
            </a:r>
            <a:endParaRPr lang="ko-KR" altLang="en-US" sz="1400" spc="-15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7983981" y="1998812"/>
            <a:ext cx="3008563" cy="452653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B0F0"/>
            </a:solidFill>
            <a:prstDash val="solid"/>
          </a:ln>
          <a:effectLst>
            <a:outerShdw dist="38100" dir="3000000" algn="t" rotWithShape="0">
              <a:srgbClr val="2A63A8">
                <a:alpha val="40000"/>
              </a:srgbClr>
            </a:outerShdw>
          </a:effectLst>
        </p:spPr>
        <p:txBody>
          <a:bodyPr rtlCol="0" anchor="ctr"/>
          <a:lstStyle/>
          <a:p>
            <a:pPr algn="ctr" latinLnBrk="0">
              <a:defRPr/>
            </a:pPr>
            <a:endParaRPr lang="ko-KR" altLang="en-US" sz="1400" kern="0" dirty="0">
              <a:solidFill>
                <a:prstClr val="black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127448" y="1941907"/>
            <a:ext cx="9865096" cy="707886"/>
            <a:chOff x="82750" y="1951668"/>
            <a:chExt cx="9339787" cy="518683"/>
          </a:xfrm>
        </p:grpSpPr>
        <p:sp>
          <p:nvSpPr>
            <p:cNvPr id="16" name="직사각형 15"/>
            <p:cNvSpPr/>
            <p:nvPr/>
          </p:nvSpPr>
          <p:spPr>
            <a:xfrm>
              <a:off x="82750" y="1998811"/>
              <a:ext cx="2863291" cy="419987"/>
            </a:xfrm>
            <a:prstGeom prst="rect">
              <a:avLst/>
            </a:prstGeom>
            <a:solidFill>
              <a:srgbClr val="2A63A8"/>
            </a:soli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000" kern="0" dirty="0">
                <a:solidFill>
                  <a:prstClr val="black"/>
                </a:solidFill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82750" y="1978424"/>
              <a:ext cx="2386076" cy="329912"/>
            </a:xfrm>
            <a:prstGeom prst="rect">
              <a:avLst/>
            </a:prstGeom>
            <a:gradFill flip="none" rotWithShape="1">
              <a:gsLst>
                <a:gs pos="49000">
                  <a:sysClr val="window" lastClr="FFFFFF">
                    <a:alpha val="19000"/>
                  </a:sysClr>
                </a:gs>
                <a:gs pos="0">
                  <a:sysClr val="window" lastClr="FFFFFF">
                    <a:alpha val="20000"/>
                  </a:sysClr>
                </a:gs>
                <a:gs pos="50000">
                  <a:srgbClr val="08639A">
                    <a:shade val="67500"/>
                    <a:satMod val="115000"/>
                    <a:alpha val="0"/>
                  </a:srgbClr>
                </a:gs>
                <a:gs pos="100000">
                  <a:srgbClr val="08639A">
                    <a:shade val="100000"/>
                    <a:satMod val="115000"/>
                    <a:alpha val="0"/>
                  </a:srgbClr>
                </a:gs>
              </a:gsLst>
              <a:lin ang="27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defTabSz="914291" latinLnBrk="0">
                <a:defRPr/>
              </a:pPr>
              <a:endParaRPr lang="ko-KR" altLang="en-US" sz="2200" kern="0" dirty="0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3618" y="2064425"/>
              <a:ext cx="2200203" cy="2931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Drone</a:t>
              </a:r>
              <a:endParaRPr lang="ko-KR" altLang="en-US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3286910" y="1998811"/>
              <a:ext cx="2863292" cy="419987"/>
            </a:xfrm>
            <a:prstGeom prst="rect">
              <a:avLst/>
            </a:prstGeom>
            <a:solidFill>
              <a:schemeClr val="accent5"/>
            </a:soli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000" kern="0" dirty="0">
                <a:solidFill>
                  <a:prstClr val="black"/>
                </a:solidFill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3293951" y="1978424"/>
              <a:ext cx="2365051" cy="329912"/>
            </a:xfrm>
            <a:prstGeom prst="rect">
              <a:avLst/>
            </a:prstGeom>
            <a:gradFill flip="none" rotWithShape="1">
              <a:gsLst>
                <a:gs pos="49000">
                  <a:sysClr val="window" lastClr="FFFFFF">
                    <a:alpha val="19000"/>
                  </a:sysClr>
                </a:gs>
                <a:gs pos="0">
                  <a:sysClr val="window" lastClr="FFFFFF">
                    <a:alpha val="20000"/>
                  </a:sysClr>
                </a:gs>
                <a:gs pos="50000">
                  <a:srgbClr val="08639A">
                    <a:shade val="67500"/>
                    <a:satMod val="115000"/>
                    <a:alpha val="0"/>
                  </a:srgbClr>
                </a:gs>
                <a:gs pos="100000">
                  <a:srgbClr val="08639A">
                    <a:shade val="100000"/>
                    <a:satMod val="115000"/>
                    <a:alpha val="0"/>
                  </a:srgbClr>
                </a:gs>
              </a:gsLst>
              <a:lin ang="27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defTabSz="914291" latinLnBrk="0">
                <a:defRPr/>
              </a:pPr>
              <a:endParaRPr lang="ko-KR" altLang="en-US" sz="2200" kern="0" dirty="0">
                <a:solidFill>
                  <a:prstClr val="black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695952" y="2064425"/>
              <a:ext cx="2200203" cy="2931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Tractor</a:t>
              </a:r>
              <a:endParaRPr lang="ko-KR" altLang="en-US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6559245" y="1998811"/>
              <a:ext cx="2863292" cy="419987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000" kern="0" dirty="0">
                <a:solidFill>
                  <a:prstClr val="black"/>
                </a:solidFill>
              </a:endParaRPr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6559245" y="1978424"/>
              <a:ext cx="2365051" cy="329912"/>
            </a:xfrm>
            <a:prstGeom prst="rect">
              <a:avLst/>
            </a:prstGeom>
            <a:gradFill flip="none" rotWithShape="1">
              <a:gsLst>
                <a:gs pos="49000">
                  <a:sysClr val="window" lastClr="FFFFFF">
                    <a:alpha val="19000"/>
                  </a:sysClr>
                </a:gs>
                <a:gs pos="0">
                  <a:sysClr val="window" lastClr="FFFFFF">
                    <a:alpha val="20000"/>
                  </a:sysClr>
                </a:gs>
                <a:gs pos="50000">
                  <a:srgbClr val="08639A">
                    <a:shade val="67500"/>
                    <a:satMod val="115000"/>
                    <a:alpha val="0"/>
                  </a:srgbClr>
                </a:gs>
                <a:gs pos="100000">
                  <a:srgbClr val="08639A">
                    <a:shade val="100000"/>
                    <a:satMod val="115000"/>
                    <a:alpha val="0"/>
                  </a:srgbClr>
                </a:gs>
              </a:gsLst>
              <a:lin ang="27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defTabSz="914291" latinLnBrk="0">
                <a:defRPr/>
              </a:pPr>
              <a:endParaRPr lang="ko-KR" altLang="en-US" sz="2200" kern="0" dirty="0">
                <a:solidFill>
                  <a:prstClr val="black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949639" y="1951668"/>
              <a:ext cx="2200203" cy="51868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Pest Control Machine</a:t>
              </a:r>
              <a:endParaRPr lang="ko-KR" altLang="en-US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41" name="직사각형 140"/>
          <p:cNvSpPr/>
          <p:nvPr/>
        </p:nvSpPr>
        <p:spPr>
          <a:xfrm>
            <a:off x="8162919" y="2649793"/>
            <a:ext cx="2712913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</a:pPr>
            <a:r>
              <a:rPr lang="en-US" altLang="ko-KR" sz="1400" spc="-150" dirty="0">
                <a:latin typeface="HY견고딕" panose="02030600000101010101" pitchFamily="18" charset="-127"/>
                <a:ea typeface="HY견고딕" panose="02030600000101010101" pitchFamily="18" charset="-127"/>
              </a:rPr>
              <a:t>Develop autonomous driving pest control robot  for unmanned pesticide spraying </a:t>
            </a:r>
            <a:endParaRPr lang="ko-KR" altLang="en-US" sz="1400" spc="-15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114026" y="3715203"/>
            <a:ext cx="3037758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Pest and Disease Control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Disseminate precision spraying technology for pesticide </a:t>
            </a:r>
          </a:p>
          <a:p>
            <a:pPr fontAlgn="base">
              <a:lnSpc>
                <a:spcPct val="130000"/>
              </a:lnSpc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Crop Evaluation</a:t>
            </a:r>
            <a:endParaRPr lang="en-US" altLang="ko-KR" sz="130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marL="180975" indent="-180975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Establish crop information service-based technology using unmanned air vehicle 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4511824" y="3588314"/>
            <a:ext cx="2926532" cy="217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Hardware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Apply 65-horsepower HST frame for autonomous driving(transmission, steering)</a:t>
            </a:r>
            <a:endParaRPr lang="en-US" altLang="ko-KR" sz="500" spc="-5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Software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Develop autonomous driving algorithm that drives after deciding route with using deep learning technology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7991816" y="3576268"/>
            <a:ext cx="3000728" cy="2432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Hardware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Develop smart pest control machine possible to identify fruit by laser sensor</a:t>
            </a:r>
            <a:endParaRPr lang="en-US" altLang="ko-KR" sz="500" spc="-50" dirty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Software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Develop technologies for fruit identification and opening and closing control of injection nozzle using laser sensor(LIDAR)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931" y1="20796" x2="35931" y2="20796"/>
                        <a14:foregroundMark x1="49134" y1="49336" x2="49134" y2="49336"/>
                        <a14:foregroundMark x1="49134" y1="47566" x2="49134" y2="47566"/>
                        <a14:foregroundMark x1="43290" y1="45354" x2="43290" y2="45354"/>
                        <a14:foregroundMark x1="41991" y1="46460" x2="41991" y2="46460"/>
                        <a14:foregroundMark x1="40476" y1="48009" x2="40476" y2="48009"/>
                        <a14:foregroundMark x1="39394" y1="49336" x2="39394" y2="49336"/>
                        <a14:foregroundMark x1="37879" y1="50885" x2="37879" y2="50885"/>
                        <a14:foregroundMark x1="36580" y1="52212" x2="36580" y2="52212"/>
                        <a14:foregroundMark x1="35065" y1="53319" x2="35065" y2="53319"/>
                        <a14:foregroundMark x1="34416" y1="54646" x2="34416" y2="54646"/>
                        <a14:foregroundMark x1="48918" y1="54646" x2="48918" y2="54646"/>
                        <a14:foregroundMark x1="48918" y1="53097" x2="48918" y2="53097"/>
                        <a14:foregroundMark x1="48918" y1="51327" x2="48918" y2="51327"/>
                        <a14:foregroundMark x1="55411" y1="45354" x2="55411" y2="45354"/>
                        <a14:foregroundMark x1="56710" y1="46681" x2="56710" y2="46681"/>
                        <a14:foregroundMark x1="58225" y1="47566" x2="58225" y2="47566"/>
                        <a14:foregroundMark x1="59307" y1="48894" x2="59307" y2="48894"/>
                        <a14:foregroundMark x1="60606" y1="50664" x2="60606" y2="50664"/>
                        <a14:foregroundMark x1="62121" y1="51770" x2="62121" y2="51770"/>
                        <a14:foregroundMark x1="62987" y1="52655" x2="62987" y2="52655"/>
                        <a14:foregroundMark x1="65152" y1="54425" x2="65152" y2="54425"/>
                        <a14:foregroundMark x1="65801" y1="55752" x2="65801" y2="55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0184" y="5301209"/>
            <a:ext cx="1401520" cy="116635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231" y1="61776" x2="27231" y2="61776"/>
                        <a14:foregroundMark x1="24923" y1="56564" x2="24923" y2="56564"/>
                        <a14:foregroundMark x1="33077" y1="62162" x2="33077" y2="62162"/>
                        <a14:foregroundMark x1="36000" y1="61969" x2="36000" y2="61969"/>
                        <a14:foregroundMark x1="33231" y1="74710" x2="33231" y2="74710"/>
                        <a14:foregroundMark x1="24615" y1="79923" x2="24615" y2="79923"/>
                        <a14:foregroundMark x1="15538" y1="73359" x2="15538" y2="73359"/>
                        <a14:foregroundMark x1="16615" y1="61969" x2="16615" y2="61969"/>
                        <a14:foregroundMark x1="31846" y1="81467" x2="31846" y2="81467"/>
                        <a14:foregroundMark x1="28923" y1="83398" x2="28923" y2="83398"/>
                        <a14:foregroundMark x1="47231" y1="40734" x2="47231" y2="40734"/>
                        <a14:foregroundMark x1="46154" y1="28764" x2="46154" y2="28764"/>
                        <a14:foregroundMark x1="23385" y1="27606" x2="23385" y2="27606"/>
                        <a14:foregroundMark x1="64000" y1="27799" x2="64000" y2="27799"/>
                        <a14:foregroundMark x1="80000" y1="74517" x2="80000" y2="74517"/>
                        <a14:foregroundMark x1="78769" y1="70463" x2="78769" y2="70463"/>
                        <a14:foregroundMark x1="86462" y1="73938" x2="86462" y2="73938"/>
                        <a14:foregroundMark x1="84154" y1="85907" x2="84154" y2="85907"/>
                        <a14:foregroundMark x1="74923" y1="81853" x2="74923" y2="81853"/>
                        <a14:foregroundMark x1="38462" y1="5598" x2="38462" y2="55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40" y="5819888"/>
            <a:ext cx="791530" cy="63078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418" y1="55649" x2="6418" y2="55649"/>
                        <a14:foregroundMark x1="2239" y1="77824" x2="4776" y2="58577"/>
                        <a14:foregroundMark x1="5672" y1="64435" x2="5672" y2="64435"/>
                        <a14:foregroundMark x1="6269" y1="68619" x2="6269" y2="68619"/>
                        <a14:foregroundMark x1="4776" y1="68201" x2="5224" y2="80335"/>
                        <a14:foregroundMark x1="7164" y1="78661" x2="6567" y2="76569"/>
                        <a14:foregroundMark x1="13881" y1="79079" x2="17015" y2="58996"/>
                        <a14:foregroundMark x1="17612" y1="59833" x2="19552" y2="78243"/>
                        <a14:foregroundMark x1="17164" y1="81590" x2="17463" y2="61506"/>
                        <a14:foregroundMark x1="28955" y1="79916" x2="28806" y2="60251"/>
                        <a14:foregroundMark x1="28657" y1="60251" x2="26418" y2="77406"/>
                        <a14:foregroundMark x1="31642" y1="79079" x2="30000" y2="71967"/>
                        <a14:foregroundMark x1="67910" y1="79916" x2="70746" y2="58159"/>
                        <a14:foregroundMark x1="71045" y1="60251" x2="73134" y2="77824"/>
                        <a14:foregroundMark x1="70896" y1="79916" x2="70597" y2="71548"/>
                        <a14:foregroundMark x1="82985" y1="79498" x2="82836" y2="59833"/>
                        <a14:foregroundMark x1="80149" y1="78661" x2="82687" y2="60251"/>
                        <a14:foregroundMark x1="85075" y1="78661" x2="84478" y2="75314"/>
                        <a14:foregroundMark x1="91940" y1="79498" x2="94627" y2="58577"/>
                        <a14:foregroundMark x1="94776" y1="59414" x2="94776" y2="80335"/>
                        <a14:foregroundMark x1="97612" y1="79079" x2="94328" y2="60251"/>
                        <a14:backgroundMark x1="2985" y1="61506" x2="2985" y2="615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272" y="5805264"/>
            <a:ext cx="2038747" cy="7272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1384" y="118373"/>
            <a:ext cx="115212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Establishing the  digital agriculture system </a:t>
            </a:r>
          </a:p>
        </p:txBody>
      </p:sp>
      <p:sp>
        <p:nvSpPr>
          <p:cNvPr id="38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14/32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123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직사각형 36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8" name="직사각형 37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6"/>
          <p:cNvSpPr txBox="1"/>
          <p:nvPr/>
        </p:nvSpPr>
        <p:spPr>
          <a:xfrm>
            <a:off x="983432" y="980728"/>
            <a:ext cx="1022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Cloud Platform Establishment </a:t>
            </a:r>
            <a:r>
              <a:rPr lang="en-US" altLang="ko-KR" sz="2400" b="1" spc="-150" dirty="0" smtClean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and Sharing </a:t>
            </a: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and </a:t>
            </a:r>
            <a:r>
              <a:rPr lang="en-US" altLang="ko-KR" sz="2400" b="1" spc="-150" dirty="0" smtClean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Utilizing the information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932493" y="1978425"/>
            <a:ext cx="10348084" cy="4461531"/>
            <a:chOff x="571982" y="1978424"/>
            <a:chExt cx="7761063" cy="4461531"/>
          </a:xfrm>
        </p:grpSpPr>
        <p:grpSp>
          <p:nvGrpSpPr>
            <p:cNvPr id="3" name="그룹 2"/>
            <p:cNvGrpSpPr/>
            <p:nvPr/>
          </p:nvGrpSpPr>
          <p:grpSpPr>
            <a:xfrm>
              <a:off x="571982" y="1978424"/>
              <a:ext cx="3761044" cy="4461531"/>
              <a:chOff x="559968" y="1978424"/>
              <a:chExt cx="2576515" cy="4461531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559968" y="1998811"/>
                <a:ext cx="2576515" cy="4441144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2A63A8"/>
                </a:solidFill>
                <a:prstDash val="solid"/>
              </a:ln>
              <a:effectLst>
                <a:outerShdw dist="38100" dir="3000000" algn="t" rotWithShape="0">
                  <a:srgbClr val="2A63A8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sz="14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607816" y="2812134"/>
                <a:ext cx="2478391" cy="732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30000"/>
                  </a:lnSpc>
                </a:pPr>
                <a:r>
                  <a:rPr lang="en-US" altLang="ko-KR" sz="1600" dirty="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Establish “Agriculture Big Data Center” for big data collection and storage</a:t>
                </a:r>
                <a:endParaRPr lang="ko-KR" altLang="en-US" sz="1600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559968" y="2006248"/>
                <a:ext cx="2576515" cy="573188"/>
              </a:xfrm>
              <a:prstGeom prst="rect">
                <a:avLst/>
              </a:prstGeom>
              <a:solidFill>
                <a:srgbClr val="2A63A8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 latinLnBrk="0">
                  <a:defRPr/>
                </a:pPr>
                <a:endParaRPr lang="ko-KR" altLang="en-US" sz="20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559968" y="1978424"/>
                <a:ext cx="2365051" cy="450256"/>
              </a:xfrm>
              <a:prstGeom prst="rect">
                <a:avLst/>
              </a:prstGeom>
              <a:gradFill flip="none" rotWithShape="1">
                <a:gsLst>
                  <a:gs pos="49000">
                    <a:sysClr val="window" lastClr="FFFFFF">
                      <a:alpha val="19000"/>
                    </a:sysClr>
                  </a:gs>
                  <a:gs pos="0">
                    <a:sysClr val="window" lastClr="FFFFFF">
                      <a:alpha val="20000"/>
                    </a:sysClr>
                  </a:gs>
                  <a:gs pos="50000">
                    <a:srgbClr val="08639A">
                      <a:shade val="67500"/>
                      <a:satMod val="115000"/>
                      <a:alpha val="0"/>
                    </a:srgbClr>
                  </a:gs>
                  <a:gs pos="100000">
                    <a:srgbClr val="08639A">
                      <a:shade val="100000"/>
                      <a:satMod val="115000"/>
                      <a:alpha val="0"/>
                    </a:srgbClr>
                  </a:gs>
                </a:gsLst>
                <a:lin ang="2700000" scaled="1"/>
                <a:tileRect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endParaRPr lang="ko-KR" altLang="en-US" sz="22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24817" y="2095796"/>
                <a:ext cx="220020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Data</a:t>
                </a:r>
                <a:endParaRPr lang="ko-KR" altLang="en-US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grpSp>
          <p:nvGrpSpPr>
            <p:cNvPr id="2" name="그룹 1"/>
            <p:cNvGrpSpPr/>
            <p:nvPr/>
          </p:nvGrpSpPr>
          <p:grpSpPr>
            <a:xfrm>
              <a:off x="4572001" y="1978424"/>
              <a:ext cx="3761044" cy="4461531"/>
              <a:chOff x="3293951" y="1978424"/>
              <a:chExt cx="2576515" cy="4461531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3293951" y="1998811"/>
                <a:ext cx="2576515" cy="4441144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accent5"/>
                </a:solidFill>
                <a:prstDash val="solid"/>
              </a:ln>
              <a:effectLst>
                <a:outerShdw dist="38100" dir="3000000" algn="t" rotWithShape="0">
                  <a:srgbClr val="2A63A8"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sz="14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341799" y="2812134"/>
                <a:ext cx="2478391" cy="701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30000"/>
                  </a:lnSpc>
                </a:pPr>
                <a:r>
                  <a:rPr lang="en-US" altLang="ko-KR" sz="1600" dirty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Establish cloud platform for agriculture data sharing and utilization </a:t>
                </a:r>
                <a:endParaRPr lang="ko-KR" altLang="en-US" sz="1600" dirty="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293951" y="2006248"/>
                <a:ext cx="2576515" cy="573188"/>
              </a:xfrm>
              <a:prstGeom prst="rect">
                <a:avLst/>
              </a:prstGeom>
              <a:solidFill>
                <a:schemeClr val="accent5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 latinLnBrk="0">
                  <a:defRPr/>
                </a:pPr>
                <a:endParaRPr lang="ko-KR" altLang="en-US" sz="20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3293951" y="1978424"/>
                <a:ext cx="2365051" cy="450256"/>
              </a:xfrm>
              <a:prstGeom prst="rect">
                <a:avLst/>
              </a:prstGeom>
              <a:gradFill flip="none" rotWithShape="1">
                <a:gsLst>
                  <a:gs pos="49000">
                    <a:sysClr val="window" lastClr="FFFFFF">
                      <a:alpha val="19000"/>
                    </a:sysClr>
                  </a:gs>
                  <a:gs pos="0">
                    <a:sysClr val="window" lastClr="FFFFFF">
                      <a:alpha val="20000"/>
                    </a:sysClr>
                  </a:gs>
                  <a:gs pos="50000">
                    <a:srgbClr val="08639A">
                      <a:shade val="67500"/>
                      <a:satMod val="115000"/>
                      <a:alpha val="0"/>
                    </a:srgbClr>
                  </a:gs>
                  <a:gs pos="100000">
                    <a:srgbClr val="08639A">
                      <a:shade val="100000"/>
                      <a:satMod val="115000"/>
                      <a:alpha val="0"/>
                    </a:srgbClr>
                  </a:gs>
                </a:gsLst>
                <a:lin ang="2700000" scaled="1"/>
                <a:tileRect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endParaRPr lang="ko-KR" altLang="en-US" sz="2200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82107" y="2095796"/>
                <a:ext cx="220020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Platform</a:t>
                </a:r>
                <a:endParaRPr lang="ko-KR" altLang="en-US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sp>
        <p:nvSpPr>
          <p:cNvPr id="34" name="직사각형 33"/>
          <p:cNvSpPr/>
          <p:nvPr/>
        </p:nvSpPr>
        <p:spPr>
          <a:xfrm>
            <a:off x="1199456" y="3618680"/>
            <a:ext cx="4512501" cy="257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Collection System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Establish bottom-up data collection system that establish big data in cooperation with rural development institutions for the data-based scientific farming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700" dirty="0" smtClean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Standardization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Lay a ground for collection, analysis, and utilization of data per area with establishing cloud-based big data by standardizing agriculture data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6480043" y="3630487"/>
            <a:ext cx="4608512" cy="257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Activity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Establish analysis, utilization and sharing platform using integrative technologies on information searching, big data and AI in connection with professional data center in agriculture  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700" dirty="0" smtClean="0">
              <a:solidFill>
                <a:schemeClr val="tx1">
                  <a:lumMod val="65000"/>
                  <a:lumOff val="35000"/>
                </a:schemeClr>
              </a:solidFill>
              <a:latin typeface="Rix밝은고딕 EB" panose="02020603020101020101" pitchFamily="18" charset="-127"/>
              <a:ea typeface="현대하모니 M" panose="02020603020101020101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Utilization Plan</a:t>
            </a:r>
          </a:p>
          <a:p>
            <a:pPr marL="180975" indent="-180975" algn="just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300" spc="-4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밝은고딕 EB" panose="02020603020101020101" pitchFamily="18" charset="-127"/>
                <a:ea typeface="현대하모니 M" panose="02020603020101020101"/>
              </a:rPr>
              <a:t>Set basic direction on data convergence and joint utilization among related institutions, and provide analysis and utilization service of big data through cloud platform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384" y="118373"/>
            <a:ext cx="115212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Establishing the  digital agriculture system </a:t>
            </a:r>
          </a:p>
        </p:txBody>
      </p:sp>
      <p:cxnSp>
        <p:nvCxnSpPr>
          <p:cNvPr id="33" name="직선 연결선 32"/>
          <p:cNvCxnSpPr/>
          <p:nvPr/>
        </p:nvCxnSpPr>
        <p:spPr>
          <a:xfrm>
            <a:off x="1153274" y="1538707"/>
            <a:ext cx="1002944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15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9946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861" r="89933">
                        <a14:foregroundMark x1="39970" y1="36571" x2="40716" y2="43714"/>
                        <a14:foregroundMark x1="43177" y1="56286" x2="41312" y2="60286"/>
                        <a14:foregroundMark x1="52498" y1="34857" x2="52647" y2="40286"/>
                        <a14:foregroundMark x1="52647" y1="50857" x2="52647" y2="55714"/>
                        <a14:foregroundMark x1="49814" y1="61429" x2="49515" y2="66286"/>
                        <a14:foregroundMark x1="58837" y1="36571" x2="62565" y2="35429"/>
                        <a14:foregroundMark x1="65474" y1="37714" x2="65772" y2="51429"/>
                        <a14:foregroundMark x1="59582" y1="66286" x2="65772" y2="66286"/>
                        <a14:foregroundMark x1="71514" y1="37143" x2="74273" y2="37143"/>
                        <a14:foregroundMark x1="68233" y1="52571" x2="75093" y2="52000"/>
                        <a14:foregroundMark x1="71663" y1="59143" x2="71663" y2="59143"/>
                        <a14:foregroundMark x1="79717" y1="39714" x2="79717" y2="39714"/>
                        <a14:foregroundMark x1="84191" y1="43714" x2="84191" y2="43714"/>
                        <a14:foregroundMark x1="83743" y1="58571" x2="83743" y2="58571"/>
                        <a14:foregroundMark x1="50405" y1="66667" x2="55668" y2="66667"/>
                        <a14:backgroundMark x1="17823" y1="48571" x2="23565" y2="2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5" r="12569"/>
          <a:stretch/>
        </p:blipFill>
        <p:spPr>
          <a:xfrm>
            <a:off x="9598214" y="235286"/>
            <a:ext cx="2186418" cy="601426"/>
          </a:xfrm>
          <a:prstGeom prst="rect">
            <a:avLst/>
          </a:prstGeom>
        </p:spPr>
      </p:pic>
      <p:sp>
        <p:nvSpPr>
          <p:cNvPr id="18" name="직사각형 3"/>
          <p:cNvSpPr/>
          <p:nvPr/>
        </p:nvSpPr>
        <p:spPr>
          <a:xfrm>
            <a:off x="-26341" y="0"/>
            <a:ext cx="6743977" cy="4221088"/>
          </a:xfrm>
          <a:custGeom>
            <a:avLst/>
            <a:gdLst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2852936 w 2852936"/>
              <a:gd name="connsiteY2" fmla="*/ 2852936 h 2852936"/>
              <a:gd name="connsiteX3" fmla="*/ 0 w 2852936"/>
              <a:gd name="connsiteY3" fmla="*/ 2852936 h 2852936"/>
              <a:gd name="connsiteX4" fmla="*/ 0 w 2852936"/>
              <a:gd name="connsiteY4" fmla="*/ 0 h 2852936"/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0 w 2852936"/>
              <a:gd name="connsiteY2" fmla="*/ 2852936 h 2852936"/>
              <a:gd name="connsiteX3" fmla="*/ 0 w 2852936"/>
              <a:gd name="connsiteY3" fmla="*/ 0 h 28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936" h="2852936">
                <a:moveTo>
                  <a:pt x="0" y="0"/>
                </a:moveTo>
                <a:lnTo>
                  <a:pt x="2852936" y="0"/>
                </a:lnTo>
                <a:lnTo>
                  <a:pt x="0" y="285293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8"/>
          <p:cNvSpPr/>
          <p:nvPr/>
        </p:nvSpPr>
        <p:spPr>
          <a:xfrm flipH="1">
            <a:off x="-26342" y="5661248"/>
            <a:ext cx="6530019" cy="1196752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chemeClr val="accent3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8"/>
          <p:cNvSpPr/>
          <p:nvPr/>
        </p:nvSpPr>
        <p:spPr>
          <a:xfrm>
            <a:off x="-26342" y="4725144"/>
            <a:ext cx="12195123" cy="2132856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487488" y="2211829"/>
            <a:ext cx="103691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5400" b="1" spc="-150" dirty="0" smtClean="0">
                <a:solidFill>
                  <a:srgbClr val="6699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Development of </a:t>
            </a:r>
          </a:p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800" b="1" spc="-150" dirty="0" smtClean="0">
                <a:solidFill>
                  <a:srgbClr val="6699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Productivity Improvement Model(AI)</a:t>
            </a:r>
            <a:r>
              <a:rPr kumimoji="1" lang="en-US" altLang="ko-KR" sz="5400" b="1" spc="-150" dirty="0" smtClean="0">
                <a:solidFill>
                  <a:srgbClr val="6699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</a:p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5400" b="1" spc="-200" dirty="0" smtClean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using Smart Farm Big </a:t>
            </a:r>
            <a:r>
              <a:rPr kumimoji="1" lang="en-US" altLang="ko-KR" sz="5400" b="1" spc="-20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Data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029099" y="1430708"/>
            <a:ext cx="21590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/>
            <a:r>
              <a:rPr lang="en-US" altLang="ko-KR" sz="9600" b="1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3</a:t>
            </a:r>
            <a:endParaRPr lang="ko-KR" altLang="en-US" sz="9600" b="1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093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4" name="직사각형 13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1703512" y="1412776"/>
            <a:ext cx="9433046" cy="1037728"/>
            <a:chOff x="3559583" y="2910795"/>
            <a:chExt cx="2045865" cy="476551"/>
          </a:xfrm>
        </p:grpSpPr>
        <p:sp>
          <p:nvSpPr>
            <p:cNvPr id="24" name="직사각형 23"/>
            <p:cNvSpPr/>
            <p:nvPr/>
          </p:nvSpPr>
          <p:spPr bwMode="auto">
            <a:xfrm>
              <a:off x="3559583" y="2910795"/>
              <a:ext cx="1955340" cy="212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 latinLnBrk="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altLang="ko-KR" sz="2200" b="1" dirty="0" smtClean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Smart farm</a:t>
              </a:r>
              <a:r>
                <a:rPr lang="ko-KR" altLang="en-US" sz="2200" b="1" dirty="0" smtClean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 </a:t>
              </a:r>
              <a:r>
                <a:rPr lang="en-US" altLang="ko-KR" sz="2200" b="1" dirty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: ICT</a:t>
              </a:r>
              <a:r>
                <a:rPr lang="ko-KR" altLang="en-US" sz="2200" b="1" dirty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 </a:t>
              </a:r>
              <a:r>
                <a:rPr lang="en-US" altLang="ko-KR" sz="2200" b="1" dirty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+ </a:t>
              </a:r>
              <a:r>
                <a:rPr lang="en-US" altLang="ko-KR" sz="2200" b="1" dirty="0" smtClean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Agricultural production(protected)</a:t>
              </a:r>
              <a:endParaRPr lang="ko-KR" altLang="en-US" sz="2400" b="1" dirty="0">
                <a:gradFill>
                  <a:gsLst>
                    <a:gs pos="53000">
                      <a:prstClr val="black">
                        <a:lumMod val="65000"/>
                        <a:lumOff val="35000"/>
                      </a:prstClr>
                    </a:gs>
                    <a:gs pos="46000">
                      <a:prstClr val="black">
                        <a:lumMod val="65000"/>
                        <a:lumOff val="3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0" name="직사각형 39"/>
            <p:cNvSpPr/>
            <p:nvPr/>
          </p:nvSpPr>
          <p:spPr bwMode="auto">
            <a:xfrm>
              <a:off x="3632003" y="3159530"/>
              <a:ext cx="1973445" cy="227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 latinLnBrk="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altLang="ko-KR" sz="2400" b="1" dirty="0" smtClean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 </a:t>
              </a:r>
              <a:r>
                <a:rPr lang="en-US" altLang="ko-KR" sz="2400" b="1" dirty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→ P</a:t>
              </a:r>
              <a:r>
                <a:rPr lang="en-US" altLang="ko-KR" sz="2400" b="1" dirty="0" smtClean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ursues </a:t>
              </a:r>
              <a:r>
                <a:rPr lang="en-US" altLang="ko-KR" sz="2400" b="1" dirty="0">
                  <a:solidFill>
                    <a:srgbClr val="FF0000"/>
                  </a:solidFill>
                </a:rPr>
                <a:t>c</a:t>
              </a:r>
              <a:r>
                <a:rPr lang="en-US" altLang="ko-KR" sz="2400" b="1" dirty="0" smtClean="0">
                  <a:solidFill>
                    <a:srgbClr val="FF0000"/>
                  </a:solidFill>
                </a:rPr>
                <a:t>onvenience </a:t>
              </a:r>
              <a:r>
                <a:rPr lang="en-US" altLang="ko-KR" sz="2200" b="1" dirty="0" smtClean="0">
                  <a:gradFill>
                    <a:gsLst>
                      <a:gs pos="53000">
                        <a:prstClr val="black">
                          <a:lumMod val="65000"/>
                          <a:lumOff val="35000"/>
                        </a:prstClr>
                      </a:gs>
                      <a:gs pos="46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rPr>
                <a:t>and</a:t>
              </a:r>
              <a:r>
                <a:rPr lang="ko-KR" alt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ko-KR" sz="2400" b="1" dirty="0">
                  <a:solidFill>
                    <a:srgbClr val="FF0000"/>
                  </a:solidFill>
                </a:rPr>
                <a:t>p</a:t>
              </a:r>
              <a:r>
                <a:rPr lang="en-US" altLang="ko-KR" sz="2400" b="1" dirty="0" smtClean="0">
                  <a:solidFill>
                    <a:srgbClr val="FF0000"/>
                  </a:solidFill>
                </a:rPr>
                <a:t>roductivity</a:t>
              </a:r>
              <a:endParaRPr lang="ko-KR" altLang="en-US" sz="2200" b="1" dirty="0">
                <a:gradFill>
                  <a:gsLst>
                    <a:gs pos="53000">
                      <a:prstClr val="black">
                        <a:lumMod val="65000"/>
                        <a:lumOff val="35000"/>
                      </a:prstClr>
                    </a:gs>
                    <a:gs pos="46000">
                      <a:prstClr val="black">
                        <a:lumMod val="65000"/>
                        <a:lumOff val="35000"/>
                      </a:prstClr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1025" name="_x292991136" descr="EMB00004a4cbf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0" y="2492896"/>
            <a:ext cx="10885210" cy="417646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1384" y="116632"/>
            <a:ext cx="85983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Concept of Smart Agriculture</a:t>
            </a:r>
            <a:endParaRPr lang="en-US" altLang="ko-KR" dirty="0"/>
          </a:p>
        </p:txBody>
      </p:sp>
      <p:sp>
        <p:nvSpPr>
          <p:cNvPr id="15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17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496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45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7" name="직사각형 46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181" y="1060211"/>
            <a:ext cx="2829521" cy="2059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직사각형 69"/>
          <p:cNvSpPr/>
          <p:nvPr/>
        </p:nvSpPr>
        <p:spPr>
          <a:xfrm>
            <a:off x="119336" y="5235947"/>
            <a:ext cx="11953328" cy="1577429"/>
          </a:xfrm>
          <a:prstGeom prst="rect">
            <a:avLst/>
          </a:prstGeom>
          <a:solidFill>
            <a:srgbClr val="22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3351" y="4390865"/>
            <a:ext cx="531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Wingdings" pitchFamily="2" charset="2"/>
              <a:buChar char="§"/>
            </a:pPr>
            <a:r>
              <a:rPr lang="ko-KR" altLang="en-US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Remote monitoring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+ Remote control</a:t>
            </a:r>
            <a:endParaRPr lang="en-US" altLang="ko-KR" sz="1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2" name="모서리가 둥근 직사각형 71"/>
          <p:cNvSpPr/>
          <p:nvPr/>
        </p:nvSpPr>
        <p:spPr>
          <a:xfrm>
            <a:off x="377757" y="3788830"/>
            <a:ext cx="2676051" cy="512439"/>
          </a:xfrm>
          <a:prstGeom prst="roundRect">
            <a:avLst>
              <a:gd name="adj" fmla="val 50000"/>
            </a:avLst>
          </a:prstGeom>
          <a:solidFill>
            <a:srgbClr val="2B5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First Generation</a:t>
            </a:r>
          </a:p>
          <a:p>
            <a:pPr algn="ctr"/>
            <a:r>
              <a:rPr lang="en-US" altLang="ko-KR" sz="1600" b="1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(2016)</a:t>
            </a:r>
            <a:endParaRPr lang="ko-KR" altLang="en-US" sz="1600" b="1" dirty="0"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31371" y="5256584"/>
            <a:ext cx="11425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gradFill>
                  <a:gsLst>
                    <a:gs pos="0">
                      <a:srgbClr val="FFFF00"/>
                    </a:gs>
                    <a:gs pos="50000">
                      <a:srgbClr val="FFFF00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Farm households adopting the first generation smart farm  experienced better productivity and quality </a:t>
            </a:r>
            <a:endParaRPr lang="en-US" altLang="ko-KR" sz="1400" b="1" dirty="0">
              <a:gradFill>
                <a:gsLst>
                  <a:gs pos="0">
                    <a:srgbClr val="FFFF00"/>
                  </a:gs>
                  <a:gs pos="50000">
                    <a:srgbClr val="FFFF00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8181" y="5794628"/>
            <a:ext cx="22210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altLang="ko-KR" sz="13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Tomato</a:t>
            </a:r>
          </a:p>
          <a:p>
            <a:pPr algn="ctr"/>
            <a:r>
              <a:rPr lang="en-US" altLang="ko-KR" sz="1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(Production  amount)</a:t>
            </a:r>
            <a:endParaRPr lang="en-US" altLang="ko-KR" sz="1200" b="1" dirty="0">
              <a:solidFill>
                <a:schemeClr val="accent1">
                  <a:lumMod val="20000"/>
                  <a:lumOff val="8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2680370" y="5718631"/>
            <a:ext cx="3099526" cy="906104"/>
            <a:chOff x="1449565" y="5694325"/>
            <a:chExt cx="2648627" cy="1183894"/>
          </a:xfrm>
        </p:grpSpPr>
        <p:sp>
          <p:nvSpPr>
            <p:cNvPr id="76" name="TextBox 75"/>
            <p:cNvSpPr txBox="1"/>
            <p:nvPr/>
          </p:nvSpPr>
          <p:spPr>
            <a:xfrm>
              <a:off x="1449565" y="6516297"/>
              <a:ext cx="1063246" cy="341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Non-smart farm</a:t>
              </a:r>
              <a:endParaRPr lang="ko-KR" altLang="en-US" sz="1100" b="1" dirty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27474" y="6516299"/>
              <a:ext cx="843089" cy="361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 smtClean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Smart farm</a:t>
              </a:r>
              <a:endParaRPr lang="ko-KR" altLang="en-US" sz="1200" b="1" dirty="0">
                <a:gradFill>
                  <a:gsLst>
                    <a:gs pos="100000">
                      <a:srgbClr val="FFFFCC"/>
                    </a:gs>
                    <a:gs pos="0">
                      <a:srgbClr val="FFFFCC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2749170" y="5694325"/>
              <a:ext cx="1349022" cy="482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8</a:t>
              </a:r>
              <a:r>
                <a:rPr lang="en-US" altLang="ko-KR" b="1" dirty="0" smtClean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r>
                <a:rPr lang="en-US" altLang="ko-KR" sz="1100" b="1" dirty="0" smtClean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kg/3.3</a:t>
              </a:r>
              <a:r>
                <a:rPr lang="ko-KR" altLang="en-US" sz="1100" b="1" dirty="0" smtClean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㎡</a:t>
              </a:r>
              <a:endParaRPr lang="en-US" altLang="ko-KR" sz="1100" b="1" dirty="0" smtClean="0">
                <a:gradFill>
                  <a:gsLst>
                    <a:gs pos="100000">
                      <a:srgbClr val="FFFFCC"/>
                    </a:gs>
                    <a:gs pos="0">
                      <a:srgbClr val="FFFFCC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79" name="직선 연결선 78"/>
            <p:cNvCxnSpPr/>
            <p:nvPr/>
          </p:nvCxnSpPr>
          <p:spPr>
            <a:xfrm>
              <a:off x="1619672" y="6539678"/>
              <a:ext cx="212863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reeform 6"/>
            <p:cNvSpPr>
              <a:spLocks noEditPoints="1"/>
            </p:cNvSpPr>
            <p:nvPr/>
          </p:nvSpPr>
          <p:spPr bwMode="auto">
            <a:xfrm rot="5232727" flipH="1">
              <a:off x="2380112" y="5867403"/>
              <a:ext cx="392246" cy="722860"/>
            </a:xfrm>
            <a:custGeom>
              <a:avLst/>
              <a:gdLst>
                <a:gd name="T0" fmla="*/ 0 w 3301"/>
                <a:gd name="T1" fmla="*/ 3730 h 3730"/>
                <a:gd name="T2" fmla="*/ 0 w 3301"/>
                <a:gd name="T3" fmla="*/ 3730 h 3730"/>
                <a:gd name="T4" fmla="*/ 3301 w 3301"/>
                <a:gd name="T5" fmla="*/ 1161 h 3730"/>
                <a:gd name="T6" fmla="*/ 2687 w 3301"/>
                <a:gd name="T7" fmla="*/ 1289 h 3730"/>
                <a:gd name="T8" fmla="*/ 2656 w 3301"/>
                <a:gd name="T9" fmla="*/ 1531 h 3730"/>
                <a:gd name="T10" fmla="*/ 2609 w 3301"/>
                <a:gd name="T11" fmla="*/ 1756 h 3730"/>
                <a:gd name="T12" fmla="*/ 2548 w 3301"/>
                <a:gd name="T13" fmla="*/ 1965 h 3730"/>
                <a:gd name="T14" fmla="*/ 2473 w 3301"/>
                <a:gd name="T15" fmla="*/ 2160 h 3730"/>
                <a:gd name="T16" fmla="*/ 2386 w 3301"/>
                <a:gd name="T17" fmla="*/ 2339 h 3730"/>
                <a:gd name="T18" fmla="*/ 2289 w 3301"/>
                <a:gd name="T19" fmla="*/ 2505 h 3730"/>
                <a:gd name="T20" fmla="*/ 2182 w 3301"/>
                <a:gd name="T21" fmla="*/ 2656 h 3730"/>
                <a:gd name="T22" fmla="*/ 2067 w 3301"/>
                <a:gd name="T23" fmla="*/ 2794 h 3730"/>
                <a:gd name="T24" fmla="*/ 1945 w 3301"/>
                <a:gd name="T25" fmla="*/ 2921 h 3730"/>
                <a:gd name="T26" fmla="*/ 1816 w 3301"/>
                <a:gd name="T27" fmla="*/ 3035 h 3730"/>
                <a:gd name="T28" fmla="*/ 1684 w 3301"/>
                <a:gd name="T29" fmla="*/ 3138 h 3730"/>
                <a:gd name="T30" fmla="*/ 1549 w 3301"/>
                <a:gd name="T31" fmla="*/ 3231 h 3730"/>
                <a:gd name="T32" fmla="*/ 1411 w 3301"/>
                <a:gd name="T33" fmla="*/ 3313 h 3730"/>
                <a:gd name="T34" fmla="*/ 1273 w 3301"/>
                <a:gd name="T35" fmla="*/ 3386 h 3730"/>
                <a:gd name="T36" fmla="*/ 1137 w 3301"/>
                <a:gd name="T37" fmla="*/ 3449 h 3730"/>
                <a:gd name="T38" fmla="*/ 1001 w 3301"/>
                <a:gd name="T39" fmla="*/ 3505 h 3730"/>
                <a:gd name="T40" fmla="*/ 870 w 3301"/>
                <a:gd name="T41" fmla="*/ 3552 h 3730"/>
                <a:gd name="T42" fmla="*/ 742 w 3301"/>
                <a:gd name="T43" fmla="*/ 3593 h 3730"/>
                <a:gd name="T44" fmla="*/ 620 w 3301"/>
                <a:gd name="T45" fmla="*/ 3627 h 3730"/>
                <a:gd name="T46" fmla="*/ 506 w 3301"/>
                <a:gd name="T47" fmla="*/ 3655 h 3730"/>
                <a:gd name="T48" fmla="*/ 400 w 3301"/>
                <a:gd name="T49" fmla="*/ 3677 h 3730"/>
                <a:gd name="T50" fmla="*/ 304 w 3301"/>
                <a:gd name="T51" fmla="*/ 3695 h 3730"/>
                <a:gd name="T52" fmla="*/ 219 w 3301"/>
                <a:gd name="T53" fmla="*/ 3707 h 3730"/>
                <a:gd name="T54" fmla="*/ 146 w 3301"/>
                <a:gd name="T55" fmla="*/ 3718 h 3730"/>
                <a:gd name="T56" fmla="*/ 86 w 3301"/>
                <a:gd name="T57" fmla="*/ 3724 h 3730"/>
                <a:gd name="T58" fmla="*/ 41 w 3301"/>
                <a:gd name="T59" fmla="*/ 3728 h 3730"/>
                <a:gd name="T60" fmla="*/ 11 w 3301"/>
                <a:gd name="T61" fmla="*/ 3730 h 3730"/>
                <a:gd name="T62" fmla="*/ 0 w 3301"/>
                <a:gd name="T63" fmla="*/ 3730 h 3730"/>
                <a:gd name="T64" fmla="*/ 10 w 3301"/>
                <a:gd name="T65" fmla="*/ 3727 h 3730"/>
                <a:gd name="T66" fmla="*/ 38 w 3301"/>
                <a:gd name="T67" fmla="*/ 3715 h 3730"/>
                <a:gd name="T68" fmla="*/ 81 w 3301"/>
                <a:gd name="T69" fmla="*/ 3696 h 3730"/>
                <a:gd name="T70" fmla="*/ 139 w 3301"/>
                <a:gd name="T71" fmla="*/ 3669 h 3730"/>
                <a:gd name="T72" fmla="*/ 209 w 3301"/>
                <a:gd name="T73" fmla="*/ 3633 h 3730"/>
                <a:gd name="T74" fmla="*/ 289 w 3301"/>
                <a:gd name="T75" fmla="*/ 3589 h 3730"/>
                <a:gd name="T76" fmla="*/ 378 w 3301"/>
                <a:gd name="T77" fmla="*/ 3537 h 3730"/>
                <a:gd name="T78" fmla="*/ 476 w 3301"/>
                <a:gd name="T79" fmla="*/ 3474 h 3730"/>
                <a:gd name="T80" fmla="*/ 577 w 3301"/>
                <a:gd name="T81" fmla="*/ 3403 h 3730"/>
                <a:gd name="T82" fmla="*/ 682 w 3301"/>
                <a:gd name="T83" fmla="*/ 3322 h 3730"/>
                <a:gd name="T84" fmla="*/ 790 w 3301"/>
                <a:gd name="T85" fmla="*/ 3231 h 3730"/>
                <a:gd name="T86" fmla="*/ 897 w 3301"/>
                <a:gd name="T87" fmla="*/ 3130 h 3730"/>
                <a:gd name="T88" fmla="*/ 1003 w 3301"/>
                <a:gd name="T89" fmla="*/ 3018 h 3730"/>
                <a:gd name="T90" fmla="*/ 1106 w 3301"/>
                <a:gd name="T91" fmla="*/ 2896 h 3730"/>
                <a:gd name="T92" fmla="*/ 1203 w 3301"/>
                <a:gd name="T93" fmla="*/ 2764 h 3730"/>
                <a:gd name="T94" fmla="*/ 1294 w 3301"/>
                <a:gd name="T95" fmla="*/ 2620 h 3730"/>
                <a:gd name="T96" fmla="*/ 1376 w 3301"/>
                <a:gd name="T97" fmla="*/ 2465 h 3730"/>
                <a:gd name="T98" fmla="*/ 1449 w 3301"/>
                <a:gd name="T99" fmla="*/ 2298 h 3730"/>
                <a:gd name="T100" fmla="*/ 1507 w 3301"/>
                <a:gd name="T101" fmla="*/ 2119 h 3730"/>
                <a:gd name="T102" fmla="*/ 1554 w 3301"/>
                <a:gd name="T103" fmla="*/ 1928 h 3730"/>
                <a:gd name="T104" fmla="*/ 1583 w 3301"/>
                <a:gd name="T105" fmla="*/ 1725 h 3730"/>
                <a:gd name="T106" fmla="*/ 1597 w 3301"/>
                <a:gd name="T107" fmla="*/ 1509 h 3730"/>
                <a:gd name="T108" fmla="*/ 1590 w 3301"/>
                <a:gd name="T109" fmla="*/ 1280 h 3730"/>
                <a:gd name="T110" fmla="*/ 932 w 3301"/>
                <a:gd name="T111" fmla="*/ 1161 h 3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01" h="3730">
                  <a:moveTo>
                    <a:pt x="0" y="3730"/>
                  </a:moveTo>
                  <a:lnTo>
                    <a:pt x="0" y="3730"/>
                  </a:lnTo>
                  <a:lnTo>
                    <a:pt x="0" y="3730"/>
                  </a:lnTo>
                  <a:lnTo>
                    <a:pt x="0" y="3730"/>
                  </a:lnTo>
                  <a:close/>
                  <a:moveTo>
                    <a:pt x="2115" y="0"/>
                  </a:moveTo>
                  <a:lnTo>
                    <a:pt x="3301" y="1161"/>
                  </a:lnTo>
                  <a:lnTo>
                    <a:pt x="2696" y="1161"/>
                  </a:lnTo>
                  <a:lnTo>
                    <a:pt x="2687" y="1289"/>
                  </a:lnTo>
                  <a:lnTo>
                    <a:pt x="2673" y="1411"/>
                  </a:lnTo>
                  <a:lnTo>
                    <a:pt x="2656" y="1531"/>
                  </a:lnTo>
                  <a:lnTo>
                    <a:pt x="2635" y="1645"/>
                  </a:lnTo>
                  <a:lnTo>
                    <a:pt x="2609" y="1756"/>
                  </a:lnTo>
                  <a:lnTo>
                    <a:pt x="2581" y="1862"/>
                  </a:lnTo>
                  <a:lnTo>
                    <a:pt x="2548" y="1965"/>
                  </a:lnTo>
                  <a:lnTo>
                    <a:pt x="2512" y="2065"/>
                  </a:lnTo>
                  <a:lnTo>
                    <a:pt x="2473" y="2160"/>
                  </a:lnTo>
                  <a:lnTo>
                    <a:pt x="2432" y="2251"/>
                  </a:lnTo>
                  <a:lnTo>
                    <a:pt x="2386" y="2339"/>
                  </a:lnTo>
                  <a:lnTo>
                    <a:pt x="2339" y="2423"/>
                  </a:lnTo>
                  <a:lnTo>
                    <a:pt x="2289" y="2505"/>
                  </a:lnTo>
                  <a:lnTo>
                    <a:pt x="2236" y="2582"/>
                  </a:lnTo>
                  <a:lnTo>
                    <a:pt x="2182" y="2656"/>
                  </a:lnTo>
                  <a:lnTo>
                    <a:pt x="2125" y="2727"/>
                  </a:lnTo>
                  <a:lnTo>
                    <a:pt x="2067" y="2794"/>
                  </a:lnTo>
                  <a:lnTo>
                    <a:pt x="2006" y="2859"/>
                  </a:lnTo>
                  <a:lnTo>
                    <a:pt x="1945" y="2921"/>
                  </a:lnTo>
                  <a:lnTo>
                    <a:pt x="1881" y="2980"/>
                  </a:lnTo>
                  <a:lnTo>
                    <a:pt x="1816" y="3035"/>
                  </a:lnTo>
                  <a:lnTo>
                    <a:pt x="1750" y="3089"/>
                  </a:lnTo>
                  <a:lnTo>
                    <a:pt x="1684" y="3138"/>
                  </a:lnTo>
                  <a:lnTo>
                    <a:pt x="1617" y="3186"/>
                  </a:lnTo>
                  <a:lnTo>
                    <a:pt x="1549" y="3231"/>
                  </a:lnTo>
                  <a:lnTo>
                    <a:pt x="1480" y="3273"/>
                  </a:lnTo>
                  <a:lnTo>
                    <a:pt x="1411" y="3313"/>
                  </a:lnTo>
                  <a:lnTo>
                    <a:pt x="1342" y="3351"/>
                  </a:lnTo>
                  <a:lnTo>
                    <a:pt x="1273" y="3386"/>
                  </a:lnTo>
                  <a:lnTo>
                    <a:pt x="1204" y="3419"/>
                  </a:lnTo>
                  <a:lnTo>
                    <a:pt x="1137" y="3449"/>
                  </a:lnTo>
                  <a:lnTo>
                    <a:pt x="1069" y="3479"/>
                  </a:lnTo>
                  <a:lnTo>
                    <a:pt x="1001" y="3505"/>
                  </a:lnTo>
                  <a:lnTo>
                    <a:pt x="936" y="3530"/>
                  </a:lnTo>
                  <a:lnTo>
                    <a:pt x="870" y="3552"/>
                  </a:lnTo>
                  <a:lnTo>
                    <a:pt x="806" y="3574"/>
                  </a:lnTo>
                  <a:lnTo>
                    <a:pt x="742" y="3593"/>
                  </a:lnTo>
                  <a:lnTo>
                    <a:pt x="681" y="3611"/>
                  </a:lnTo>
                  <a:lnTo>
                    <a:pt x="620" y="3627"/>
                  </a:lnTo>
                  <a:lnTo>
                    <a:pt x="563" y="3642"/>
                  </a:lnTo>
                  <a:lnTo>
                    <a:pt x="506" y="3655"/>
                  </a:lnTo>
                  <a:lnTo>
                    <a:pt x="452" y="3667"/>
                  </a:lnTo>
                  <a:lnTo>
                    <a:pt x="400" y="3677"/>
                  </a:lnTo>
                  <a:lnTo>
                    <a:pt x="351" y="3687"/>
                  </a:lnTo>
                  <a:lnTo>
                    <a:pt x="304" y="3695"/>
                  </a:lnTo>
                  <a:lnTo>
                    <a:pt x="260" y="3702"/>
                  </a:lnTo>
                  <a:lnTo>
                    <a:pt x="219" y="3707"/>
                  </a:lnTo>
                  <a:lnTo>
                    <a:pt x="181" y="3713"/>
                  </a:lnTo>
                  <a:lnTo>
                    <a:pt x="146" y="3718"/>
                  </a:lnTo>
                  <a:lnTo>
                    <a:pt x="114" y="3721"/>
                  </a:lnTo>
                  <a:lnTo>
                    <a:pt x="86" y="3724"/>
                  </a:lnTo>
                  <a:lnTo>
                    <a:pt x="61" y="3725"/>
                  </a:lnTo>
                  <a:lnTo>
                    <a:pt x="41" y="3728"/>
                  </a:lnTo>
                  <a:lnTo>
                    <a:pt x="24" y="3729"/>
                  </a:lnTo>
                  <a:lnTo>
                    <a:pt x="11" y="3730"/>
                  </a:lnTo>
                  <a:lnTo>
                    <a:pt x="3" y="3730"/>
                  </a:lnTo>
                  <a:lnTo>
                    <a:pt x="0" y="3730"/>
                  </a:lnTo>
                  <a:lnTo>
                    <a:pt x="3" y="3729"/>
                  </a:lnTo>
                  <a:lnTo>
                    <a:pt x="10" y="3727"/>
                  </a:lnTo>
                  <a:lnTo>
                    <a:pt x="22" y="3722"/>
                  </a:lnTo>
                  <a:lnTo>
                    <a:pt x="38" y="3715"/>
                  </a:lnTo>
                  <a:lnTo>
                    <a:pt x="57" y="3706"/>
                  </a:lnTo>
                  <a:lnTo>
                    <a:pt x="81" y="3696"/>
                  </a:lnTo>
                  <a:lnTo>
                    <a:pt x="108" y="3684"/>
                  </a:lnTo>
                  <a:lnTo>
                    <a:pt x="139" y="3669"/>
                  </a:lnTo>
                  <a:lnTo>
                    <a:pt x="173" y="3652"/>
                  </a:lnTo>
                  <a:lnTo>
                    <a:pt x="209" y="3633"/>
                  </a:lnTo>
                  <a:lnTo>
                    <a:pt x="247" y="3612"/>
                  </a:lnTo>
                  <a:lnTo>
                    <a:pt x="289" y="3589"/>
                  </a:lnTo>
                  <a:lnTo>
                    <a:pt x="333" y="3564"/>
                  </a:lnTo>
                  <a:lnTo>
                    <a:pt x="378" y="3537"/>
                  </a:lnTo>
                  <a:lnTo>
                    <a:pt x="426" y="3506"/>
                  </a:lnTo>
                  <a:lnTo>
                    <a:pt x="476" y="3474"/>
                  </a:lnTo>
                  <a:lnTo>
                    <a:pt x="525" y="3439"/>
                  </a:lnTo>
                  <a:lnTo>
                    <a:pt x="577" y="3403"/>
                  </a:lnTo>
                  <a:lnTo>
                    <a:pt x="629" y="3363"/>
                  </a:lnTo>
                  <a:lnTo>
                    <a:pt x="682" y="3322"/>
                  </a:lnTo>
                  <a:lnTo>
                    <a:pt x="737" y="3277"/>
                  </a:lnTo>
                  <a:lnTo>
                    <a:pt x="790" y="3231"/>
                  </a:lnTo>
                  <a:lnTo>
                    <a:pt x="844" y="3181"/>
                  </a:lnTo>
                  <a:lnTo>
                    <a:pt x="897" y="3130"/>
                  </a:lnTo>
                  <a:lnTo>
                    <a:pt x="951" y="3076"/>
                  </a:lnTo>
                  <a:lnTo>
                    <a:pt x="1003" y="3018"/>
                  </a:lnTo>
                  <a:lnTo>
                    <a:pt x="1055" y="2960"/>
                  </a:lnTo>
                  <a:lnTo>
                    <a:pt x="1106" y="2896"/>
                  </a:lnTo>
                  <a:lnTo>
                    <a:pt x="1156" y="2832"/>
                  </a:lnTo>
                  <a:lnTo>
                    <a:pt x="1203" y="2764"/>
                  </a:lnTo>
                  <a:lnTo>
                    <a:pt x="1250" y="2694"/>
                  </a:lnTo>
                  <a:lnTo>
                    <a:pt x="1294" y="2620"/>
                  </a:lnTo>
                  <a:lnTo>
                    <a:pt x="1337" y="2544"/>
                  </a:lnTo>
                  <a:lnTo>
                    <a:pt x="1376" y="2465"/>
                  </a:lnTo>
                  <a:lnTo>
                    <a:pt x="1413" y="2383"/>
                  </a:lnTo>
                  <a:lnTo>
                    <a:pt x="1449" y="2298"/>
                  </a:lnTo>
                  <a:lnTo>
                    <a:pt x="1479" y="2210"/>
                  </a:lnTo>
                  <a:lnTo>
                    <a:pt x="1507" y="2119"/>
                  </a:lnTo>
                  <a:lnTo>
                    <a:pt x="1532" y="2025"/>
                  </a:lnTo>
                  <a:lnTo>
                    <a:pt x="1554" y="1928"/>
                  </a:lnTo>
                  <a:lnTo>
                    <a:pt x="1571" y="1828"/>
                  </a:lnTo>
                  <a:lnTo>
                    <a:pt x="1583" y="1725"/>
                  </a:lnTo>
                  <a:lnTo>
                    <a:pt x="1592" y="1619"/>
                  </a:lnTo>
                  <a:lnTo>
                    <a:pt x="1597" y="1509"/>
                  </a:lnTo>
                  <a:lnTo>
                    <a:pt x="1595" y="1396"/>
                  </a:lnTo>
                  <a:lnTo>
                    <a:pt x="1590" y="1280"/>
                  </a:lnTo>
                  <a:lnTo>
                    <a:pt x="1580" y="1161"/>
                  </a:lnTo>
                  <a:lnTo>
                    <a:pt x="932" y="1161"/>
                  </a:lnTo>
                  <a:lnTo>
                    <a:pt x="2115" y="0"/>
                  </a:lnTo>
                  <a:close/>
                </a:path>
              </a:pathLst>
            </a:custGeom>
            <a:gradFill flip="none" rotWithShape="1">
              <a:gsLst>
                <a:gs pos="56300">
                  <a:srgbClr val="FFFFFF"/>
                </a:gs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5600000" scaled="0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45648" y="6049353"/>
              <a:ext cx="685336" cy="36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65</a:t>
              </a:r>
              <a:endParaRPr lang="en-US" altLang="ko-KR" sz="1200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29858" y="5855239"/>
              <a:ext cx="766894" cy="341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pc="-150" dirty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44.6</a:t>
              </a:r>
              <a:r>
                <a:rPr lang="en-US" altLang="ko-KR" sz="900" b="1" spc="-150" dirty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%</a:t>
              </a:r>
            </a:p>
          </p:txBody>
        </p:sp>
        <p:sp>
          <p:nvSpPr>
            <p:cNvPr id="83" name="Freeform 8"/>
            <p:cNvSpPr>
              <a:spLocks noEditPoints="1"/>
            </p:cNvSpPr>
            <p:nvPr/>
          </p:nvSpPr>
          <p:spPr bwMode="auto">
            <a:xfrm>
              <a:off x="2987824" y="6048519"/>
              <a:ext cx="517041" cy="489097"/>
            </a:xfrm>
            <a:custGeom>
              <a:avLst/>
              <a:gdLst>
                <a:gd name="T0" fmla="*/ 2664 w 3571"/>
                <a:gd name="T1" fmla="*/ 589 h 3378"/>
                <a:gd name="T2" fmla="*/ 3085 w 3571"/>
                <a:gd name="T3" fmla="*/ 848 h 3378"/>
                <a:gd name="T4" fmla="*/ 3443 w 3571"/>
                <a:gd name="T5" fmla="*/ 1315 h 3378"/>
                <a:gd name="T6" fmla="*/ 3571 w 3571"/>
                <a:gd name="T7" fmla="*/ 1879 h 3378"/>
                <a:gd name="T8" fmla="*/ 3448 w 3571"/>
                <a:gd name="T9" fmla="*/ 2429 h 3378"/>
                <a:gd name="T10" fmla="*/ 3105 w 3571"/>
                <a:gd name="T11" fmla="*/ 2889 h 3378"/>
                <a:gd name="T12" fmla="*/ 2591 w 3571"/>
                <a:gd name="T13" fmla="*/ 3216 h 3378"/>
                <a:gd name="T14" fmla="*/ 1957 w 3571"/>
                <a:gd name="T15" fmla="*/ 3369 h 3378"/>
                <a:gd name="T16" fmla="*/ 1284 w 3571"/>
                <a:gd name="T17" fmla="*/ 3316 h 3378"/>
                <a:gd name="T18" fmla="*/ 704 w 3571"/>
                <a:gd name="T19" fmla="*/ 3071 h 3378"/>
                <a:gd name="T20" fmla="*/ 271 w 3571"/>
                <a:gd name="T21" fmla="*/ 2674 h 3378"/>
                <a:gd name="T22" fmla="*/ 31 w 3571"/>
                <a:gd name="T23" fmla="*/ 2163 h 3378"/>
                <a:gd name="T24" fmla="*/ 31 w 3571"/>
                <a:gd name="T25" fmla="*/ 1597 h 3378"/>
                <a:gd name="T26" fmla="*/ 260 w 3571"/>
                <a:gd name="T27" fmla="*/ 1094 h 3378"/>
                <a:gd name="T28" fmla="*/ 678 w 3571"/>
                <a:gd name="T29" fmla="*/ 701 h 3378"/>
                <a:gd name="T30" fmla="*/ 765 w 3571"/>
                <a:gd name="T31" fmla="*/ 698 h 3378"/>
                <a:gd name="T32" fmla="*/ 899 w 3571"/>
                <a:gd name="T33" fmla="*/ 701 h 3378"/>
                <a:gd name="T34" fmla="*/ 1184 w 3571"/>
                <a:gd name="T35" fmla="*/ 653 h 3378"/>
                <a:gd name="T36" fmla="*/ 1000 w 3571"/>
                <a:gd name="T37" fmla="*/ 812 h 3378"/>
                <a:gd name="T38" fmla="*/ 893 w 3571"/>
                <a:gd name="T39" fmla="*/ 1061 h 3378"/>
                <a:gd name="T40" fmla="*/ 960 w 3571"/>
                <a:gd name="T41" fmla="*/ 1237 h 3378"/>
                <a:gd name="T42" fmla="*/ 1195 w 3571"/>
                <a:gd name="T43" fmla="*/ 1111 h 3378"/>
                <a:gd name="T44" fmla="*/ 1421 w 3571"/>
                <a:gd name="T45" fmla="*/ 902 h 3378"/>
                <a:gd name="T46" fmla="*/ 1608 w 3571"/>
                <a:gd name="T47" fmla="*/ 787 h 3378"/>
                <a:gd name="T48" fmla="*/ 1731 w 3571"/>
                <a:gd name="T49" fmla="*/ 882 h 3378"/>
                <a:gd name="T50" fmla="*/ 1949 w 3571"/>
                <a:gd name="T51" fmla="*/ 1072 h 3378"/>
                <a:gd name="T52" fmla="*/ 2178 w 3571"/>
                <a:gd name="T53" fmla="*/ 1225 h 3378"/>
                <a:gd name="T54" fmla="*/ 2345 w 3571"/>
                <a:gd name="T55" fmla="*/ 1231 h 3378"/>
                <a:gd name="T56" fmla="*/ 2345 w 3571"/>
                <a:gd name="T57" fmla="*/ 1103 h 3378"/>
                <a:gd name="T58" fmla="*/ 2248 w 3571"/>
                <a:gd name="T59" fmla="*/ 904 h 3378"/>
                <a:gd name="T60" fmla="*/ 2114 w 3571"/>
                <a:gd name="T61" fmla="*/ 698 h 3378"/>
                <a:gd name="T62" fmla="*/ 2175 w 3571"/>
                <a:gd name="T63" fmla="*/ 608 h 3378"/>
                <a:gd name="T64" fmla="*/ 2424 w 3571"/>
                <a:gd name="T65" fmla="*/ 589 h 3378"/>
                <a:gd name="T66" fmla="*/ 1779 w 3571"/>
                <a:gd name="T67" fmla="*/ 14 h 3378"/>
                <a:gd name="T68" fmla="*/ 1840 w 3571"/>
                <a:gd name="T69" fmla="*/ 176 h 3378"/>
                <a:gd name="T70" fmla="*/ 1843 w 3571"/>
                <a:gd name="T71" fmla="*/ 385 h 3378"/>
                <a:gd name="T72" fmla="*/ 2172 w 3571"/>
                <a:gd name="T73" fmla="*/ 402 h 3378"/>
                <a:gd name="T74" fmla="*/ 2468 w 3571"/>
                <a:gd name="T75" fmla="*/ 469 h 3378"/>
                <a:gd name="T76" fmla="*/ 2504 w 3571"/>
                <a:gd name="T77" fmla="*/ 522 h 3378"/>
                <a:gd name="T78" fmla="*/ 2203 w 3571"/>
                <a:gd name="T79" fmla="*/ 533 h 3378"/>
                <a:gd name="T80" fmla="*/ 2010 w 3571"/>
                <a:gd name="T81" fmla="*/ 597 h 3378"/>
                <a:gd name="T82" fmla="*/ 2021 w 3571"/>
                <a:gd name="T83" fmla="*/ 770 h 3378"/>
                <a:gd name="T84" fmla="*/ 2133 w 3571"/>
                <a:gd name="T85" fmla="*/ 913 h 3378"/>
                <a:gd name="T86" fmla="*/ 2262 w 3571"/>
                <a:gd name="T87" fmla="*/ 1097 h 3378"/>
                <a:gd name="T88" fmla="*/ 2030 w 3571"/>
                <a:gd name="T89" fmla="*/ 1030 h 3378"/>
                <a:gd name="T90" fmla="*/ 1734 w 3571"/>
                <a:gd name="T91" fmla="*/ 793 h 3378"/>
                <a:gd name="T92" fmla="*/ 1522 w 3571"/>
                <a:gd name="T93" fmla="*/ 720 h 3378"/>
                <a:gd name="T94" fmla="*/ 1242 w 3571"/>
                <a:gd name="T95" fmla="*/ 915 h 3378"/>
                <a:gd name="T96" fmla="*/ 977 w 3571"/>
                <a:gd name="T97" fmla="*/ 1091 h 3378"/>
                <a:gd name="T98" fmla="*/ 1081 w 3571"/>
                <a:gd name="T99" fmla="*/ 874 h 3378"/>
                <a:gd name="T100" fmla="*/ 1220 w 3571"/>
                <a:gd name="T101" fmla="*/ 698 h 3378"/>
                <a:gd name="T102" fmla="*/ 1273 w 3571"/>
                <a:gd name="T103" fmla="*/ 592 h 3378"/>
                <a:gd name="T104" fmla="*/ 1150 w 3571"/>
                <a:gd name="T105" fmla="*/ 592 h 3378"/>
                <a:gd name="T106" fmla="*/ 919 w 3571"/>
                <a:gd name="T107" fmla="*/ 631 h 3378"/>
                <a:gd name="T108" fmla="*/ 840 w 3571"/>
                <a:gd name="T109" fmla="*/ 600 h 3378"/>
                <a:gd name="T110" fmla="*/ 1081 w 3571"/>
                <a:gd name="T111" fmla="*/ 483 h 3378"/>
                <a:gd name="T112" fmla="*/ 1279 w 3571"/>
                <a:gd name="T113" fmla="*/ 430 h 3378"/>
                <a:gd name="T114" fmla="*/ 1519 w 3571"/>
                <a:gd name="T115" fmla="*/ 393 h 3378"/>
                <a:gd name="T116" fmla="*/ 1631 w 3571"/>
                <a:gd name="T117" fmla="*/ 232 h 3378"/>
                <a:gd name="T118" fmla="*/ 1667 w 3571"/>
                <a:gd name="T119" fmla="*/ 22 h 3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1" h="3378">
                  <a:moveTo>
                    <a:pt x="2491" y="589"/>
                  </a:moveTo>
                  <a:lnTo>
                    <a:pt x="2555" y="589"/>
                  </a:lnTo>
                  <a:lnTo>
                    <a:pt x="2613" y="589"/>
                  </a:lnTo>
                  <a:lnTo>
                    <a:pt x="2664" y="589"/>
                  </a:lnTo>
                  <a:lnTo>
                    <a:pt x="2703" y="589"/>
                  </a:lnTo>
                  <a:lnTo>
                    <a:pt x="2840" y="667"/>
                  </a:lnTo>
                  <a:lnTo>
                    <a:pt x="2968" y="754"/>
                  </a:lnTo>
                  <a:lnTo>
                    <a:pt x="3085" y="848"/>
                  </a:lnTo>
                  <a:lnTo>
                    <a:pt x="3194" y="955"/>
                  </a:lnTo>
                  <a:lnTo>
                    <a:pt x="3289" y="1066"/>
                  </a:lnTo>
                  <a:lnTo>
                    <a:pt x="3373" y="1186"/>
                  </a:lnTo>
                  <a:lnTo>
                    <a:pt x="3443" y="1315"/>
                  </a:lnTo>
                  <a:lnTo>
                    <a:pt x="3498" y="1449"/>
                  </a:lnTo>
                  <a:lnTo>
                    <a:pt x="3538" y="1586"/>
                  </a:lnTo>
                  <a:lnTo>
                    <a:pt x="3563" y="1731"/>
                  </a:lnTo>
                  <a:lnTo>
                    <a:pt x="3571" y="1879"/>
                  </a:lnTo>
                  <a:lnTo>
                    <a:pt x="3563" y="2021"/>
                  </a:lnTo>
                  <a:lnTo>
                    <a:pt x="3540" y="2163"/>
                  </a:lnTo>
                  <a:lnTo>
                    <a:pt x="3501" y="2297"/>
                  </a:lnTo>
                  <a:lnTo>
                    <a:pt x="3448" y="2429"/>
                  </a:lnTo>
                  <a:lnTo>
                    <a:pt x="3381" y="2554"/>
                  </a:lnTo>
                  <a:lnTo>
                    <a:pt x="3300" y="2674"/>
                  </a:lnTo>
                  <a:lnTo>
                    <a:pt x="3208" y="2786"/>
                  </a:lnTo>
                  <a:lnTo>
                    <a:pt x="3105" y="2889"/>
                  </a:lnTo>
                  <a:lnTo>
                    <a:pt x="2990" y="2984"/>
                  </a:lnTo>
                  <a:lnTo>
                    <a:pt x="2867" y="3071"/>
                  </a:lnTo>
                  <a:lnTo>
                    <a:pt x="2733" y="3149"/>
                  </a:lnTo>
                  <a:lnTo>
                    <a:pt x="2591" y="3216"/>
                  </a:lnTo>
                  <a:lnTo>
                    <a:pt x="2443" y="3272"/>
                  </a:lnTo>
                  <a:lnTo>
                    <a:pt x="2287" y="3316"/>
                  </a:lnTo>
                  <a:lnTo>
                    <a:pt x="2125" y="3350"/>
                  </a:lnTo>
                  <a:lnTo>
                    <a:pt x="1957" y="3369"/>
                  </a:lnTo>
                  <a:lnTo>
                    <a:pt x="1784" y="3378"/>
                  </a:lnTo>
                  <a:lnTo>
                    <a:pt x="1614" y="3369"/>
                  </a:lnTo>
                  <a:lnTo>
                    <a:pt x="1446" y="3350"/>
                  </a:lnTo>
                  <a:lnTo>
                    <a:pt x="1284" y="3316"/>
                  </a:lnTo>
                  <a:lnTo>
                    <a:pt x="1128" y="3272"/>
                  </a:lnTo>
                  <a:lnTo>
                    <a:pt x="980" y="3216"/>
                  </a:lnTo>
                  <a:lnTo>
                    <a:pt x="838" y="3149"/>
                  </a:lnTo>
                  <a:lnTo>
                    <a:pt x="704" y="3071"/>
                  </a:lnTo>
                  <a:lnTo>
                    <a:pt x="581" y="2984"/>
                  </a:lnTo>
                  <a:lnTo>
                    <a:pt x="466" y="2889"/>
                  </a:lnTo>
                  <a:lnTo>
                    <a:pt x="363" y="2786"/>
                  </a:lnTo>
                  <a:lnTo>
                    <a:pt x="271" y="2674"/>
                  </a:lnTo>
                  <a:lnTo>
                    <a:pt x="190" y="2554"/>
                  </a:lnTo>
                  <a:lnTo>
                    <a:pt x="123" y="2429"/>
                  </a:lnTo>
                  <a:lnTo>
                    <a:pt x="70" y="2297"/>
                  </a:lnTo>
                  <a:lnTo>
                    <a:pt x="31" y="2163"/>
                  </a:lnTo>
                  <a:lnTo>
                    <a:pt x="6" y="2021"/>
                  </a:lnTo>
                  <a:lnTo>
                    <a:pt x="0" y="1879"/>
                  </a:lnTo>
                  <a:lnTo>
                    <a:pt x="6" y="1736"/>
                  </a:lnTo>
                  <a:lnTo>
                    <a:pt x="31" y="1597"/>
                  </a:lnTo>
                  <a:lnTo>
                    <a:pt x="67" y="1465"/>
                  </a:lnTo>
                  <a:lnTo>
                    <a:pt x="120" y="1334"/>
                  </a:lnTo>
                  <a:lnTo>
                    <a:pt x="184" y="1211"/>
                  </a:lnTo>
                  <a:lnTo>
                    <a:pt x="260" y="1094"/>
                  </a:lnTo>
                  <a:lnTo>
                    <a:pt x="349" y="985"/>
                  </a:lnTo>
                  <a:lnTo>
                    <a:pt x="450" y="882"/>
                  </a:lnTo>
                  <a:lnTo>
                    <a:pt x="558" y="787"/>
                  </a:lnTo>
                  <a:lnTo>
                    <a:pt x="678" y="701"/>
                  </a:lnTo>
                  <a:lnTo>
                    <a:pt x="701" y="695"/>
                  </a:lnTo>
                  <a:lnTo>
                    <a:pt x="720" y="695"/>
                  </a:lnTo>
                  <a:lnTo>
                    <a:pt x="743" y="695"/>
                  </a:lnTo>
                  <a:lnTo>
                    <a:pt x="765" y="698"/>
                  </a:lnTo>
                  <a:lnTo>
                    <a:pt x="790" y="701"/>
                  </a:lnTo>
                  <a:lnTo>
                    <a:pt x="818" y="701"/>
                  </a:lnTo>
                  <a:lnTo>
                    <a:pt x="854" y="701"/>
                  </a:lnTo>
                  <a:lnTo>
                    <a:pt x="899" y="701"/>
                  </a:lnTo>
                  <a:lnTo>
                    <a:pt x="952" y="695"/>
                  </a:lnTo>
                  <a:lnTo>
                    <a:pt x="1016" y="687"/>
                  </a:lnTo>
                  <a:lnTo>
                    <a:pt x="1094" y="673"/>
                  </a:lnTo>
                  <a:lnTo>
                    <a:pt x="1184" y="653"/>
                  </a:lnTo>
                  <a:lnTo>
                    <a:pt x="1134" y="678"/>
                  </a:lnTo>
                  <a:lnTo>
                    <a:pt x="1086" y="714"/>
                  </a:lnTo>
                  <a:lnTo>
                    <a:pt x="1041" y="759"/>
                  </a:lnTo>
                  <a:lnTo>
                    <a:pt x="1000" y="812"/>
                  </a:lnTo>
                  <a:lnTo>
                    <a:pt x="963" y="871"/>
                  </a:lnTo>
                  <a:lnTo>
                    <a:pt x="933" y="932"/>
                  </a:lnTo>
                  <a:lnTo>
                    <a:pt x="910" y="996"/>
                  </a:lnTo>
                  <a:lnTo>
                    <a:pt x="893" y="1061"/>
                  </a:lnTo>
                  <a:lnTo>
                    <a:pt x="888" y="1122"/>
                  </a:lnTo>
                  <a:lnTo>
                    <a:pt x="891" y="1181"/>
                  </a:lnTo>
                  <a:lnTo>
                    <a:pt x="907" y="1234"/>
                  </a:lnTo>
                  <a:lnTo>
                    <a:pt x="960" y="1237"/>
                  </a:lnTo>
                  <a:lnTo>
                    <a:pt x="1019" y="1223"/>
                  </a:lnTo>
                  <a:lnTo>
                    <a:pt x="1078" y="1195"/>
                  </a:lnTo>
                  <a:lnTo>
                    <a:pt x="1136" y="1158"/>
                  </a:lnTo>
                  <a:lnTo>
                    <a:pt x="1195" y="1111"/>
                  </a:lnTo>
                  <a:lnTo>
                    <a:pt x="1254" y="1061"/>
                  </a:lnTo>
                  <a:lnTo>
                    <a:pt x="1309" y="1005"/>
                  </a:lnTo>
                  <a:lnTo>
                    <a:pt x="1368" y="952"/>
                  </a:lnTo>
                  <a:lnTo>
                    <a:pt x="1421" y="902"/>
                  </a:lnTo>
                  <a:lnTo>
                    <a:pt x="1474" y="857"/>
                  </a:lnTo>
                  <a:lnTo>
                    <a:pt x="1522" y="821"/>
                  </a:lnTo>
                  <a:lnTo>
                    <a:pt x="1566" y="798"/>
                  </a:lnTo>
                  <a:lnTo>
                    <a:pt x="1608" y="787"/>
                  </a:lnTo>
                  <a:lnTo>
                    <a:pt x="1608" y="787"/>
                  </a:lnTo>
                  <a:lnTo>
                    <a:pt x="1645" y="809"/>
                  </a:lnTo>
                  <a:lnTo>
                    <a:pt x="1686" y="843"/>
                  </a:lnTo>
                  <a:lnTo>
                    <a:pt x="1731" y="882"/>
                  </a:lnTo>
                  <a:lnTo>
                    <a:pt x="1781" y="927"/>
                  </a:lnTo>
                  <a:lnTo>
                    <a:pt x="1834" y="974"/>
                  </a:lnTo>
                  <a:lnTo>
                    <a:pt x="1890" y="1022"/>
                  </a:lnTo>
                  <a:lnTo>
                    <a:pt x="1949" y="1072"/>
                  </a:lnTo>
                  <a:lnTo>
                    <a:pt x="2007" y="1119"/>
                  </a:lnTo>
                  <a:lnTo>
                    <a:pt x="2066" y="1161"/>
                  </a:lnTo>
                  <a:lnTo>
                    <a:pt x="2122" y="1197"/>
                  </a:lnTo>
                  <a:lnTo>
                    <a:pt x="2178" y="1225"/>
                  </a:lnTo>
                  <a:lnTo>
                    <a:pt x="2231" y="1245"/>
                  </a:lnTo>
                  <a:lnTo>
                    <a:pt x="2281" y="1250"/>
                  </a:lnTo>
                  <a:lnTo>
                    <a:pt x="2326" y="1245"/>
                  </a:lnTo>
                  <a:lnTo>
                    <a:pt x="2345" y="1231"/>
                  </a:lnTo>
                  <a:lnTo>
                    <a:pt x="2356" y="1209"/>
                  </a:lnTo>
                  <a:lnTo>
                    <a:pt x="2362" y="1181"/>
                  </a:lnTo>
                  <a:lnTo>
                    <a:pt x="2356" y="1144"/>
                  </a:lnTo>
                  <a:lnTo>
                    <a:pt x="2345" y="1103"/>
                  </a:lnTo>
                  <a:lnTo>
                    <a:pt x="2329" y="1058"/>
                  </a:lnTo>
                  <a:lnTo>
                    <a:pt x="2306" y="1008"/>
                  </a:lnTo>
                  <a:lnTo>
                    <a:pt x="2278" y="957"/>
                  </a:lnTo>
                  <a:lnTo>
                    <a:pt x="2248" y="904"/>
                  </a:lnTo>
                  <a:lnTo>
                    <a:pt x="2217" y="851"/>
                  </a:lnTo>
                  <a:lnTo>
                    <a:pt x="2181" y="798"/>
                  </a:lnTo>
                  <a:lnTo>
                    <a:pt x="2147" y="748"/>
                  </a:lnTo>
                  <a:lnTo>
                    <a:pt x="2114" y="698"/>
                  </a:lnTo>
                  <a:lnTo>
                    <a:pt x="2077" y="653"/>
                  </a:lnTo>
                  <a:lnTo>
                    <a:pt x="2097" y="636"/>
                  </a:lnTo>
                  <a:lnTo>
                    <a:pt x="2130" y="620"/>
                  </a:lnTo>
                  <a:lnTo>
                    <a:pt x="2175" y="608"/>
                  </a:lnTo>
                  <a:lnTo>
                    <a:pt x="2228" y="600"/>
                  </a:lnTo>
                  <a:lnTo>
                    <a:pt x="2289" y="594"/>
                  </a:lnTo>
                  <a:lnTo>
                    <a:pt x="2354" y="592"/>
                  </a:lnTo>
                  <a:lnTo>
                    <a:pt x="2424" y="589"/>
                  </a:lnTo>
                  <a:lnTo>
                    <a:pt x="2491" y="589"/>
                  </a:lnTo>
                  <a:close/>
                  <a:moveTo>
                    <a:pt x="1720" y="0"/>
                  </a:moveTo>
                  <a:lnTo>
                    <a:pt x="1753" y="0"/>
                  </a:lnTo>
                  <a:lnTo>
                    <a:pt x="1779" y="14"/>
                  </a:lnTo>
                  <a:lnTo>
                    <a:pt x="1798" y="42"/>
                  </a:lnTo>
                  <a:lnTo>
                    <a:pt x="1815" y="78"/>
                  </a:lnTo>
                  <a:lnTo>
                    <a:pt x="1829" y="123"/>
                  </a:lnTo>
                  <a:lnTo>
                    <a:pt x="1840" y="176"/>
                  </a:lnTo>
                  <a:lnTo>
                    <a:pt x="1848" y="229"/>
                  </a:lnTo>
                  <a:lnTo>
                    <a:pt x="1851" y="285"/>
                  </a:lnTo>
                  <a:lnTo>
                    <a:pt x="1848" y="338"/>
                  </a:lnTo>
                  <a:lnTo>
                    <a:pt x="1843" y="385"/>
                  </a:lnTo>
                  <a:lnTo>
                    <a:pt x="1921" y="382"/>
                  </a:lnTo>
                  <a:lnTo>
                    <a:pt x="2002" y="385"/>
                  </a:lnTo>
                  <a:lnTo>
                    <a:pt x="2088" y="393"/>
                  </a:lnTo>
                  <a:lnTo>
                    <a:pt x="2172" y="402"/>
                  </a:lnTo>
                  <a:lnTo>
                    <a:pt x="2256" y="416"/>
                  </a:lnTo>
                  <a:lnTo>
                    <a:pt x="2334" y="433"/>
                  </a:lnTo>
                  <a:lnTo>
                    <a:pt x="2407" y="449"/>
                  </a:lnTo>
                  <a:lnTo>
                    <a:pt x="2468" y="469"/>
                  </a:lnTo>
                  <a:lnTo>
                    <a:pt x="2521" y="488"/>
                  </a:lnTo>
                  <a:lnTo>
                    <a:pt x="2558" y="511"/>
                  </a:lnTo>
                  <a:lnTo>
                    <a:pt x="2580" y="530"/>
                  </a:lnTo>
                  <a:lnTo>
                    <a:pt x="2504" y="522"/>
                  </a:lnTo>
                  <a:lnTo>
                    <a:pt x="2426" y="519"/>
                  </a:lnTo>
                  <a:lnTo>
                    <a:pt x="2348" y="519"/>
                  </a:lnTo>
                  <a:lnTo>
                    <a:pt x="2273" y="525"/>
                  </a:lnTo>
                  <a:lnTo>
                    <a:pt x="2203" y="533"/>
                  </a:lnTo>
                  <a:lnTo>
                    <a:pt x="2136" y="544"/>
                  </a:lnTo>
                  <a:lnTo>
                    <a:pt x="2083" y="561"/>
                  </a:lnTo>
                  <a:lnTo>
                    <a:pt x="2041" y="578"/>
                  </a:lnTo>
                  <a:lnTo>
                    <a:pt x="2010" y="597"/>
                  </a:lnTo>
                  <a:lnTo>
                    <a:pt x="1999" y="622"/>
                  </a:lnTo>
                  <a:lnTo>
                    <a:pt x="1996" y="678"/>
                  </a:lnTo>
                  <a:lnTo>
                    <a:pt x="2005" y="728"/>
                  </a:lnTo>
                  <a:lnTo>
                    <a:pt x="2021" y="770"/>
                  </a:lnTo>
                  <a:lnTo>
                    <a:pt x="2044" y="809"/>
                  </a:lnTo>
                  <a:lnTo>
                    <a:pt x="2069" y="843"/>
                  </a:lnTo>
                  <a:lnTo>
                    <a:pt x="2100" y="879"/>
                  </a:lnTo>
                  <a:lnTo>
                    <a:pt x="2133" y="913"/>
                  </a:lnTo>
                  <a:lnTo>
                    <a:pt x="2167" y="952"/>
                  </a:lnTo>
                  <a:lnTo>
                    <a:pt x="2200" y="994"/>
                  </a:lnTo>
                  <a:lnTo>
                    <a:pt x="2231" y="1041"/>
                  </a:lnTo>
                  <a:lnTo>
                    <a:pt x="2262" y="1097"/>
                  </a:lnTo>
                  <a:lnTo>
                    <a:pt x="2284" y="1164"/>
                  </a:lnTo>
                  <a:lnTo>
                    <a:pt x="2200" y="1128"/>
                  </a:lnTo>
                  <a:lnTo>
                    <a:pt x="2114" y="1083"/>
                  </a:lnTo>
                  <a:lnTo>
                    <a:pt x="2030" y="1030"/>
                  </a:lnTo>
                  <a:lnTo>
                    <a:pt x="1949" y="971"/>
                  </a:lnTo>
                  <a:lnTo>
                    <a:pt x="1871" y="910"/>
                  </a:lnTo>
                  <a:lnTo>
                    <a:pt x="1798" y="848"/>
                  </a:lnTo>
                  <a:lnTo>
                    <a:pt x="1734" y="793"/>
                  </a:lnTo>
                  <a:lnTo>
                    <a:pt x="1675" y="740"/>
                  </a:lnTo>
                  <a:lnTo>
                    <a:pt x="1628" y="695"/>
                  </a:lnTo>
                  <a:lnTo>
                    <a:pt x="1578" y="701"/>
                  </a:lnTo>
                  <a:lnTo>
                    <a:pt x="1522" y="720"/>
                  </a:lnTo>
                  <a:lnTo>
                    <a:pt x="1460" y="754"/>
                  </a:lnTo>
                  <a:lnTo>
                    <a:pt x="1393" y="798"/>
                  </a:lnTo>
                  <a:lnTo>
                    <a:pt x="1321" y="854"/>
                  </a:lnTo>
                  <a:lnTo>
                    <a:pt x="1242" y="915"/>
                  </a:lnTo>
                  <a:lnTo>
                    <a:pt x="1159" y="988"/>
                  </a:lnTo>
                  <a:lnTo>
                    <a:pt x="1067" y="1066"/>
                  </a:lnTo>
                  <a:lnTo>
                    <a:pt x="972" y="1147"/>
                  </a:lnTo>
                  <a:lnTo>
                    <a:pt x="977" y="1091"/>
                  </a:lnTo>
                  <a:lnTo>
                    <a:pt x="991" y="1036"/>
                  </a:lnTo>
                  <a:lnTo>
                    <a:pt x="1016" y="980"/>
                  </a:lnTo>
                  <a:lnTo>
                    <a:pt x="1047" y="927"/>
                  </a:lnTo>
                  <a:lnTo>
                    <a:pt x="1081" y="874"/>
                  </a:lnTo>
                  <a:lnTo>
                    <a:pt x="1117" y="826"/>
                  </a:lnTo>
                  <a:lnTo>
                    <a:pt x="1153" y="779"/>
                  </a:lnTo>
                  <a:lnTo>
                    <a:pt x="1189" y="737"/>
                  </a:lnTo>
                  <a:lnTo>
                    <a:pt x="1220" y="698"/>
                  </a:lnTo>
                  <a:lnTo>
                    <a:pt x="1245" y="664"/>
                  </a:lnTo>
                  <a:lnTo>
                    <a:pt x="1265" y="634"/>
                  </a:lnTo>
                  <a:lnTo>
                    <a:pt x="1276" y="611"/>
                  </a:lnTo>
                  <a:lnTo>
                    <a:pt x="1273" y="592"/>
                  </a:lnTo>
                  <a:lnTo>
                    <a:pt x="1259" y="583"/>
                  </a:lnTo>
                  <a:lnTo>
                    <a:pt x="1234" y="583"/>
                  </a:lnTo>
                  <a:lnTo>
                    <a:pt x="1198" y="586"/>
                  </a:lnTo>
                  <a:lnTo>
                    <a:pt x="1150" y="592"/>
                  </a:lnTo>
                  <a:lnTo>
                    <a:pt x="1097" y="600"/>
                  </a:lnTo>
                  <a:lnTo>
                    <a:pt x="1041" y="611"/>
                  </a:lnTo>
                  <a:lnTo>
                    <a:pt x="980" y="622"/>
                  </a:lnTo>
                  <a:lnTo>
                    <a:pt x="919" y="631"/>
                  </a:lnTo>
                  <a:lnTo>
                    <a:pt x="860" y="639"/>
                  </a:lnTo>
                  <a:lnTo>
                    <a:pt x="804" y="645"/>
                  </a:lnTo>
                  <a:lnTo>
                    <a:pt x="754" y="645"/>
                  </a:lnTo>
                  <a:lnTo>
                    <a:pt x="840" y="600"/>
                  </a:lnTo>
                  <a:lnTo>
                    <a:pt x="913" y="561"/>
                  </a:lnTo>
                  <a:lnTo>
                    <a:pt x="974" y="530"/>
                  </a:lnTo>
                  <a:lnTo>
                    <a:pt x="1030" y="502"/>
                  </a:lnTo>
                  <a:lnTo>
                    <a:pt x="1081" y="483"/>
                  </a:lnTo>
                  <a:lnTo>
                    <a:pt x="1128" y="466"/>
                  </a:lnTo>
                  <a:lnTo>
                    <a:pt x="1175" y="452"/>
                  </a:lnTo>
                  <a:lnTo>
                    <a:pt x="1226" y="438"/>
                  </a:lnTo>
                  <a:lnTo>
                    <a:pt x="1279" y="430"/>
                  </a:lnTo>
                  <a:lnTo>
                    <a:pt x="1337" y="421"/>
                  </a:lnTo>
                  <a:lnTo>
                    <a:pt x="1407" y="413"/>
                  </a:lnTo>
                  <a:lnTo>
                    <a:pt x="1488" y="405"/>
                  </a:lnTo>
                  <a:lnTo>
                    <a:pt x="1519" y="393"/>
                  </a:lnTo>
                  <a:lnTo>
                    <a:pt x="1550" y="368"/>
                  </a:lnTo>
                  <a:lnTo>
                    <a:pt x="1580" y="332"/>
                  </a:lnTo>
                  <a:lnTo>
                    <a:pt x="1608" y="285"/>
                  </a:lnTo>
                  <a:lnTo>
                    <a:pt x="1631" y="232"/>
                  </a:lnTo>
                  <a:lnTo>
                    <a:pt x="1645" y="170"/>
                  </a:lnTo>
                  <a:lnTo>
                    <a:pt x="1653" y="106"/>
                  </a:lnTo>
                  <a:lnTo>
                    <a:pt x="1647" y="36"/>
                  </a:lnTo>
                  <a:lnTo>
                    <a:pt x="1667" y="22"/>
                  </a:lnTo>
                  <a:lnTo>
                    <a:pt x="1692" y="8"/>
                  </a:lnTo>
                  <a:lnTo>
                    <a:pt x="1720" y="0"/>
                  </a:lnTo>
                  <a:close/>
                </a:path>
              </a:pathLst>
            </a:custGeom>
            <a:solidFill>
              <a:srgbClr val="FFFF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8"/>
            <p:cNvSpPr>
              <a:spLocks noEditPoints="1"/>
            </p:cNvSpPr>
            <p:nvPr/>
          </p:nvSpPr>
          <p:spPr bwMode="auto">
            <a:xfrm>
              <a:off x="1859056" y="6295695"/>
              <a:ext cx="258520" cy="244548"/>
            </a:xfrm>
            <a:custGeom>
              <a:avLst/>
              <a:gdLst>
                <a:gd name="T0" fmla="*/ 2664 w 3571"/>
                <a:gd name="T1" fmla="*/ 589 h 3378"/>
                <a:gd name="T2" fmla="*/ 3085 w 3571"/>
                <a:gd name="T3" fmla="*/ 848 h 3378"/>
                <a:gd name="T4" fmla="*/ 3443 w 3571"/>
                <a:gd name="T5" fmla="*/ 1315 h 3378"/>
                <a:gd name="T6" fmla="*/ 3571 w 3571"/>
                <a:gd name="T7" fmla="*/ 1879 h 3378"/>
                <a:gd name="T8" fmla="*/ 3448 w 3571"/>
                <a:gd name="T9" fmla="*/ 2429 h 3378"/>
                <a:gd name="T10" fmla="*/ 3105 w 3571"/>
                <a:gd name="T11" fmla="*/ 2889 h 3378"/>
                <a:gd name="T12" fmla="*/ 2591 w 3571"/>
                <a:gd name="T13" fmla="*/ 3216 h 3378"/>
                <a:gd name="T14" fmla="*/ 1957 w 3571"/>
                <a:gd name="T15" fmla="*/ 3369 h 3378"/>
                <a:gd name="T16" fmla="*/ 1284 w 3571"/>
                <a:gd name="T17" fmla="*/ 3316 h 3378"/>
                <a:gd name="T18" fmla="*/ 704 w 3571"/>
                <a:gd name="T19" fmla="*/ 3071 h 3378"/>
                <a:gd name="T20" fmla="*/ 271 w 3571"/>
                <a:gd name="T21" fmla="*/ 2674 h 3378"/>
                <a:gd name="T22" fmla="*/ 31 w 3571"/>
                <a:gd name="T23" fmla="*/ 2163 h 3378"/>
                <a:gd name="T24" fmla="*/ 31 w 3571"/>
                <a:gd name="T25" fmla="*/ 1597 h 3378"/>
                <a:gd name="T26" fmla="*/ 260 w 3571"/>
                <a:gd name="T27" fmla="*/ 1094 h 3378"/>
                <a:gd name="T28" fmla="*/ 678 w 3571"/>
                <a:gd name="T29" fmla="*/ 701 h 3378"/>
                <a:gd name="T30" fmla="*/ 765 w 3571"/>
                <a:gd name="T31" fmla="*/ 698 h 3378"/>
                <a:gd name="T32" fmla="*/ 899 w 3571"/>
                <a:gd name="T33" fmla="*/ 701 h 3378"/>
                <a:gd name="T34" fmla="*/ 1184 w 3571"/>
                <a:gd name="T35" fmla="*/ 653 h 3378"/>
                <a:gd name="T36" fmla="*/ 1000 w 3571"/>
                <a:gd name="T37" fmla="*/ 812 h 3378"/>
                <a:gd name="T38" fmla="*/ 893 w 3571"/>
                <a:gd name="T39" fmla="*/ 1061 h 3378"/>
                <a:gd name="T40" fmla="*/ 960 w 3571"/>
                <a:gd name="T41" fmla="*/ 1237 h 3378"/>
                <a:gd name="T42" fmla="*/ 1195 w 3571"/>
                <a:gd name="T43" fmla="*/ 1111 h 3378"/>
                <a:gd name="T44" fmla="*/ 1421 w 3571"/>
                <a:gd name="T45" fmla="*/ 902 h 3378"/>
                <a:gd name="T46" fmla="*/ 1608 w 3571"/>
                <a:gd name="T47" fmla="*/ 787 h 3378"/>
                <a:gd name="T48" fmla="*/ 1731 w 3571"/>
                <a:gd name="T49" fmla="*/ 882 h 3378"/>
                <a:gd name="T50" fmla="*/ 1949 w 3571"/>
                <a:gd name="T51" fmla="*/ 1072 h 3378"/>
                <a:gd name="T52" fmla="*/ 2178 w 3571"/>
                <a:gd name="T53" fmla="*/ 1225 h 3378"/>
                <a:gd name="T54" fmla="*/ 2345 w 3571"/>
                <a:gd name="T55" fmla="*/ 1231 h 3378"/>
                <a:gd name="T56" fmla="*/ 2345 w 3571"/>
                <a:gd name="T57" fmla="*/ 1103 h 3378"/>
                <a:gd name="T58" fmla="*/ 2248 w 3571"/>
                <a:gd name="T59" fmla="*/ 904 h 3378"/>
                <a:gd name="T60" fmla="*/ 2114 w 3571"/>
                <a:gd name="T61" fmla="*/ 698 h 3378"/>
                <a:gd name="T62" fmla="*/ 2175 w 3571"/>
                <a:gd name="T63" fmla="*/ 608 h 3378"/>
                <a:gd name="T64" fmla="*/ 2424 w 3571"/>
                <a:gd name="T65" fmla="*/ 589 h 3378"/>
                <a:gd name="T66" fmla="*/ 1779 w 3571"/>
                <a:gd name="T67" fmla="*/ 14 h 3378"/>
                <a:gd name="T68" fmla="*/ 1840 w 3571"/>
                <a:gd name="T69" fmla="*/ 176 h 3378"/>
                <a:gd name="T70" fmla="*/ 1843 w 3571"/>
                <a:gd name="T71" fmla="*/ 385 h 3378"/>
                <a:gd name="T72" fmla="*/ 2172 w 3571"/>
                <a:gd name="T73" fmla="*/ 402 h 3378"/>
                <a:gd name="T74" fmla="*/ 2468 w 3571"/>
                <a:gd name="T75" fmla="*/ 469 h 3378"/>
                <a:gd name="T76" fmla="*/ 2504 w 3571"/>
                <a:gd name="T77" fmla="*/ 522 h 3378"/>
                <a:gd name="T78" fmla="*/ 2203 w 3571"/>
                <a:gd name="T79" fmla="*/ 533 h 3378"/>
                <a:gd name="T80" fmla="*/ 2010 w 3571"/>
                <a:gd name="T81" fmla="*/ 597 h 3378"/>
                <a:gd name="T82" fmla="*/ 2021 w 3571"/>
                <a:gd name="T83" fmla="*/ 770 h 3378"/>
                <a:gd name="T84" fmla="*/ 2133 w 3571"/>
                <a:gd name="T85" fmla="*/ 913 h 3378"/>
                <a:gd name="T86" fmla="*/ 2262 w 3571"/>
                <a:gd name="T87" fmla="*/ 1097 h 3378"/>
                <a:gd name="T88" fmla="*/ 2030 w 3571"/>
                <a:gd name="T89" fmla="*/ 1030 h 3378"/>
                <a:gd name="T90" fmla="*/ 1734 w 3571"/>
                <a:gd name="T91" fmla="*/ 793 h 3378"/>
                <a:gd name="T92" fmla="*/ 1522 w 3571"/>
                <a:gd name="T93" fmla="*/ 720 h 3378"/>
                <a:gd name="T94" fmla="*/ 1242 w 3571"/>
                <a:gd name="T95" fmla="*/ 915 h 3378"/>
                <a:gd name="T96" fmla="*/ 977 w 3571"/>
                <a:gd name="T97" fmla="*/ 1091 h 3378"/>
                <a:gd name="T98" fmla="*/ 1081 w 3571"/>
                <a:gd name="T99" fmla="*/ 874 h 3378"/>
                <a:gd name="T100" fmla="*/ 1220 w 3571"/>
                <a:gd name="T101" fmla="*/ 698 h 3378"/>
                <a:gd name="T102" fmla="*/ 1273 w 3571"/>
                <a:gd name="T103" fmla="*/ 592 h 3378"/>
                <a:gd name="T104" fmla="*/ 1150 w 3571"/>
                <a:gd name="T105" fmla="*/ 592 h 3378"/>
                <a:gd name="T106" fmla="*/ 919 w 3571"/>
                <a:gd name="T107" fmla="*/ 631 h 3378"/>
                <a:gd name="T108" fmla="*/ 840 w 3571"/>
                <a:gd name="T109" fmla="*/ 600 h 3378"/>
                <a:gd name="T110" fmla="*/ 1081 w 3571"/>
                <a:gd name="T111" fmla="*/ 483 h 3378"/>
                <a:gd name="T112" fmla="*/ 1279 w 3571"/>
                <a:gd name="T113" fmla="*/ 430 h 3378"/>
                <a:gd name="T114" fmla="*/ 1519 w 3571"/>
                <a:gd name="T115" fmla="*/ 393 h 3378"/>
                <a:gd name="T116" fmla="*/ 1631 w 3571"/>
                <a:gd name="T117" fmla="*/ 232 h 3378"/>
                <a:gd name="T118" fmla="*/ 1667 w 3571"/>
                <a:gd name="T119" fmla="*/ 22 h 3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1" h="3378">
                  <a:moveTo>
                    <a:pt x="2491" y="589"/>
                  </a:moveTo>
                  <a:lnTo>
                    <a:pt x="2555" y="589"/>
                  </a:lnTo>
                  <a:lnTo>
                    <a:pt x="2613" y="589"/>
                  </a:lnTo>
                  <a:lnTo>
                    <a:pt x="2664" y="589"/>
                  </a:lnTo>
                  <a:lnTo>
                    <a:pt x="2703" y="589"/>
                  </a:lnTo>
                  <a:lnTo>
                    <a:pt x="2840" y="667"/>
                  </a:lnTo>
                  <a:lnTo>
                    <a:pt x="2968" y="754"/>
                  </a:lnTo>
                  <a:lnTo>
                    <a:pt x="3085" y="848"/>
                  </a:lnTo>
                  <a:lnTo>
                    <a:pt x="3194" y="955"/>
                  </a:lnTo>
                  <a:lnTo>
                    <a:pt x="3289" y="1066"/>
                  </a:lnTo>
                  <a:lnTo>
                    <a:pt x="3373" y="1186"/>
                  </a:lnTo>
                  <a:lnTo>
                    <a:pt x="3443" y="1315"/>
                  </a:lnTo>
                  <a:lnTo>
                    <a:pt x="3498" y="1449"/>
                  </a:lnTo>
                  <a:lnTo>
                    <a:pt x="3538" y="1586"/>
                  </a:lnTo>
                  <a:lnTo>
                    <a:pt x="3563" y="1731"/>
                  </a:lnTo>
                  <a:lnTo>
                    <a:pt x="3571" y="1879"/>
                  </a:lnTo>
                  <a:lnTo>
                    <a:pt x="3563" y="2021"/>
                  </a:lnTo>
                  <a:lnTo>
                    <a:pt x="3540" y="2163"/>
                  </a:lnTo>
                  <a:lnTo>
                    <a:pt x="3501" y="2297"/>
                  </a:lnTo>
                  <a:lnTo>
                    <a:pt x="3448" y="2429"/>
                  </a:lnTo>
                  <a:lnTo>
                    <a:pt x="3381" y="2554"/>
                  </a:lnTo>
                  <a:lnTo>
                    <a:pt x="3300" y="2674"/>
                  </a:lnTo>
                  <a:lnTo>
                    <a:pt x="3208" y="2786"/>
                  </a:lnTo>
                  <a:lnTo>
                    <a:pt x="3105" y="2889"/>
                  </a:lnTo>
                  <a:lnTo>
                    <a:pt x="2990" y="2984"/>
                  </a:lnTo>
                  <a:lnTo>
                    <a:pt x="2867" y="3071"/>
                  </a:lnTo>
                  <a:lnTo>
                    <a:pt x="2733" y="3149"/>
                  </a:lnTo>
                  <a:lnTo>
                    <a:pt x="2591" y="3216"/>
                  </a:lnTo>
                  <a:lnTo>
                    <a:pt x="2443" y="3272"/>
                  </a:lnTo>
                  <a:lnTo>
                    <a:pt x="2287" y="3316"/>
                  </a:lnTo>
                  <a:lnTo>
                    <a:pt x="2125" y="3350"/>
                  </a:lnTo>
                  <a:lnTo>
                    <a:pt x="1957" y="3369"/>
                  </a:lnTo>
                  <a:lnTo>
                    <a:pt x="1784" y="3378"/>
                  </a:lnTo>
                  <a:lnTo>
                    <a:pt x="1614" y="3369"/>
                  </a:lnTo>
                  <a:lnTo>
                    <a:pt x="1446" y="3350"/>
                  </a:lnTo>
                  <a:lnTo>
                    <a:pt x="1284" y="3316"/>
                  </a:lnTo>
                  <a:lnTo>
                    <a:pt x="1128" y="3272"/>
                  </a:lnTo>
                  <a:lnTo>
                    <a:pt x="980" y="3216"/>
                  </a:lnTo>
                  <a:lnTo>
                    <a:pt x="838" y="3149"/>
                  </a:lnTo>
                  <a:lnTo>
                    <a:pt x="704" y="3071"/>
                  </a:lnTo>
                  <a:lnTo>
                    <a:pt x="581" y="2984"/>
                  </a:lnTo>
                  <a:lnTo>
                    <a:pt x="466" y="2889"/>
                  </a:lnTo>
                  <a:lnTo>
                    <a:pt x="363" y="2786"/>
                  </a:lnTo>
                  <a:lnTo>
                    <a:pt x="271" y="2674"/>
                  </a:lnTo>
                  <a:lnTo>
                    <a:pt x="190" y="2554"/>
                  </a:lnTo>
                  <a:lnTo>
                    <a:pt x="123" y="2429"/>
                  </a:lnTo>
                  <a:lnTo>
                    <a:pt x="70" y="2297"/>
                  </a:lnTo>
                  <a:lnTo>
                    <a:pt x="31" y="2163"/>
                  </a:lnTo>
                  <a:lnTo>
                    <a:pt x="6" y="2021"/>
                  </a:lnTo>
                  <a:lnTo>
                    <a:pt x="0" y="1879"/>
                  </a:lnTo>
                  <a:lnTo>
                    <a:pt x="6" y="1736"/>
                  </a:lnTo>
                  <a:lnTo>
                    <a:pt x="31" y="1597"/>
                  </a:lnTo>
                  <a:lnTo>
                    <a:pt x="67" y="1465"/>
                  </a:lnTo>
                  <a:lnTo>
                    <a:pt x="120" y="1334"/>
                  </a:lnTo>
                  <a:lnTo>
                    <a:pt x="184" y="1211"/>
                  </a:lnTo>
                  <a:lnTo>
                    <a:pt x="260" y="1094"/>
                  </a:lnTo>
                  <a:lnTo>
                    <a:pt x="349" y="985"/>
                  </a:lnTo>
                  <a:lnTo>
                    <a:pt x="450" y="882"/>
                  </a:lnTo>
                  <a:lnTo>
                    <a:pt x="558" y="787"/>
                  </a:lnTo>
                  <a:lnTo>
                    <a:pt x="678" y="701"/>
                  </a:lnTo>
                  <a:lnTo>
                    <a:pt x="701" y="695"/>
                  </a:lnTo>
                  <a:lnTo>
                    <a:pt x="720" y="695"/>
                  </a:lnTo>
                  <a:lnTo>
                    <a:pt x="743" y="695"/>
                  </a:lnTo>
                  <a:lnTo>
                    <a:pt x="765" y="698"/>
                  </a:lnTo>
                  <a:lnTo>
                    <a:pt x="790" y="701"/>
                  </a:lnTo>
                  <a:lnTo>
                    <a:pt x="818" y="701"/>
                  </a:lnTo>
                  <a:lnTo>
                    <a:pt x="854" y="701"/>
                  </a:lnTo>
                  <a:lnTo>
                    <a:pt x="899" y="701"/>
                  </a:lnTo>
                  <a:lnTo>
                    <a:pt x="952" y="695"/>
                  </a:lnTo>
                  <a:lnTo>
                    <a:pt x="1016" y="687"/>
                  </a:lnTo>
                  <a:lnTo>
                    <a:pt x="1094" y="673"/>
                  </a:lnTo>
                  <a:lnTo>
                    <a:pt x="1184" y="653"/>
                  </a:lnTo>
                  <a:lnTo>
                    <a:pt x="1134" y="678"/>
                  </a:lnTo>
                  <a:lnTo>
                    <a:pt x="1086" y="714"/>
                  </a:lnTo>
                  <a:lnTo>
                    <a:pt x="1041" y="759"/>
                  </a:lnTo>
                  <a:lnTo>
                    <a:pt x="1000" y="812"/>
                  </a:lnTo>
                  <a:lnTo>
                    <a:pt x="963" y="871"/>
                  </a:lnTo>
                  <a:lnTo>
                    <a:pt x="933" y="932"/>
                  </a:lnTo>
                  <a:lnTo>
                    <a:pt x="910" y="996"/>
                  </a:lnTo>
                  <a:lnTo>
                    <a:pt x="893" y="1061"/>
                  </a:lnTo>
                  <a:lnTo>
                    <a:pt x="888" y="1122"/>
                  </a:lnTo>
                  <a:lnTo>
                    <a:pt x="891" y="1181"/>
                  </a:lnTo>
                  <a:lnTo>
                    <a:pt x="907" y="1234"/>
                  </a:lnTo>
                  <a:lnTo>
                    <a:pt x="960" y="1237"/>
                  </a:lnTo>
                  <a:lnTo>
                    <a:pt x="1019" y="1223"/>
                  </a:lnTo>
                  <a:lnTo>
                    <a:pt x="1078" y="1195"/>
                  </a:lnTo>
                  <a:lnTo>
                    <a:pt x="1136" y="1158"/>
                  </a:lnTo>
                  <a:lnTo>
                    <a:pt x="1195" y="1111"/>
                  </a:lnTo>
                  <a:lnTo>
                    <a:pt x="1254" y="1061"/>
                  </a:lnTo>
                  <a:lnTo>
                    <a:pt x="1309" y="1005"/>
                  </a:lnTo>
                  <a:lnTo>
                    <a:pt x="1368" y="952"/>
                  </a:lnTo>
                  <a:lnTo>
                    <a:pt x="1421" y="902"/>
                  </a:lnTo>
                  <a:lnTo>
                    <a:pt x="1474" y="857"/>
                  </a:lnTo>
                  <a:lnTo>
                    <a:pt x="1522" y="821"/>
                  </a:lnTo>
                  <a:lnTo>
                    <a:pt x="1566" y="798"/>
                  </a:lnTo>
                  <a:lnTo>
                    <a:pt x="1608" y="787"/>
                  </a:lnTo>
                  <a:lnTo>
                    <a:pt x="1608" y="787"/>
                  </a:lnTo>
                  <a:lnTo>
                    <a:pt x="1645" y="809"/>
                  </a:lnTo>
                  <a:lnTo>
                    <a:pt x="1686" y="843"/>
                  </a:lnTo>
                  <a:lnTo>
                    <a:pt x="1731" y="882"/>
                  </a:lnTo>
                  <a:lnTo>
                    <a:pt x="1781" y="927"/>
                  </a:lnTo>
                  <a:lnTo>
                    <a:pt x="1834" y="974"/>
                  </a:lnTo>
                  <a:lnTo>
                    <a:pt x="1890" y="1022"/>
                  </a:lnTo>
                  <a:lnTo>
                    <a:pt x="1949" y="1072"/>
                  </a:lnTo>
                  <a:lnTo>
                    <a:pt x="2007" y="1119"/>
                  </a:lnTo>
                  <a:lnTo>
                    <a:pt x="2066" y="1161"/>
                  </a:lnTo>
                  <a:lnTo>
                    <a:pt x="2122" y="1197"/>
                  </a:lnTo>
                  <a:lnTo>
                    <a:pt x="2178" y="1225"/>
                  </a:lnTo>
                  <a:lnTo>
                    <a:pt x="2231" y="1245"/>
                  </a:lnTo>
                  <a:lnTo>
                    <a:pt x="2281" y="1250"/>
                  </a:lnTo>
                  <a:lnTo>
                    <a:pt x="2326" y="1245"/>
                  </a:lnTo>
                  <a:lnTo>
                    <a:pt x="2345" y="1231"/>
                  </a:lnTo>
                  <a:lnTo>
                    <a:pt x="2356" y="1209"/>
                  </a:lnTo>
                  <a:lnTo>
                    <a:pt x="2362" y="1181"/>
                  </a:lnTo>
                  <a:lnTo>
                    <a:pt x="2356" y="1144"/>
                  </a:lnTo>
                  <a:lnTo>
                    <a:pt x="2345" y="1103"/>
                  </a:lnTo>
                  <a:lnTo>
                    <a:pt x="2329" y="1058"/>
                  </a:lnTo>
                  <a:lnTo>
                    <a:pt x="2306" y="1008"/>
                  </a:lnTo>
                  <a:lnTo>
                    <a:pt x="2278" y="957"/>
                  </a:lnTo>
                  <a:lnTo>
                    <a:pt x="2248" y="904"/>
                  </a:lnTo>
                  <a:lnTo>
                    <a:pt x="2217" y="851"/>
                  </a:lnTo>
                  <a:lnTo>
                    <a:pt x="2181" y="798"/>
                  </a:lnTo>
                  <a:lnTo>
                    <a:pt x="2147" y="748"/>
                  </a:lnTo>
                  <a:lnTo>
                    <a:pt x="2114" y="698"/>
                  </a:lnTo>
                  <a:lnTo>
                    <a:pt x="2077" y="653"/>
                  </a:lnTo>
                  <a:lnTo>
                    <a:pt x="2097" y="636"/>
                  </a:lnTo>
                  <a:lnTo>
                    <a:pt x="2130" y="620"/>
                  </a:lnTo>
                  <a:lnTo>
                    <a:pt x="2175" y="608"/>
                  </a:lnTo>
                  <a:lnTo>
                    <a:pt x="2228" y="600"/>
                  </a:lnTo>
                  <a:lnTo>
                    <a:pt x="2289" y="594"/>
                  </a:lnTo>
                  <a:lnTo>
                    <a:pt x="2354" y="592"/>
                  </a:lnTo>
                  <a:lnTo>
                    <a:pt x="2424" y="589"/>
                  </a:lnTo>
                  <a:lnTo>
                    <a:pt x="2491" y="589"/>
                  </a:lnTo>
                  <a:close/>
                  <a:moveTo>
                    <a:pt x="1720" y="0"/>
                  </a:moveTo>
                  <a:lnTo>
                    <a:pt x="1753" y="0"/>
                  </a:lnTo>
                  <a:lnTo>
                    <a:pt x="1779" y="14"/>
                  </a:lnTo>
                  <a:lnTo>
                    <a:pt x="1798" y="42"/>
                  </a:lnTo>
                  <a:lnTo>
                    <a:pt x="1815" y="78"/>
                  </a:lnTo>
                  <a:lnTo>
                    <a:pt x="1829" y="123"/>
                  </a:lnTo>
                  <a:lnTo>
                    <a:pt x="1840" y="176"/>
                  </a:lnTo>
                  <a:lnTo>
                    <a:pt x="1848" y="229"/>
                  </a:lnTo>
                  <a:lnTo>
                    <a:pt x="1851" y="285"/>
                  </a:lnTo>
                  <a:lnTo>
                    <a:pt x="1848" y="338"/>
                  </a:lnTo>
                  <a:lnTo>
                    <a:pt x="1843" y="385"/>
                  </a:lnTo>
                  <a:lnTo>
                    <a:pt x="1921" y="382"/>
                  </a:lnTo>
                  <a:lnTo>
                    <a:pt x="2002" y="385"/>
                  </a:lnTo>
                  <a:lnTo>
                    <a:pt x="2088" y="393"/>
                  </a:lnTo>
                  <a:lnTo>
                    <a:pt x="2172" y="402"/>
                  </a:lnTo>
                  <a:lnTo>
                    <a:pt x="2256" y="416"/>
                  </a:lnTo>
                  <a:lnTo>
                    <a:pt x="2334" y="433"/>
                  </a:lnTo>
                  <a:lnTo>
                    <a:pt x="2407" y="449"/>
                  </a:lnTo>
                  <a:lnTo>
                    <a:pt x="2468" y="469"/>
                  </a:lnTo>
                  <a:lnTo>
                    <a:pt x="2521" y="488"/>
                  </a:lnTo>
                  <a:lnTo>
                    <a:pt x="2558" y="511"/>
                  </a:lnTo>
                  <a:lnTo>
                    <a:pt x="2580" y="530"/>
                  </a:lnTo>
                  <a:lnTo>
                    <a:pt x="2504" y="522"/>
                  </a:lnTo>
                  <a:lnTo>
                    <a:pt x="2426" y="519"/>
                  </a:lnTo>
                  <a:lnTo>
                    <a:pt x="2348" y="519"/>
                  </a:lnTo>
                  <a:lnTo>
                    <a:pt x="2273" y="525"/>
                  </a:lnTo>
                  <a:lnTo>
                    <a:pt x="2203" y="533"/>
                  </a:lnTo>
                  <a:lnTo>
                    <a:pt x="2136" y="544"/>
                  </a:lnTo>
                  <a:lnTo>
                    <a:pt x="2083" y="561"/>
                  </a:lnTo>
                  <a:lnTo>
                    <a:pt x="2041" y="578"/>
                  </a:lnTo>
                  <a:lnTo>
                    <a:pt x="2010" y="597"/>
                  </a:lnTo>
                  <a:lnTo>
                    <a:pt x="1999" y="622"/>
                  </a:lnTo>
                  <a:lnTo>
                    <a:pt x="1996" y="678"/>
                  </a:lnTo>
                  <a:lnTo>
                    <a:pt x="2005" y="728"/>
                  </a:lnTo>
                  <a:lnTo>
                    <a:pt x="2021" y="770"/>
                  </a:lnTo>
                  <a:lnTo>
                    <a:pt x="2044" y="809"/>
                  </a:lnTo>
                  <a:lnTo>
                    <a:pt x="2069" y="843"/>
                  </a:lnTo>
                  <a:lnTo>
                    <a:pt x="2100" y="879"/>
                  </a:lnTo>
                  <a:lnTo>
                    <a:pt x="2133" y="913"/>
                  </a:lnTo>
                  <a:lnTo>
                    <a:pt x="2167" y="952"/>
                  </a:lnTo>
                  <a:lnTo>
                    <a:pt x="2200" y="994"/>
                  </a:lnTo>
                  <a:lnTo>
                    <a:pt x="2231" y="1041"/>
                  </a:lnTo>
                  <a:lnTo>
                    <a:pt x="2262" y="1097"/>
                  </a:lnTo>
                  <a:lnTo>
                    <a:pt x="2284" y="1164"/>
                  </a:lnTo>
                  <a:lnTo>
                    <a:pt x="2200" y="1128"/>
                  </a:lnTo>
                  <a:lnTo>
                    <a:pt x="2114" y="1083"/>
                  </a:lnTo>
                  <a:lnTo>
                    <a:pt x="2030" y="1030"/>
                  </a:lnTo>
                  <a:lnTo>
                    <a:pt x="1949" y="971"/>
                  </a:lnTo>
                  <a:lnTo>
                    <a:pt x="1871" y="910"/>
                  </a:lnTo>
                  <a:lnTo>
                    <a:pt x="1798" y="848"/>
                  </a:lnTo>
                  <a:lnTo>
                    <a:pt x="1734" y="793"/>
                  </a:lnTo>
                  <a:lnTo>
                    <a:pt x="1675" y="740"/>
                  </a:lnTo>
                  <a:lnTo>
                    <a:pt x="1628" y="695"/>
                  </a:lnTo>
                  <a:lnTo>
                    <a:pt x="1578" y="701"/>
                  </a:lnTo>
                  <a:lnTo>
                    <a:pt x="1522" y="720"/>
                  </a:lnTo>
                  <a:lnTo>
                    <a:pt x="1460" y="754"/>
                  </a:lnTo>
                  <a:lnTo>
                    <a:pt x="1393" y="798"/>
                  </a:lnTo>
                  <a:lnTo>
                    <a:pt x="1321" y="854"/>
                  </a:lnTo>
                  <a:lnTo>
                    <a:pt x="1242" y="915"/>
                  </a:lnTo>
                  <a:lnTo>
                    <a:pt x="1159" y="988"/>
                  </a:lnTo>
                  <a:lnTo>
                    <a:pt x="1067" y="1066"/>
                  </a:lnTo>
                  <a:lnTo>
                    <a:pt x="972" y="1147"/>
                  </a:lnTo>
                  <a:lnTo>
                    <a:pt x="977" y="1091"/>
                  </a:lnTo>
                  <a:lnTo>
                    <a:pt x="991" y="1036"/>
                  </a:lnTo>
                  <a:lnTo>
                    <a:pt x="1016" y="980"/>
                  </a:lnTo>
                  <a:lnTo>
                    <a:pt x="1047" y="927"/>
                  </a:lnTo>
                  <a:lnTo>
                    <a:pt x="1081" y="874"/>
                  </a:lnTo>
                  <a:lnTo>
                    <a:pt x="1117" y="826"/>
                  </a:lnTo>
                  <a:lnTo>
                    <a:pt x="1153" y="779"/>
                  </a:lnTo>
                  <a:lnTo>
                    <a:pt x="1189" y="737"/>
                  </a:lnTo>
                  <a:lnTo>
                    <a:pt x="1220" y="698"/>
                  </a:lnTo>
                  <a:lnTo>
                    <a:pt x="1245" y="664"/>
                  </a:lnTo>
                  <a:lnTo>
                    <a:pt x="1265" y="634"/>
                  </a:lnTo>
                  <a:lnTo>
                    <a:pt x="1276" y="611"/>
                  </a:lnTo>
                  <a:lnTo>
                    <a:pt x="1273" y="592"/>
                  </a:lnTo>
                  <a:lnTo>
                    <a:pt x="1259" y="583"/>
                  </a:lnTo>
                  <a:lnTo>
                    <a:pt x="1234" y="583"/>
                  </a:lnTo>
                  <a:lnTo>
                    <a:pt x="1198" y="586"/>
                  </a:lnTo>
                  <a:lnTo>
                    <a:pt x="1150" y="592"/>
                  </a:lnTo>
                  <a:lnTo>
                    <a:pt x="1097" y="600"/>
                  </a:lnTo>
                  <a:lnTo>
                    <a:pt x="1041" y="611"/>
                  </a:lnTo>
                  <a:lnTo>
                    <a:pt x="980" y="622"/>
                  </a:lnTo>
                  <a:lnTo>
                    <a:pt x="919" y="631"/>
                  </a:lnTo>
                  <a:lnTo>
                    <a:pt x="860" y="639"/>
                  </a:lnTo>
                  <a:lnTo>
                    <a:pt x="804" y="645"/>
                  </a:lnTo>
                  <a:lnTo>
                    <a:pt x="754" y="645"/>
                  </a:lnTo>
                  <a:lnTo>
                    <a:pt x="840" y="600"/>
                  </a:lnTo>
                  <a:lnTo>
                    <a:pt x="913" y="561"/>
                  </a:lnTo>
                  <a:lnTo>
                    <a:pt x="974" y="530"/>
                  </a:lnTo>
                  <a:lnTo>
                    <a:pt x="1030" y="502"/>
                  </a:lnTo>
                  <a:lnTo>
                    <a:pt x="1081" y="483"/>
                  </a:lnTo>
                  <a:lnTo>
                    <a:pt x="1128" y="466"/>
                  </a:lnTo>
                  <a:lnTo>
                    <a:pt x="1175" y="452"/>
                  </a:lnTo>
                  <a:lnTo>
                    <a:pt x="1226" y="438"/>
                  </a:lnTo>
                  <a:lnTo>
                    <a:pt x="1279" y="430"/>
                  </a:lnTo>
                  <a:lnTo>
                    <a:pt x="1337" y="421"/>
                  </a:lnTo>
                  <a:lnTo>
                    <a:pt x="1407" y="413"/>
                  </a:lnTo>
                  <a:lnTo>
                    <a:pt x="1488" y="405"/>
                  </a:lnTo>
                  <a:lnTo>
                    <a:pt x="1519" y="393"/>
                  </a:lnTo>
                  <a:lnTo>
                    <a:pt x="1550" y="368"/>
                  </a:lnTo>
                  <a:lnTo>
                    <a:pt x="1580" y="332"/>
                  </a:lnTo>
                  <a:lnTo>
                    <a:pt x="1608" y="285"/>
                  </a:lnTo>
                  <a:lnTo>
                    <a:pt x="1631" y="232"/>
                  </a:lnTo>
                  <a:lnTo>
                    <a:pt x="1645" y="170"/>
                  </a:lnTo>
                  <a:lnTo>
                    <a:pt x="1653" y="106"/>
                  </a:lnTo>
                  <a:lnTo>
                    <a:pt x="1647" y="36"/>
                  </a:lnTo>
                  <a:lnTo>
                    <a:pt x="1667" y="22"/>
                  </a:lnTo>
                  <a:lnTo>
                    <a:pt x="1692" y="8"/>
                  </a:lnTo>
                  <a:lnTo>
                    <a:pt x="17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192011" y="5794628"/>
            <a:ext cx="11321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13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3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Strawberry</a:t>
            </a:r>
          </a:p>
          <a:p>
            <a:r>
              <a:rPr lang="en-US" altLang="ko-KR" sz="1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(income)</a:t>
            </a:r>
            <a:endParaRPr lang="en-US" altLang="ko-KR" sz="1200" b="1" dirty="0">
              <a:solidFill>
                <a:schemeClr val="accent1">
                  <a:lumMod val="20000"/>
                  <a:lumOff val="8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86" name="그룹 85"/>
          <p:cNvGrpSpPr/>
          <p:nvPr/>
        </p:nvGrpSpPr>
        <p:grpSpPr>
          <a:xfrm>
            <a:off x="7411896" y="5703394"/>
            <a:ext cx="3562408" cy="921109"/>
            <a:chOff x="4368759" y="5674485"/>
            <a:chExt cx="2821566" cy="1203499"/>
          </a:xfrm>
        </p:grpSpPr>
        <p:sp>
          <p:nvSpPr>
            <p:cNvPr id="87" name="TextBox 86"/>
            <p:cNvSpPr txBox="1"/>
            <p:nvPr/>
          </p:nvSpPr>
          <p:spPr>
            <a:xfrm>
              <a:off x="4368759" y="6526117"/>
              <a:ext cx="985495" cy="341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b="1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Non-smart farm</a:t>
              </a:r>
              <a:endParaRPr lang="ko-KR" altLang="en-US" sz="1100" b="1" dirty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38620" y="6516064"/>
              <a:ext cx="781438" cy="361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 smtClean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Smart farm</a:t>
              </a:r>
              <a:endParaRPr lang="ko-KR" altLang="en-US" sz="1200" b="1" dirty="0">
                <a:gradFill>
                  <a:gsLst>
                    <a:gs pos="100000">
                      <a:srgbClr val="FFFFCC"/>
                    </a:gs>
                    <a:gs pos="0">
                      <a:srgbClr val="FFFFCC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5483222" y="5674485"/>
              <a:ext cx="1707103" cy="482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spc="-150" dirty="0" smtClean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1,438</a:t>
              </a:r>
              <a:r>
                <a:rPr lang="ko-KR" altLang="en-US" sz="1100" b="1" spc="-150" dirty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만</a:t>
              </a:r>
              <a:r>
                <a:rPr lang="ko-KR" altLang="en-US" sz="1100" b="1" spc="-150" dirty="0" smtClean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원</a:t>
              </a:r>
              <a:r>
                <a:rPr lang="en-US" altLang="ko-KR" sz="1100" b="1" spc="-150" dirty="0">
                  <a:gradFill>
                    <a:gsLst>
                      <a:gs pos="100000">
                        <a:srgbClr val="FFFFCC"/>
                      </a:gs>
                      <a:gs pos="0">
                        <a:srgbClr val="FFFFCC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/10a</a:t>
              </a:r>
              <a:endParaRPr lang="ko-KR" altLang="en-US" sz="1100" b="1" spc="-150" dirty="0">
                <a:gradFill>
                  <a:gsLst>
                    <a:gs pos="100000">
                      <a:srgbClr val="FFFFCC"/>
                    </a:gs>
                    <a:gs pos="0">
                      <a:srgbClr val="FFFFCC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90" name="직선 연결선 89"/>
            <p:cNvCxnSpPr/>
            <p:nvPr/>
          </p:nvCxnSpPr>
          <p:spPr>
            <a:xfrm>
              <a:off x="4499992" y="6539444"/>
              <a:ext cx="212863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Freeform 6"/>
            <p:cNvSpPr>
              <a:spLocks noEditPoints="1"/>
            </p:cNvSpPr>
            <p:nvPr/>
          </p:nvSpPr>
          <p:spPr bwMode="auto">
            <a:xfrm rot="5232727" flipH="1">
              <a:off x="5300263" y="5867169"/>
              <a:ext cx="392246" cy="722860"/>
            </a:xfrm>
            <a:custGeom>
              <a:avLst/>
              <a:gdLst>
                <a:gd name="T0" fmla="*/ 0 w 3301"/>
                <a:gd name="T1" fmla="*/ 3730 h 3730"/>
                <a:gd name="T2" fmla="*/ 0 w 3301"/>
                <a:gd name="T3" fmla="*/ 3730 h 3730"/>
                <a:gd name="T4" fmla="*/ 3301 w 3301"/>
                <a:gd name="T5" fmla="*/ 1161 h 3730"/>
                <a:gd name="T6" fmla="*/ 2687 w 3301"/>
                <a:gd name="T7" fmla="*/ 1289 h 3730"/>
                <a:gd name="T8" fmla="*/ 2656 w 3301"/>
                <a:gd name="T9" fmla="*/ 1531 h 3730"/>
                <a:gd name="T10" fmla="*/ 2609 w 3301"/>
                <a:gd name="T11" fmla="*/ 1756 h 3730"/>
                <a:gd name="T12" fmla="*/ 2548 w 3301"/>
                <a:gd name="T13" fmla="*/ 1965 h 3730"/>
                <a:gd name="T14" fmla="*/ 2473 w 3301"/>
                <a:gd name="T15" fmla="*/ 2160 h 3730"/>
                <a:gd name="T16" fmla="*/ 2386 w 3301"/>
                <a:gd name="T17" fmla="*/ 2339 h 3730"/>
                <a:gd name="T18" fmla="*/ 2289 w 3301"/>
                <a:gd name="T19" fmla="*/ 2505 h 3730"/>
                <a:gd name="T20" fmla="*/ 2182 w 3301"/>
                <a:gd name="T21" fmla="*/ 2656 h 3730"/>
                <a:gd name="T22" fmla="*/ 2067 w 3301"/>
                <a:gd name="T23" fmla="*/ 2794 h 3730"/>
                <a:gd name="T24" fmla="*/ 1945 w 3301"/>
                <a:gd name="T25" fmla="*/ 2921 h 3730"/>
                <a:gd name="T26" fmla="*/ 1816 w 3301"/>
                <a:gd name="T27" fmla="*/ 3035 h 3730"/>
                <a:gd name="T28" fmla="*/ 1684 w 3301"/>
                <a:gd name="T29" fmla="*/ 3138 h 3730"/>
                <a:gd name="T30" fmla="*/ 1549 w 3301"/>
                <a:gd name="T31" fmla="*/ 3231 h 3730"/>
                <a:gd name="T32" fmla="*/ 1411 w 3301"/>
                <a:gd name="T33" fmla="*/ 3313 h 3730"/>
                <a:gd name="T34" fmla="*/ 1273 w 3301"/>
                <a:gd name="T35" fmla="*/ 3386 h 3730"/>
                <a:gd name="T36" fmla="*/ 1137 w 3301"/>
                <a:gd name="T37" fmla="*/ 3449 h 3730"/>
                <a:gd name="T38" fmla="*/ 1001 w 3301"/>
                <a:gd name="T39" fmla="*/ 3505 h 3730"/>
                <a:gd name="T40" fmla="*/ 870 w 3301"/>
                <a:gd name="T41" fmla="*/ 3552 h 3730"/>
                <a:gd name="T42" fmla="*/ 742 w 3301"/>
                <a:gd name="T43" fmla="*/ 3593 h 3730"/>
                <a:gd name="T44" fmla="*/ 620 w 3301"/>
                <a:gd name="T45" fmla="*/ 3627 h 3730"/>
                <a:gd name="T46" fmla="*/ 506 w 3301"/>
                <a:gd name="T47" fmla="*/ 3655 h 3730"/>
                <a:gd name="T48" fmla="*/ 400 w 3301"/>
                <a:gd name="T49" fmla="*/ 3677 h 3730"/>
                <a:gd name="T50" fmla="*/ 304 w 3301"/>
                <a:gd name="T51" fmla="*/ 3695 h 3730"/>
                <a:gd name="T52" fmla="*/ 219 w 3301"/>
                <a:gd name="T53" fmla="*/ 3707 h 3730"/>
                <a:gd name="T54" fmla="*/ 146 w 3301"/>
                <a:gd name="T55" fmla="*/ 3718 h 3730"/>
                <a:gd name="T56" fmla="*/ 86 w 3301"/>
                <a:gd name="T57" fmla="*/ 3724 h 3730"/>
                <a:gd name="T58" fmla="*/ 41 w 3301"/>
                <a:gd name="T59" fmla="*/ 3728 h 3730"/>
                <a:gd name="T60" fmla="*/ 11 w 3301"/>
                <a:gd name="T61" fmla="*/ 3730 h 3730"/>
                <a:gd name="T62" fmla="*/ 0 w 3301"/>
                <a:gd name="T63" fmla="*/ 3730 h 3730"/>
                <a:gd name="T64" fmla="*/ 10 w 3301"/>
                <a:gd name="T65" fmla="*/ 3727 h 3730"/>
                <a:gd name="T66" fmla="*/ 38 w 3301"/>
                <a:gd name="T67" fmla="*/ 3715 h 3730"/>
                <a:gd name="T68" fmla="*/ 81 w 3301"/>
                <a:gd name="T69" fmla="*/ 3696 h 3730"/>
                <a:gd name="T70" fmla="*/ 139 w 3301"/>
                <a:gd name="T71" fmla="*/ 3669 h 3730"/>
                <a:gd name="T72" fmla="*/ 209 w 3301"/>
                <a:gd name="T73" fmla="*/ 3633 h 3730"/>
                <a:gd name="T74" fmla="*/ 289 w 3301"/>
                <a:gd name="T75" fmla="*/ 3589 h 3730"/>
                <a:gd name="T76" fmla="*/ 378 w 3301"/>
                <a:gd name="T77" fmla="*/ 3537 h 3730"/>
                <a:gd name="T78" fmla="*/ 476 w 3301"/>
                <a:gd name="T79" fmla="*/ 3474 h 3730"/>
                <a:gd name="T80" fmla="*/ 577 w 3301"/>
                <a:gd name="T81" fmla="*/ 3403 h 3730"/>
                <a:gd name="T82" fmla="*/ 682 w 3301"/>
                <a:gd name="T83" fmla="*/ 3322 h 3730"/>
                <a:gd name="T84" fmla="*/ 790 w 3301"/>
                <a:gd name="T85" fmla="*/ 3231 h 3730"/>
                <a:gd name="T86" fmla="*/ 897 w 3301"/>
                <a:gd name="T87" fmla="*/ 3130 h 3730"/>
                <a:gd name="T88" fmla="*/ 1003 w 3301"/>
                <a:gd name="T89" fmla="*/ 3018 h 3730"/>
                <a:gd name="T90" fmla="*/ 1106 w 3301"/>
                <a:gd name="T91" fmla="*/ 2896 h 3730"/>
                <a:gd name="T92" fmla="*/ 1203 w 3301"/>
                <a:gd name="T93" fmla="*/ 2764 h 3730"/>
                <a:gd name="T94" fmla="*/ 1294 w 3301"/>
                <a:gd name="T95" fmla="*/ 2620 h 3730"/>
                <a:gd name="T96" fmla="*/ 1376 w 3301"/>
                <a:gd name="T97" fmla="*/ 2465 h 3730"/>
                <a:gd name="T98" fmla="*/ 1449 w 3301"/>
                <a:gd name="T99" fmla="*/ 2298 h 3730"/>
                <a:gd name="T100" fmla="*/ 1507 w 3301"/>
                <a:gd name="T101" fmla="*/ 2119 h 3730"/>
                <a:gd name="T102" fmla="*/ 1554 w 3301"/>
                <a:gd name="T103" fmla="*/ 1928 h 3730"/>
                <a:gd name="T104" fmla="*/ 1583 w 3301"/>
                <a:gd name="T105" fmla="*/ 1725 h 3730"/>
                <a:gd name="T106" fmla="*/ 1597 w 3301"/>
                <a:gd name="T107" fmla="*/ 1509 h 3730"/>
                <a:gd name="T108" fmla="*/ 1590 w 3301"/>
                <a:gd name="T109" fmla="*/ 1280 h 3730"/>
                <a:gd name="T110" fmla="*/ 932 w 3301"/>
                <a:gd name="T111" fmla="*/ 1161 h 3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01" h="3730">
                  <a:moveTo>
                    <a:pt x="0" y="3730"/>
                  </a:moveTo>
                  <a:lnTo>
                    <a:pt x="0" y="3730"/>
                  </a:lnTo>
                  <a:lnTo>
                    <a:pt x="0" y="3730"/>
                  </a:lnTo>
                  <a:lnTo>
                    <a:pt x="0" y="3730"/>
                  </a:lnTo>
                  <a:close/>
                  <a:moveTo>
                    <a:pt x="2115" y="0"/>
                  </a:moveTo>
                  <a:lnTo>
                    <a:pt x="3301" y="1161"/>
                  </a:lnTo>
                  <a:lnTo>
                    <a:pt x="2696" y="1161"/>
                  </a:lnTo>
                  <a:lnTo>
                    <a:pt x="2687" y="1289"/>
                  </a:lnTo>
                  <a:lnTo>
                    <a:pt x="2673" y="1411"/>
                  </a:lnTo>
                  <a:lnTo>
                    <a:pt x="2656" y="1531"/>
                  </a:lnTo>
                  <a:lnTo>
                    <a:pt x="2635" y="1645"/>
                  </a:lnTo>
                  <a:lnTo>
                    <a:pt x="2609" y="1756"/>
                  </a:lnTo>
                  <a:lnTo>
                    <a:pt x="2581" y="1862"/>
                  </a:lnTo>
                  <a:lnTo>
                    <a:pt x="2548" y="1965"/>
                  </a:lnTo>
                  <a:lnTo>
                    <a:pt x="2512" y="2065"/>
                  </a:lnTo>
                  <a:lnTo>
                    <a:pt x="2473" y="2160"/>
                  </a:lnTo>
                  <a:lnTo>
                    <a:pt x="2432" y="2251"/>
                  </a:lnTo>
                  <a:lnTo>
                    <a:pt x="2386" y="2339"/>
                  </a:lnTo>
                  <a:lnTo>
                    <a:pt x="2339" y="2423"/>
                  </a:lnTo>
                  <a:lnTo>
                    <a:pt x="2289" y="2505"/>
                  </a:lnTo>
                  <a:lnTo>
                    <a:pt x="2236" y="2582"/>
                  </a:lnTo>
                  <a:lnTo>
                    <a:pt x="2182" y="2656"/>
                  </a:lnTo>
                  <a:lnTo>
                    <a:pt x="2125" y="2727"/>
                  </a:lnTo>
                  <a:lnTo>
                    <a:pt x="2067" y="2794"/>
                  </a:lnTo>
                  <a:lnTo>
                    <a:pt x="2006" y="2859"/>
                  </a:lnTo>
                  <a:lnTo>
                    <a:pt x="1945" y="2921"/>
                  </a:lnTo>
                  <a:lnTo>
                    <a:pt x="1881" y="2980"/>
                  </a:lnTo>
                  <a:lnTo>
                    <a:pt x="1816" y="3035"/>
                  </a:lnTo>
                  <a:lnTo>
                    <a:pt x="1750" y="3089"/>
                  </a:lnTo>
                  <a:lnTo>
                    <a:pt x="1684" y="3138"/>
                  </a:lnTo>
                  <a:lnTo>
                    <a:pt x="1617" y="3186"/>
                  </a:lnTo>
                  <a:lnTo>
                    <a:pt x="1549" y="3231"/>
                  </a:lnTo>
                  <a:lnTo>
                    <a:pt x="1480" y="3273"/>
                  </a:lnTo>
                  <a:lnTo>
                    <a:pt x="1411" y="3313"/>
                  </a:lnTo>
                  <a:lnTo>
                    <a:pt x="1342" y="3351"/>
                  </a:lnTo>
                  <a:lnTo>
                    <a:pt x="1273" y="3386"/>
                  </a:lnTo>
                  <a:lnTo>
                    <a:pt x="1204" y="3419"/>
                  </a:lnTo>
                  <a:lnTo>
                    <a:pt x="1137" y="3449"/>
                  </a:lnTo>
                  <a:lnTo>
                    <a:pt x="1069" y="3479"/>
                  </a:lnTo>
                  <a:lnTo>
                    <a:pt x="1001" y="3505"/>
                  </a:lnTo>
                  <a:lnTo>
                    <a:pt x="936" y="3530"/>
                  </a:lnTo>
                  <a:lnTo>
                    <a:pt x="870" y="3552"/>
                  </a:lnTo>
                  <a:lnTo>
                    <a:pt x="806" y="3574"/>
                  </a:lnTo>
                  <a:lnTo>
                    <a:pt x="742" y="3593"/>
                  </a:lnTo>
                  <a:lnTo>
                    <a:pt x="681" y="3611"/>
                  </a:lnTo>
                  <a:lnTo>
                    <a:pt x="620" y="3627"/>
                  </a:lnTo>
                  <a:lnTo>
                    <a:pt x="563" y="3642"/>
                  </a:lnTo>
                  <a:lnTo>
                    <a:pt x="506" y="3655"/>
                  </a:lnTo>
                  <a:lnTo>
                    <a:pt x="452" y="3667"/>
                  </a:lnTo>
                  <a:lnTo>
                    <a:pt x="400" y="3677"/>
                  </a:lnTo>
                  <a:lnTo>
                    <a:pt x="351" y="3687"/>
                  </a:lnTo>
                  <a:lnTo>
                    <a:pt x="304" y="3695"/>
                  </a:lnTo>
                  <a:lnTo>
                    <a:pt x="260" y="3702"/>
                  </a:lnTo>
                  <a:lnTo>
                    <a:pt x="219" y="3707"/>
                  </a:lnTo>
                  <a:lnTo>
                    <a:pt x="181" y="3713"/>
                  </a:lnTo>
                  <a:lnTo>
                    <a:pt x="146" y="3718"/>
                  </a:lnTo>
                  <a:lnTo>
                    <a:pt x="114" y="3721"/>
                  </a:lnTo>
                  <a:lnTo>
                    <a:pt x="86" y="3724"/>
                  </a:lnTo>
                  <a:lnTo>
                    <a:pt x="61" y="3725"/>
                  </a:lnTo>
                  <a:lnTo>
                    <a:pt x="41" y="3728"/>
                  </a:lnTo>
                  <a:lnTo>
                    <a:pt x="24" y="3729"/>
                  </a:lnTo>
                  <a:lnTo>
                    <a:pt x="11" y="3730"/>
                  </a:lnTo>
                  <a:lnTo>
                    <a:pt x="3" y="3730"/>
                  </a:lnTo>
                  <a:lnTo>
                    <a:pt x="0" y="3730"/>
                  </a:lnTo>
                  <a:lnTo>
                    <a:pt x="3" y="3729"/>
                  </a:lnTo>
                  <a:lnTo>
                    <a:pt x="10" y="3727"/>
                  </a:lnTo>
                  <a:lnTo>
                    <a:pt x="22" y="3722"/>
                  </a:lnTo>
                  <a:lnTo>
                    <a:pt x="38" y="3715"/>
                  </a:lnTo>
                  <a:lnTo>
                    <a:pt x="57" y="3706"/>
                  </a:lnTo>
                  <a:lnTo>
                    <a:pt x="81" y="3696"/>
                  </a:lnTo>
                  <a:lnTo>
                    <a:pt x="108" y="3684"/>
                  </a:lnTo>
                  <a:lnTo>
                    <a:pt x="139" y="3669"/>
                  </a:lnTo>
                  <a:lnTo>
                    <a:pt x="173" y="3652"/>
                  </a:lnTo>
                  <a:lnTo>
                    <a:pt x="209" y="3633"/>
                  </a:lnTo>
                  <a:lnTo>
                    <a:pt x="247" y="3612"/>
                  </a:lnTo>
                  <a:lnTo>
                    <a:pt x="289" y="3589"/>
                  </a:lnTo>
                  <a:lnTo>
                    <a:pt x="333" y="3564"/>
                  </a:lnTo>
                  <a:lnTo>
                    <a:pt x="378" y="3537"/>
                  </a:lnTo>
                  <a:lnTo>
                    <a:pt x="426" y="3506"/>
                  </a:lnTo>
                  <a:lnTo>
                    <a:pt x="476" y="3474"/>
                  </a:lnTo>
                  <a:lnTo>
                    <a:pt x="525" y="3439"/>
                  </a:lnTo>
                  <a:lnTo>
                    <a:pt x="577" y="3403"/>
                  </a:lnTo>
                  <a:lnTo>
                    <a:pt x="629" y="3363"/>
                  </a:lnTo>
                  <a:lnTo>
                    <a:pt x="682" y="3322"/>
                  </a:lnTo>
                  <a:lnTo>
                    <a:pt x="737" y="3277"/>
                  </a:lnTo>
                  <a:lnTo>
                    <a:pt x="790" y="3231"/>
                  </a:lnTo>
                  <a:lnTo>
                    <a:pt x="844" y="3181"/>
                  </a:lnTo>
                  <a:lnTo>
                    <a:pt x="897" y="3130"/>
                  </a:lnTo>
                  <a:lnTo>
                    <a:pt x="951" y="3076"/>
                  </a:lnTo>
                  <a:lnTo>
                    <a:pt x="1003" y="3018"/>
                  </a:lnTo>
                  <a:lnTo>
                    <a:pt x="1055" y="2960"/>
                  </a:lnTo>
                  <a:lnTo>
                    <a:pt x="1106" y="2896"/>
                  </a:lnTo>
                  <a:lnTo>
                    <a:pt x="1156" y="2832"/>
                  </a:lnTo>
                  <a:lnTo>
                    <a:pt x="1203" y="2764"/>
                  </a:lnTo>
                  <a:lnTo>
                    <a:pt x="1250" y="2694"/>
                  </a:lnTo>
                  <a:lnTo>
                    <a:pt x="1294" y="2620"/>
                  </a:lnTo>
                  <a:lnTo>
                    <a:pt x="1337" y="2544"/>
                  </a:lnTo>
                  <a:lnTo>
                    <a:pt x="1376" y="2465"/>
                  </a:lnTo>
                  <a:lnTo>
                    <a:pt x="1413" y="2383"/>
                  </a:lnTo>
                  <a:lnTo>
                    <a:pt x="1449" y="2298"/>
                  </a:lnTo>
                  <a:lnTo>
                    <a:pt x="1479" y="2210"/>
                  </a:lnTo>
                  <a:lnTo>
                    <a:pt x="1507" y="2119"/>
                  </a:lnTo>
                  <a:lnTo>
                    <a:pt x="1532" y="2025"/>
                  </a:lnTo>
                  <a:lnTo>
                    <a:pt x="1554" y="1928"/>
                  </a:lnTo>
                  <a:lnTo>
                    <a:pt x="1571" y="1828"/>
                  </a:lnTo>
                  <a:lnTo>
                    <a:pt x="1583" y="1725"/>
                  </a:lnTo>
                  <a:lnTo>
                    <a:pt x="1592" y="1619"/>
                  </a:lnTo>
                  <a:lnTo>
                    <a:pt x="1597" y="1509"/>
                  </a:lnTo>
                  <a:lnTo>
                    <a:pt x="1595" y="1396"/>
                  </a:lnTo>
                  <a:lnTo>
                    <a:pt x="1590" y="1280"/>
                  </a:lnTo>
                  <a:lnTo>
                    <a:pt x="1580" y="1161"/>
                  </a:lnTo>
                  <a:lnTo>
                    <a:pt x="932" y="1161"/>
                  </a:lnTo>
                  <a:lnTo>
                    <a:pt x="2115" y="0"/>
                  </a:lnTo>
                  <a:close/>
                </a:path>
              </a:pathLst>
            </a:custGeom>
            <a:gradFill flip="none" rotWithShape="1">
              <a:gsLst>
                <a:gs pos="56300">
                  <a:srgbClr val="FFFFFF"/>
                </a:gs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5600000" scaled="0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623071" y="6021367"/>
              <a:ext cx="467482" cy="361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1,183</a:t>
              </a:r>
              <a:endParaRPr lang="en-US" altLang="ko-KR" sz="1200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015654" y="5808640"/>
              <a:ext cx="740227" cy="341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pc="-15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21.5</a:t>
              </a:r>
              <a:r>
                <a:rPr lang="en-US" altLang="ko-KR" sz="800" b="1" spc="-15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%</a:t>
              </a:r>
              <a:endParaRPr lang="en-US" altLang="ko-KR" sz="800" b="1" spc="-150" dirty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4" name="Freeform 49"/>
            <p:cNvSpPr>
              <a:spLocks noEditPoints="1"/>
            </p:cNvSpPr>
            <p:nvPr/>
          </p:nvSpPr>
          <p:spPr bwMode="auto">
            <a:xfrm>
              <a:off x="5940152" y="6036513"/>
              <a:ext cx="373056" cy="503730"/>
            </a:xfrm>
            <a:custGeom>
              <a:avLst/>
              <a:gdLst>
                <a:gd name="T0" fmla="*/ 1249 w 2518"/>
                <a:gd name="T1" fmla="*/ 3064 h 3400"/>
                <a:gd name="T2" fmla="*/ 1382 w 2518"/>
                <a:gd name="T3" fmla="*/ 3046 h 3400"/>
                <a:gd name="T4" fmla="*/ 845 w 2518"/>
                <a:gd name="T5" fmla="*/ 2640 h 3400"/>
                <a:gd name="T6" fmla="*/ 828 w 2518"/>
                <a:gd name="T7" fmla="*/ 2773 h 3400"/>
                <a:gd name="T8" fmla="*/ 934 w 2518"/>
                <a:gd name="T9" fmla="*/ 2691 h 3400"/>
                <a:gd name="T10" fmla="*/ 1666 w 2518"/>
                <a:gd name="T11" fmla="*/ 2593 h 3400"/>
                <a:gd name="T12" fmla="*/ 1718 w 2518"/>
                <a:gd name="T13" fmla="*/ 2717 h 3400"/>
                <a:gd name="T14" fmla="*/ 1768 w 2518"/>
                <a:gd name="T15" fmla="*/ 2593 h 3400"/>
                <a:gd name="T16" fmla="*/ 1229 w 2518"/>
                <a:gd name="T17" fmla="*/ 2270 h 3400"/>
                <a:gd name="T18" fmla="*/ 1336 w 2518"/>
                <a:gd name="T19" fmla="*/ 2352 h 3400"/>
                <a:gd name="T20" fmla="*/ 1319 w 2518"/>
                <a:gd name="T21" fmla="*/ 2219 h 3400"/>
                <a:gd name="T22" fmla="*/ 364 w 2518"/>
                <a:gd name="T23" fmla="*/ 2256 h 3400"/>
                <a:gd name="T24" fmla="*/ 497 w 2518"/>
                <a:gd name="T25" fmla="*/ 2273 h 3400"/>
                <a:gd name="T26" fmla="*/ 2118 w 2518"/>
                <a:gd name="T27" fmla="*/ 2157 h 3400"/>
                <a:gd name="T28" fmla="*/ 2066 w 2518"/>
                <a:gd name="T29" fmla="*/ 2280 h 3400"/>
                <a:gd name="T30" fmla="*/ 2191 w 2518"/>
                <a:gd name="T31" fmla="*/ 2229 h 3400"/>
                <a:gd name="T32" fmla="*/ 760 w 2518"/>
                <a:gd name="T33" fmla="*/ 1826 h 3400"/>
                <a:gd name="T34" fmla="*/ 776 w 2518"/>
                <a:gd name="T35" fmla="*/ 1959 h 3400"/>
                <a:gd name="T36" fmla="*/ 859 w 2518"/>
                <a:gd name="T37" fmla="*/ 1852 h 3400"/>
                <a:gd name="T38" fmla="*/ 1720 w 2518"/>
                <a:gd name="T39" fmla="*/ 1841 h 3400"/>
                <a:gd name="T40" fmla="*/ 1801 w 2518"/>
                <a:gd name="T41" fmla="*/ 1947 h 3400"/>
                <a:gd name="T42" fmla="*/ 1819 w 2518"/>
                <a:gd name="T43" fmla="*/ 1815 h 3400"/>
                <a:gd name="T44" fmla="*/ 293 w 2518"/>
                <a:gd name="T45" fmla="*/ 1547 h 3400"/>
                <a:gd name="T46" fmla="*/ 417 w 2518"/>
                <a:gd name="T47" fmla="*/ 1599 h 3400"/>
                <a:gd name="T48" fmla="*/ 365 w 2518"/>
                <a:gd name="T49" fmla="*/ 1475 h 3400"/>
                <a:gd name="T50" fmla="*/ 1229 w 2518"/>
                <a:gd name="T51" fmla="*/ 1585 h 3400"/>
                <a:gd name="T52" fmla="*/ 1362 w 2518"/>
                <a:gd name="T53" fmla="*/ 1567 h 3400"/>
                <a:gd name="T54" fmla="*/ 2131 w 2518"/>
                <a:gd name="T55" fmla="*/ 1417 h 3400"/>
                <a:gd name="T56" fmla="*/ 2114 w 2518"/>
                <a:gd name="T57" fmla="*/ 1550 h 3400"/>
                <a:gd name="T58" fmla="*/ 2221 w 2518"/>
                <a:gd name="T59" fmla="*/ 1467 h 3400"/>
                <a:gd name="T60" fmla="*/ 1073 w 2518"/>
                <a:gd name="T61" fmla="*/ 131 h 3400"/>
                <a:gd name="T62" fmla="*/ 1136 w 2518"/>
                <a:gd name="T63" fmla="*/ 310 h 3400"/>
                <a:gd name="T64" fmla="*/ 1209 w 2518"/>
                <a:gd name="T65" fmla="*/ 614 h 3400"/>
                <a:gd name="T66" fmla="*/ 1323 w 2518"/>
                <a:gd name="T67" fmla="*/ 629 h 3400"/>
                <a:gd name="T68" fmla="*/ 1612 w 2518"/>
                <a:gd name="T69" fmla="*/ 465 h 3400"/>
                <a:gd name="T70" fmla="*/ 1729 w 2518"/>
                <a:gd name="T71" fmla="*/ 507 h 3400"/>
                <a:gd name="T72" fmla="*/ 1793 w 2518"/>
                <a:gd name="T73" fmla="*/ 685 h 3400"/>
                <a:gd name="T74" fmla="*/ 2162 w 2518"/>
                <a:gd name="T75" fmla="*/ 553 h 3400"/>
                <a:gd name="T76" fmla="*/ 2301 w 2518"/>
                <a:gd name="T77" fmla="*/ 599 h 3400"/>
                <a:gd name="T78" fmla="*/ 2213 w 2518"/>
                <a:gd name="T79" fmla="*/ 840 h 3400"/>
                <a:gd name="T80" fmla="*/ 2168 w 2518"/>
                <a:gd name="T81" fmla="*/ 1127 h 3400"/>
                <a:gd name="T82" fmla="*/ 2480 w 2518"/>
                <a:gd name="T83" fmla="*/ 1491 h 3400"/>
                <a:gd name="T84" fmla="*/ 2491 w 2518"/>
                <a:gd name="T85" fmla="*/ 1985 h 3400"/>
                <a:gd name="T86" fmla="*/ 2285 w 2518"/>
                <a:gd name="T87" fmla="*/ 2514 h 3400"/>
                <a:gd name="T88" fmla="*/ 1945 w 2518"/>
                <a:gd name="T89" fmla="*/ 2989 h 3400"/>
                <a:gd name="T90" fmla="*/ 1556 w 2518"/>
                <a:gd name="T91" fmla="*/ 3311 h 3400"/>
                <a:gd name="T92" fmla="*/ 1189 w 2518"/>
                <a:gd name="T93" fmla="*/ 3392 h 3400"/>
                <a:gd name="T94" fmla="*/ 776 w 2518"/>
                <a:gd name="T95" fmla="*/ 3176 h 3400"/>
                <a:gd name="T96" fmla="*/ 375 w 2518"/>
                <a:gd name="T97" fmla="*/ 2746 h 3400"/>
                <a:gd name="T98" fmla="*/ 86 w 2518"/>
                <a:gd name="T99" fmla="*/ 2208 h 3400"/>
                <a:gd name="T100" fmla="*/ 5 w 2518"/>
                <a:gd name="T101" fmla="*/ 1668 h 3400"/>
                <a:gd name="T102" fmla="*/ 235 w 2518"/>
                <a:gd name="T103" fmla="*/ 1231 h 3400"/>
                <a:gd name="T104" fmla="*/ 92 w 2518"/>
                <a:gd name="T105" fmla="*/ 942 h 3400"/>
                <a:gd name="T106" fmla="*/ 10 w 2518"/>
                <a:gd name="T107" fmla="*/ 741 h 3400"/>
                <a:gd name="T108" fmla="*/ 150 w 2518"/>
                <a:gd name="T109" fmla="*/ 677 h 3400"/>
                <a:gd name="T110" fmla="*/ 488 w 2518"/>
                <a:gd name="T111" fmla="*/ 662 h 3400"/>
                <a:gd name="T112" fmla="*/ 515 w 2518"/>
                <a:gd name="T113" fmla="*/ 455 h 3400"/>
                <a:gd name="T114" fmla="*/ 735 w 2518"/>
                <a:gd name="T115" fmla="*/ 496 h 3400"/>
                <a:gd name="T116" fmla="*/ 1017 w 2518"/>
                <a:gd name="T117" fmla="*/ 714 h 3400"/>
                <a:gd name="T118" fmla="*/ 946 w 2518"/>
                <a:gd name="T119" fmla="*/ 410 h 3400"/>
                <a:gd name="T120" fmla="*/ 870 w 2518"/>
                <a:gd name="T121" fmla="*/ 207 h 3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8" h="3400">
                  <a:moveTo>
                    <a:pt x="1312" y="2955"/>
                  </a:moveTo>
                  <a:lnTo>
                    <a:pt x="1292" y="2957"/>
                  </a:lnTo>
                  <a:lnTo>
                    <a:pt x="1274" y="2964"/>
                  </a:lnTo>
                  <a:lnTo>
                    <a:pt x="1259" y="2975"/>
                  </a:lnTo>
                  <a:lnTo>
                    <a:pt x="1249" y="2991"/>
                  </a:lnTo>
                  <a:lnTo>
                    <a:pt x="1241" y="3007"/>
                  </a:lnTo>
                  <a:lnTo>
                    <a:pt x="1238" y="3027"/>
                  </a:lnTo>
                  <a:lnTo>
                    <a:pt x="1241" y="3046"/>
                  </a:lnTo>
                  <a:lnTo>
                    <a:pt x="1249" y="3064"/>
                  </a:lnTo>
                  <a:lnTo>
                    <a:pt x="1259" y="3078"/>
                  </a:lnTo>
                  <a:lnTo>
                    <a:pt x="1274" y="3090"/>
                  </a:lnTo>
                  <a:lnTo>
                    <a:pt x="1292" y="3097"/>
                  </a:lnTo>
                  <a:lnTo>
                    <a:pt x="1312" y="3100"/>
                  </a:lnTo>
                  <a:lnTo>
                    <a:pt x="1330" y="3097"/>
                  </a:lnTo>
                  <a:lnTo>
                    <a:pt x="1348" y="3090"/>
                  </a:lnTo>
                  <a:lnTo>
                    <a:pt x="1362" y="3078"/>
                  </a:lnTo>
                  <a:lnTo>
                    <a:pt x="1373" y="3064"/>
                  </a:lnTo>
                  <a:lnTo>
                    <a:pt x="1382" y="3046"/>
                  </a:lnTo>
                  <a:lnTo>
                    <a:pt x="1384" y="3027"/>
                  </a:lnTo>
                  <a:lnTo>
                    <a:pt x="1382" y="3007"/>
                  </a:lnTo>
                  <a:lnTo>
                    <a:pt x="1373" y="2991"/>
                  </a:lnTo>
                  <a:lnTo>
                    <a:pt x="1362" y="2975"/>
                  </a:lnTo>
                  <a:lnTo>
                    <a:pt x="1348" y="2964"/>
                  </a:lnTo>
                  <a:lnTo>
                    <a:pt x="1330" y="2957"/>
                  </a:lnTo>
                  <a:lnTo>
                    <a:pt x="1312" y="2955"/>
                  </a:lnTo>
                  <a:close/>
                  <a:moveTo>
                    <a:pt x="864" y="2637"/>
                  </a:moveTo>
                  <a:lnTo>
                    <a:pt x="845" y="2640"/>
                  </a:lnTo>
                  <a:lnTo>
                    <a:pt x="828" y="2647"/>
                  </a:lnTo>
                  <a:lnTo>
                    <a:pt x="813" y="2659"/>
                  </a:lnTo>
                  <a:lnTo>
                    <a:pt x="801" y="2673"/>
                  </a:lnTo>
                  <a:lnTo>
                    <a:pt x="794" y="2691"/>
                  </a:lnTo>
                  <a:lnTo>
                    <a:pt x="792" y="2710"/>
                  </a:lnTo>
                  <a:lnTo>
                    <a:pt x="794" y="2729"/>
                  </a:lnTo>
                  <a:lnTo>
                    <a:pt x="801" y="2746"/>
                  </a:lnTo>
                  <a:lnTo>
                    <a:pt x="813" y="2762"/>
                  </a:lnTo>
                  <a:lnTo>
                    <a:pt x="828" y="2773"/>
                  </a:lnTo>
                  <a:lnTo>
                    <a:pt x="845" y="2780"/>
                  </a:lnTo>
                  <a:lnTo>
                    <a:pt x="864" y="2782"/>
                  </a:lnTo>
                  <a:lnTo>
                    <a:pt x="884" y="2780"/>
                  </a:lnTo>
                  <a:lnTo>
                    <a:pt x="901" y="2773"/>
                  </a:lnTo>
                  <a:lnTo>
                    <a:pt x="916" y="2762"/>
                  </a:lnTo>
                  <a:lnTo>
                    <a:pt x="927" y="2746"/>
                  </a:lnTo>
                  <a:lnTo>
                    <a:pt x="934" y="2729"/>
                  </a:lnTo>
                  <a:lnTo>
                    <a:pt x="937" y="2710"/>
                  </a:lnTo>
                  <a:lnTo>
                    <a:pt x="934" y="2691"/>
                  </a:lnTo>
                  <a:lnTo>
                    <a:pt x="927" y="2673"/>
                  </a:lnTo>
                  <a:lnTo>
                    <a:pt x="916" y="2659"/>
                  </a:lnTo>
                  <a:lnTo>
                    <a:pt x="901" y="2647"/>
                  </a:lnTo>
                  <a:lnTo>
                    <a:pt x="884" y="2640"/>
                  </a:lnTo>
                  <a:lnTo>
                    <a:pt x="864" y="2637"/>
                  </a:lnTo>
                  <a:close/>
                  <a:moveTo>
                    <a:pt x="1718" y="2571"/>
                  </a:moveTo>
                  <a:lnTo>
                    <a:pt x="1698" y="2574"/>
                  </a:lnTo>
                  <a:lnTo>
                    <a:pt x="1681" y="2581"/>
                  </a:lnTo>
                  <a:lnTo>
                    <a:pt x="1666" y="2593"/>
                  </a:lnTo>
                  <a:lnTo>
                    <a:pt x="1655" y="2607"/>
                  </a:lnTo>
                  <a:lnTo>
                    <a:pt x="1648" y="2625"/>
                  </a:lnTo>
                  <a:lnTo>
                    <a:pt x="1645" y="2644"/>
                  </a:lnTo>
                  <a:lnTo>
                    <a:pt x="1648" y="2663"/>
                  </a:lnTo>
                  <a:lnTo>
                    <a:pt x="1655" y="2680"/>
                  </a:lnTo>
                  <a:lnTo>
                    <a:pt x="1666" y="2695"/>
                  </a:lnTo>
                  <a:lnTo>
                    <a:pt x="1681" y="2707"/>
                  </a:lnTo>
                  <a:lnTo>
                    <a:pt x="1698" y="2714"/>
                  </a:lnTo>
                  <a:lnTo>
                    <a:pt x="1718" y="2717"/>
                  </a:lnTo>
                  <a:lnTo>
                    <a:pt x="1736" y="2714"/>
                  </a:lnTo>
                  <a:lnTo>
                    <a:pt x="1754" y="2707"/>
                  </a:lnTo>
                  <a:lnTo>
                    <a:pt x="1768" y="2695"/>
                  </a:lnTo>
                  <a:lnTo>
                    <a:pt x="1781" y="2680"/>
                  </a:lnTo>
                  <a:lnTo>
                    <a:pt x="1788" y="2663"/>
                  </a:lnTo>
                  <a:lnTo>
                    <a:pt x="1790" y="2644"/>
                  </a:lnTo>
                  <a:lnTo>
                    <a:pt x="1788" y="2625"/>
                  </a:lnTo>
                  <a:lnTo>
                    <a:pt x="1781" y="2607"/>
                  </a:lnTo>
                  <a:lnTo>
                    <a:pt x="1768" y="2593"/>
                  </a:lnTo>
                  <a:lnTo>
                    <a:pt x="1754" y="2581"/>
                  </a:lnTo>
                  <a:lnTo>
                    <a:pt x="1736" y="2574"/>
                  </a:lnTo>
                  <a:lnTo>
                    <a:pt x="1718" y="2571"/>
                  </a:lnTo>
                  <a:close/>
                  <a:moveTo>
                    <a:pt x="1299" y="2217"/>
                  </a:moveTo>
                  <a:lnTo>
                    <a:pt x="1280" y="2219"/>
                  </a:lnTo>
                  <a:lnTo>
                    <a:pt x="1263" y="2226"/>
                  </a:lnTo>
                  <a:lnTo>
                    <a:pt x="1248" y="2237"/>
                  </a:lnTo>
                  <a:lnTo>
                    <a:pt x="1236" y="2253"/>
                  </a:lnTo>
                  <a:lnTo>
                    <a:pt x="1229" y="2270"/>
                  </a:lnTo>
                  <a:lnTo>
                    <a:pt x="1227" y="2289"/>
                  </a:lnTo>
                  <a:lnTo>
                    <a:pt x="1229" y="2308"/>
                  </a:lnTo>
                  <a:lnTo>
                    <a:pt x="1236" y="2326"/>
                  </a:lnTo>
                  <a:lnTo>
                    <a:pt x="1248" y="2340"/>
                  </a:lnTo>
                  <a:lnTo>
                    <a:pt x="1263" y="2352"/>
                  </a:lnTo>
                  <a:lnTo>
                    <a:pt x="1280" y="2359"/>
                  </a:lnTo>
                  <a:lnTo>
                    <a:pt x="1299" y="2362"/>
                  </a:lnTo>
                  <a:lnTo>
                    <a:pt x="1319" y="2359"/>
                  </a:lnTo>
                  <a:lnTo>
                    <a:pt x="1336" y="2352"/>
                  </a:lnTo>
                  <a:lnTo>
                    <a:pt x="1351" y="2340"/>
                  </a:lnTo>
                  <a:lnTo>
                    <a:pt x="1362" y="2326"/>
                  </a:lnTo>
                  <a:lnTo>
                    <a:pt x="1369" y="2308"/>
                  </a:lnTo>
                  <a:lnTo>
                    <a:pt x="1372" y="2289"/>
                  </a:lnTo>
                  <a:lnTo>
                    <a:pt x="1369" y="2270"/>
                  </a:lnTo>
                  <a:lnTo>
                    <a:pt x="1362" y="2253"/>
                  </a:lnTo>
                  <a:lnTo>
                    <a:pt x="1351" y="2237"/>
                  </a:lnTo>
                  <a:lnTo>
                    <a:pt x="1336" y="2226"/>
                  </a:lnTo>
                  <a:lnTo>
                    <a:pt x="1319" y="2219"/>
                  </a:lnTo>
                  <a:lnTo>
                    <a:pt x="1299" y="2217"/>
                  </a:lnTo>
                  <a:close/>
                  <a:moveTo>
                    <a:pt x="434" y="2164"/>
                  </a:moveTo>
                  <a:lnTo>
                    <a:pt x="415" y="2166"/>
                  </a:lnTo>
                  <a:lnTo>
                    <a:pt x="397" y="2173"/>
                  </a:lnTo>
                  <a:lnTo>
                    <a:pt x="383" y="2185"/>
                  </a:lnTo>
                  <a:lnTo>
                    <a:pt x="371" y="2200"/>
                  </a:lnTo>
                  <a:lnTo>
                    <a:pt x="364" y="2218"/>
                  </a:lnTo>
                  <a:lnTo>
                    <a:pt x="361" y="2236"/>
                  </a:lnTo>
                  <a:lnTo>
                    <a:pt x="364" y="2256"/>
                  </a:lnTo>
                  <a:lnTo>
                    <a:pt x="371" y="2273"/>
                  </a:lnTo>
                  <a:lnTo>
                    <a:pt x="383" y="2288"/>
                  </a:lnTo>
                  <a:lnTo>
                    <a:pt x="397" y="2299"/>
                  </a:lnTo>
                  <a:lnTo>
                    <a:pt x="415" y="2306"/>
                  </a:lnTo>
                  <a:lnTo>
                    <a:pt x="434" y="2309"/>
                  </a:lnTo>
                  <a:lnTo>
                    <a:pt x="453" y="2306"/>
                  </a:lnTo>
                  <a:lnTo>
                    <a:pt x="470" y="2299"/>
                  </a:lnTo>
                  <a:lnTo>
                    <a:pt x="486" y="2288"/>
                  </a:lnTo>
                  <a:lnTo>
                    <a:pt x="497" y="2273"/>
                  </a:lnTo>
                  <a:lnTo>
                    <a:pt x="504" y="2256"/>
                  </a:lnTo>
                  <a:lnTo>
                    <a:pt x="506" y="2236"/>
                  </a:lnTo>
                  <a:lnTo>
                    <a:pt x="504" y="2218"/>
                  </a:lnTo>
                  <a:lnTo>
                    <a:pt x="497" y="2200"/>
                  </a:lnTo>
                  <a:lnTo>
                    <a:pt x="486" y="2185"/>
                  </a:lnTo>
                  <a:lnTo>
                    <a:pt x="470" y="2173"/>
                  </a:lnTo>
                  <a:lnTo>
                    <a:pt x="453" y="2166"/>
                  </a:lnTo>
                  <a:lnTo>
                    <a:pt x="434" y="2164"/>
                  </a:lnTo>
                  <a:close/>
                  <a:moveTo>
                    <a:pt x="2118" y="2157"/>
                  </a:moveTo>
                  <a:lnTo>
                    <a:pt x="2099" y="2159"/>
                  </a:lnTo>
                  <a:lnTo>
                    <a:pt x="2082" y="2166"/>
                  </a:lnTo>
                  <a:lnTo>
                    <a:pt x="2066" y="2177"/>
                  </a:lnTo>
                  <a:lnTo>
                    <a:pt x="2055" y="2192"/>
                  </a:lnTo>
                  <a:lnTo>
                    <a:pt x="2048" y="2209"/>
                  </a:lnTo>
                  <a:lnTo>
                    <a:pt x="2046" y="2229"/>
                  </a:lnTo>
                  <a:lnTo>
                    <a:pt x="2048" y="2248"/>
                  </a:lnTo>
                  <a:lnTo>
                    <a:pt x="2055" y="2266"/>
                  </a:lnTo>
                  <a:lnTo>
                    <a:pt x="2066" y="2280"/>
                  </a:lnTo>
                  <a:lnTo>
                    <a:pt x="2082" y="2292"/>
                  </a:lnTo>
                  <a:lnTo>
                    <a:pt x="2099" y="2299"/>
                  </a:lnTo>
                  <a:lnTo>
                    <a:pt x="2118" y="2302"/>
                  </a:lnTo>
                  <a:lnTo>
                    <a:pt x="2137" y="2299"/>
                  </a:lnTo>
                  <a:lnTo>
                    <a:pt x="2155" y="2292"/>
                  </a:lnTo>
                  <a:lnTo>
                    <a:pt x="2169" y="2280"/>
                  </a:lnTo>
                  <a:lnTo>
                    <a:pt x="2181" y="2266"/>
                  </a:lnTo>
                  <a:lnTo>
                    <a:pt x="2188" y="2248"/>
                  </a:lnTo>
                  <a:lnTo>
                    <a:pt x="2191" y="2229"/>
                  </a:lnTo>
                  <a:lnTo>
                    <a:pt x="2188" y="2209"/>
                  </a:lnTo>
                  <a:lnTo>
                    <a:pt x="2181" y="2192"/>
                  </a:lnTo>
                  <a:lnTo>
                    <a:pt x="2169" y="2177"/>
                  </a:lnTo>
                  <a:lnTo>
                    <a:pt x="2155" y="2166"/>
                  </a:lnTo>
                  <a:lnTo>
                    <a:pt x="2137" y="2159"/>
                  </a:lnTo>
                  <a:lnTo>
                    <a:pt x="2118" y="2157"/>
                  </a:lnTo>
                  <a:close/>
                  <a:moveTo>
                    <a:pt x="796" y="1815"/>
                  </a:moveTo>
                  <a:lnTo>
                    <a:pt x="776" y="1819"/>
                  </a:lnTo>
                  <a:lnTo>
                    <a:pt x="760" y="1826"/>
                  </a:lnTo>
                  <a:lnTo>
                    <a:pt x="744" y="1837"/>
                  </a:lnTo>
                  <a:lnTo>
                    <a:pt x="733" y="1852"/>
                  </a:lnTo>
                  <a:lnTo>
                    <a:pt x="726" y="1869"/>
                  </a:lnTo>
                  <a:lnTo>
                    <a:pt x="724" y="1889"/>
                  </a:lnTo>
                  <a:lnTo>
                    <a:pt x="726" y="1907"/>
                  </a:lnTo>
                  <a:lnTo>
                    <a:pt x="733" y="1925"/>
                  </a:lnTo>
                  <a:lnTo>
                    <a:pt x="744" y="1940"/>
                  </a:lnTo>
                  <a:lnTo>
                    <a:pt x="760" y="1952"/>
                  </a:lnTo>
                  <a:lnTo>
                    <a:pt x="776" y="1959"/>
                  </a:lnTo>
                  <a:lnTo>
                    <a:pt x="796" y="1961"/>
                  </a:lnTo>
                  <a:lnTo>
                    <a:pt x="816" y="1959"/>
                  </a:lnTo>
                  <a:lnTo>
                    <a:pt x="833" y="1952"/>
                  </a:lnTo>
                  <a:lnTo>
                    <a:pt x="848" y="1940"/>
                  </a:lnTo>
                  <a:lnTo>
                    <a:pt x="859" y="1925"/>
                  </a:lnTo>
                  <a:lnTo>
                    <a:pt x="866" y="1907"/>
                  </a:lnTo>
                  <a:lnTo>
                    <a:pt x="869" y="1889"/>
                  </a:lnTo>
                  <a:lnTo>
                    <a:pt x="866" y="1869"/>
                  </a:lnTo>
                  <a:lnTo>
                    <a:pt x="859" y="1852"/>
                  </a:lnTo>
                  <a:lnTo>
                    <a:pt x="848" y="1837"/>
                  </a:lnTo>
                  <a:lnTo>
                    <a:pt x="833" y="1826"/>
                  </a:lnTo>
                  <a:lnTo>
                    <a:pt x="816" y="1819"/>
                  </a:lnTo>
                  <a:lnTo>
                    <a:pt x="796" y="1815"/>
                  </a:lnTo>
                  <a:close/>
                  <a:moveTo>
                    <a:pt x="1783" y="1805"/>
                  </a:moveTo>
                  <a:lnTo>
                    <a:pt x="1763" y="1807"/>
                  </a:lnTo>
                  <a:lnTo>
                    <a:pt x="1746" y="1815"/>
                  </a:lnTo>
                  <a:lnTo>
                    <a:pt x="1731" y="1827"/>
                  </a:lnTo>
                  <a:lnTo>
                    <a:pt x="1720" y="1841"/>
                  </a:lnTo>
                  <a:lnTo>
                    <a:pt x="1713" y="1859"/>
                  </a:lnTo>
                  <a:lnTo>
                    <a:pt x="1710" y="1877"/>
                  </a:lnTo>
                  <a:lnTo>
                    <a:pt x="1713" y="1897"/>
                  </a:lnTo>
                  <a:lnTo>
                    <a:pt x="1720" y="1914"/>
                  </a:lnTo>
                  <a:lnTo>
                    <a:pt x="1731" y="1929"/>
                  </a:lnTo>
                  <a:lnTo>
                    <a:pt x="1746" y="1940"/>
                  </a:lnTo>
                  <a:lnTo>
                    <a:pt x="1763" y="1947"/>
                  </a:lnTo>
                  <a:lnTo>
                    <a:pt x="1783" y="1951"/>
                  </a:lnTo>
                  <a:lnTo>
                    <a:pt x="1801" y="1947"/>
                  </a:lnTo>
                  <a:lnTo>
                    <a:pt x="1819" y="1940"/>
                  </a:lnTo>
                  <a:lnTo>
                    <a:pt x="1833" y="1929"/>
                  </a:lnTo>
                  <a:lnTo>
                    <a:pt x="1846" y="1914"/>
                  </a:lnTo>
                  <a:lnTo>
                    <a:pt x="1853" y="1897"/>
                  </a:lnTo>
                  <a:lnTo>
                    <a:pt x="1855" y="1877"/>
                  </a:lnTo>
                  <a:lnTo>
                    <a:pt x="1853" y="1859"/>
                  </a:lnTo>
                  <a:lnTo>
                    <a:pt x="1846" y="1841"/>
                  </a:lnTo>
                  <a:lnTo>
                    <a:pt x="1833" y="1827"/>
                  </a:lnTo>
                  <a:lnTo>
                    <a:pt x="1819" y="1815"/>
                  </a:lnTo>
                  <a:lnTo>
                    <a:pt x="1801" y="1807"/>
                  </a:lnTo>
                  <a:lnTo>
                    <a:pt x="1783" y="1805"/>
                  </a:lnTo>
                  <a:close/>
                  <a:moveTo>
                    <a:pt x="365" y="1475"/>
                  </a:moveTo>
                  <a:lnTo>
                    <a:pt x="346" y="1477"/>
                  </a:lnTo>
                  <a:lnTo>
                    <a:pt x="329" y="1485"/>
                  </a:lnTo>
                  <a:lnTo>
                    <a:pt x="314" y="1496"/>
                  </a:lnTo>
                  <a:lnTo>
                    <a:pt x="303" y="1510"/>
                  </a:lnTo>
                  <a:lnTo>
                    <a:pt x="295" y="1528"/>
                  </a:lnTo>
                  <a:lnTo>
                    <a:pt x="293" y="1547"/>
                  </a:lnTo>
                  <a:lnTo>
                    <a:pt x="295" y="1567"/>
                  </a:lnTo>
                  <a:lnTo>
                    <a:pt x="303" y="1585"/>
                  </a:lnTo>
                  <a:lnTo>
                    <a:pt x="314" y="1599"/>
                  </a:lnTo>
                  <a:lnTo>
                    <a:pt x="329" y="1610"/>
                  </a:lnTo>
                  <a:lnTo>
                    <a:pt x="346" y="1618"/>
                  </a:lnTo>
                  <a:lnTo>
                    <a:pt x="365" y="1621"/>
                  </a:lnTo>
                  <a:lnTo>
                    <a:pt x="385" y="1618"/>
                  </a:lnTo>
                  <a:lnTo>
                    <a:pt x="402" y="1610"/>
                  </a:lnTo>
                  <a:lnTo>
                    <a:pt x="417" y="1599"/>
                  </a:lnTo>
                  <a:lnTo>
                    <a:pt x="428" y="1585"/>
                  </a:lnTo>
                  <a:lnTo>
                    <a:pt x="436" y="1567"/>
                  </a:lnTo>
                  <a:lnTo>
                    <a:pt x="438" y="1547"/>
                  </a:lnTo>
                  <a:lnTo>
                    <a:pt x="436" y="1528"/>
                  </a:lnTo>
                  <a:lnTo>
                    <a:pt x="428" y="1510"/>
                  </a:lnTo>
                  <a:lnTo>
                    <a:pt x="417" y="1496"/>
                  </a:lnTo>
                  <a:lnTo>
                    <a:pt x="402" y="1485"/>
                  </a:lnTo>
                  <a:lnTo>
                    <a:pt x="385" y="1477"/>
                  </a:lnTo>
                  <a:lnTo>
                    <a:pt x="365" y="1475"/>
                  </a:lnTo>
                  <a:close/>
                  <a:moveTo>
                    <a:pt x="1292" y="1474"/>
                  </a:moveTo>
                  <a:lnTo>
                    <a:pt x="1272" y="1477"/>
                  </a:lnTo>
                  <a:lnTo>
                    <a:pt x="1255" y="1485"/>
                  </a:lnTo>
                  <a:lnTo>
                    <a:pt x="1240" y="1496"/>
                  </a:lnTo>
                  <a:lnTo>
                    <a:pt x="1229" y="1510"/>
                  </a:lnTo>
                  <a:lnTo>
                    <a:pt x="1222" y="1528"/>
                  </a:lnTo>
                  <a:lnTo>
                    <a:pt x="1219" y="1547"/>
                  </a:lnTo>
                  <a:lnTo>
                    <a:pt x="1222" y="1567"/>
                  </a:lnTo>
                  <a:lnTo>
                    <a:pt x="1229" y="1585"/>
                  </a:lnTo>
                  <a:lnTo>
                    <a:pt x="1240" y="1599"/>
                  </a:lnTo>
                  <a:lnTo>
                    <a:pt x="1255" y="1610"/>
                  </a:lnTo>
                  <a:lnTo>
                    <a:pt x="1272" y="1618"/>
                  </a:lnTo>
                  <a:lnTo>
                    <a:pt x="1292" y="1621"/>
                  </a:lnTo>
                  <a:lnTo>
                    <a:pt x="1312" y="1618"/>
                  </a:lnTo>
                  <a:lnTo>
                    <a:pt x="1328" y="1610"/>
                  </a:lnTo>
                  <a:lnTo>
                    <a:pt x="1344" y="1599"/>
                  </a:lnTo>
                  <a:lnTo>
                    <a:pt x="1355" y="1585"/>
                  </a:lnTo>
                  <a:lnTo>
                    <a:pt x="1362" y="1567"/>
                  </a:lnTo>
                  <a:lnTo>
                    <a:pt x="1364" y="1547"/>
                  </a:lnTo>
                  <a:lnTo>
                    <a:pt x="1362" y="1528"/>
                  </a:lnTo>
                  <a:lnTo>
                    <a:pt x="1355" y="1510"/>
                  </a:lnTo>
                  <a:lnTo>
                    <a:pt x="1344" y="1496"/>
                  </a:lnTo>
                  <a:lnTo>
                    <a:pt x="1328" y="1485"/>
                  </a:lnTo>
                  <a:lnTo>
                    <a:pt x="1312" y="1477"/>
                  </a:lnTo>
                  <a:lnTo>
                    <a:pt x="1292" y="1474"/>
                  </a:lnTo>
                  <a:close/>
                  <a:moveTo>
                    <a:pt x="2151" y="1413"/>
                  </a:moveTo>
                  <a:lnTo>
                    <a:pt x="2131" y="1417"/>
                  </a:lnTo>
                  <a:lnTo>
                    <a:pt x="2114" y="1424"/>
                  </a:lnTo>
                  <a:lnTo>
                    <a:pt x="2099" y="1435"/>
                  </a:lnTo>
                  <a:lnTo>
                    <a:pt x="2088" y="1450"/>
                  </a:lnTo>
                  <a:lnTo>
                    <a:pt x="2081" y="1467"/>
                  </a:lnTo>
                  <a:lnTo>
                    <a:pt x="2078" y="1487"/>
                  </a:lnTo>
                  <a:lnTo>
                    <a:pt x="2081" y="1506"/>
                  </a:lnTo>
                  <a:lnTo>
                    <a:pt x="2088" y="1523"/>
                  </a:lnTo>
                  <a:lnTo>
                    <a:pt x="2099" y="1538"/>
                  </a:lnTo>
                  <a:lnTo>
                    <a:pt x="2114" y="1550"/>
                  </a:lnTo>
                  <a:lnTo>
                    <a:pt x="2131" y="1557"/>
                  </a:lnTo>
                  <a:lnTo>
                    <a:pt x="2151" y="1559"/>
                  </a:lnTo>
                  <a:lnTo>
                    <a:pt x="2169" y="1557"/>
                  </a:lnTo>
                  <a:lnTo>
                    <a:pt x="2187" y="1550"/>
                  </a:lnTo>
                  <a:lnTo>
                    <a:pt x="2202" y="1538"/>
                  </a:lnTo>
                  <a:lnTo>
                    <a:pt x="2214" y="1523"/>
                  </a:lnTo>
                  <a:lnTo>
                    <a:pt x="2221" y="1506"/>
                  </a:lnTo>
                  <a:lnTo>
                    <a:pt x="2223" y="1487"/>
                  </a:lnTo>
                  <a:lnTo>
                    <a:pt x="2221" y="1467"/>
                  </a:lnTo>
                  <a:lnTo>
                    <a:pt x="2214" y="1450"/>
                  </a:lnTo>
                  <a:lnTo>
                    <a:pt x="2202" y="1435"/>
                  </a:lnTo>
                  <a:lnTo>
                    <a:pt x="2187" y="1424"/>
                  </a:lnTo>
                  <a:lnTo>
                    <a:pt x="2169" y="1417"/>
                  </a:lnTo>
                  <a:lnTo>
                    <a:pt x="2151" y="1413"/>
                  </a:lnTo>
                  <a:close/>
                  <a:moveTo>
                    <a:pt x="1020" y="0"/>
                  </a:moveTo>
                  <a:lnTo>
                    <a:pt x="1041" y="55"/>
                  </a:lnTo>
                  <a:lnTo>
                    <a:pt x="1063" y="105"/>
                  </a:lnTo>
                  <a:lnTo>
                    <a:pt x="1073" y="131"/>
                  </a:lnTo>
                  <a:lnTo>
                    <a:pt x="1087" y="163"/>
                  </a:lnTo>
                  <a:lnTo>
                    <a:pt x="1095" y="188"/>
                  </a:lnTo>
                  <a:lnTo>
                    <a:pt x="1104" y="213"/>
                  </a:lnTo>
                  <a:lnTo>
                    <a:pt x="1114" y="241"/>
                  </a:lnTo>
                  <a:lnTo>
                    <a:pt x="1116" y="246"/>
                  </a:lnTo>
                  <a:lnTo>
                    <a:pt x="1129" y="285"/>
                  </a:lnTo>
                  <a:lnTo>
                    <a:pt x="1129" y="286"/>
                  </a:lnTo>
                  <a:lnTo>
                    <a:pt x="1130" y="287"/>
                  </a:lnTo>
                  <a:lnTo>
                    <a:pt x="1136" y="310"/>
                  </a:lnTo>
                  <a:lnTo>
                    <a:pt x="1143" y="335"/>
                  </a:lnTo>
                  <a:lnTo>
                    <a:pt x="1150" y="356"/>
                  </a:lnTo>
                  <a:lnTo>
                    <a:pt x="1161" y="397"/>
                  </a:lnTo>
                  <a:lnTo>
                    <a:pt x="1172" y="441"/>
                  </a:lnTo>
                  <a:lnTo>
                    <a:pt x="1179" y="466"/>
                  </a:lnTo>
                  <a:lnTo>
                    <a:pt x="1189" y="510"/>
                  </a:lnTo>
                  <a:lnTo>
                    <a:pt x="1198" y="556"/>
                  </a:lnTo>
                  <a:lnTo>
                    <a:pt x="1205" y="593"/>
                  </a:lnTo>
                  <a:lnTo>
                    <a:pt x="1209" y="614"/>
                  </a:lnTo>
                  <a:lnTo>
                    <a:pt x="1216" y="655"/>
                  </a:lnTo>
                  <a:lnTo>
                    <a:pt x="1219" y="675"/>
                  </a:lnTo>
                  <a:lnTo>
                    <a:pt x="1222" y="697"/>
                  </a:lnTo>
                  <a:lnTo>
                    <a:pt x="1228" y="736"/>
                  </a:lnTo>
                  <a:lnTo>
                    <a:pt x="1231" y="765"/>
                  </a:lnTo>
                  <a:lnTo>
                    <a:pt x="1248" y="732"/>
                  </a:lnTo>
                  <a:lnTo>
                    <a:pt x="1265" y="701"/>
                  </a:lnTo>
                  <a:lnTo>
                    <a:pt x="1293" y="663"/>
                  </a:lnTo>
                  <a:lnTo>
                    <a:pt x="1323" y="629"/>
                  </a:lnTo>
                  <a:lnTo>
                    <a:pt x="1355" y="598"/>
                  </a:lnTo>
                  <a:lnTo>
                    <a:pt x="1389" y="571"/>
                  </a:lnTo>
                  <a:lnTo>
                    <a:pt x="1424" y="547"/>
                  </a:lnTo>
                  <a:lnTo>
                    <a:pt x="1459" y="527"/>
                  </a:lnTo>
                  <a:lnTo>
                    <a:pt x="1493" y="509"/>
                  </a:lnTo>
                  <a:lnTo>
                    <a:pt x="1526" y="495"/>
                  </a:lnTo>
                  <a:lnTo>
                    <a:pt x="1558" y="483"/>
                  </a:lnTo>
                  <a:lnTo>
                    <a:pt x="1586" y="472"/>
                  </a:lnTo>
                  <a:lnTo>
                    <a:pt x="1612" y="465"/>
                  </a:lnTo>
                  <a:lnTo>
                    <a:pt x="1633" y="459"/>
                  </a:lnTo>
                  <a:lnTo>
                    <a:pt x="1650" y="455"/>
                  </a:lnTo>
                  <a:lnTo>
                    <a:pt x="1661" y="453"/>
                  </a:lnTo>
                  <a:lnTo>
                    <a:pt x="1667" y="452"/>
                  </a:lnTo>
                  <a:lnTo>
                    <a:pt x="1703" y="445"/>
                  </a:lnTo>
                  <a:lnTo>
                    <a:pt x="1719" y="478"/>
                  </a:lnTo>
                  <a:lnTo>
                    <a:pt x="1720" y="483"/>
                  </a:lnTo>
                  <a:lnTo>
                    <a:pt x="1724" y="493"/>
                  </a:lnTo>
                  <a:lnTo>
                    <a:pt x="1729" y="507"/>
                  </a:lnTo>
                  <a:lnTo>
                    <a:pt x="1734" y="526"/>
                  </a:lnTo>
                  <a:lnTo>
                    <a:pt x="1740" y="549"/>
                  </a:lnTo>
                  <a:lnTo>
                    <a:pt x="1746" y="576"/>
                  </a:lnTo>
                  <a:lnTo>
                    <a:pt x="1749" y="607"/>
                  </a:lnTo>
                  <a:lnTo>
                    <a:pt x="1751" y="641"/>
                  </a:lnTo>
                  <a:lnTo>
                    <a:pt x="1751" y="678"/>
                  </a:lnTo>
                  <a:lnTo>
                    <a:pt x="1747" y="719"/>
                  </a:lnTo>
                  <a:lnTo>
                    <a:pt x="1752" y="714"/>
                  </a:lnTo>
                  <a:lnTo>
                    <a:pt x="1793" y="685"/>
                  </a:lnTo>
                  <a:lnTo>
                    <a:pt x="1836" y="659"/>
                  </a:lnTo>
                  <a:lnTo>
                    <a:pt x="1881" y="636"/>
                  </a:lnTo>
                  <a:lnTo>
                    <a:pt x="1925" y="617"/>
                  </a:lnTo>
                  <a:lnTo>
                    <a:pt x="1969" y="600"/>
                  </a:lnTo>
                  <a:lnTo>
                    <a:pt x="2012" y="586"/>
                  </a:lnTo>
                  <a:lnTo>
                    <a:pt x="2054" y="574"/>
                  </a:lnTo>
                  <a:lnTo>
                    <a:pt x="2093" y="565"/>
                  </a:lnTo>
                  <a:lnTo>
                    <a:pt x="2129" y="558"/>
                  </a:lnTo>
                  <a:lnTo>
                    <a:pt x="2162" y="553"/>
                  </a:lnTo>
                  <a:lnTo>
                    <a:pt x="2190" y="549"/>
                  </a:lnTo>
                  <a:lnTo>
                    <a:pt x="2215" y="545"/>
                  </a:lnTo>
                  <a:lnTo>
                    <a:pt x="2233" y="544"/>
                  </a:lnTo>
                  <a:lnTo>
                    <a:pt x="2246" y="543"/>
                  </a:lnTo>
                  <a:lnTo>
                    <a:pt x="2252" y="543"/>
                  </a:lnTo>
                  <a:lnTo>
                    <a:pt x="2296" y="541"/>
                  </a:lnTo>
                  <a:lnTo>
                    <a:pt x="2301" y="586"/>
                  </a:lnTo>
                  <a:lnTo>
                    <a:pt x="2301" y="590"/>
                  </a:lnTo>
                  <a:lnTo>
                    <a:pt x="2301" y="599"/>
                  </a:lnTo>
                  <a:lnTo>
                    <a:pt x="2301" y="612"/>
                  </a:lnTo>
                  <a:lnTo>
                    <a:pt x="2299" y="630"/>
                  </a:lnTo>
                  <a:lnTo>
                    <a:pt x="2296" y="652"/>
                  </a:lnTo>
                  <a:lnTo>
                    <a:pt x="2291" y="676"/>
                  </a:lnTo>
                  <a:lnTo>
                    <a:pt x="2283" y="704"/>
                  </a:lnTo>
                  <a:lnTo>
                    <a:pt x="2272" y="735"/>
                  </a:lnTo>
                  <a:lnTo>
                    <a:pt x="2257" y="768"/>
                  </a:lnTo>
                  <a:lnTo>
                    <a:pt x="2237" y="803"/>
                  </a:lnTo>
                  <a:lnTo>
                    <a:pt x="2213" y="840"/>
                  </a:lnTo>
                  <a:lnTo>
                    <a:pt x="2184" y="879"/>
                  </a:lnTo>
                  <a:lnTo>
                    <a:pt x="2148" y="919"/>
                  </a:lnTo>
                  <a:lnTo>
                    <a:pt x="2107" y="959"/>
                  </a:lnTo>
                  <a:lnTo>
                    <a:pt x="2057" y="999"/>
                  </a:lnTo>
                  <a:lnTo>
                    <a:pt x="2020" y="1026"/>
                  </a:lnTo>
                  <a:lnTo>
                    <a:pt x="1983" y="1051"/>
                  </a:lnTo>
                  <a:lnTo>
                    <a:pt x="2050" y="1073"/>
                  </a:lnTo>
                  <a:lnTo>
                    <a:pt x="2112" y="1099"/>
                  </a:lnTo>
                  <a:lnTo>
                    <a:pt x="2168" y="1127"/>
                  </a:lnTo>
                  <a:lnTo>
                    <a:pt x="2220" y="1158"/>
                  </a:lnTo>
                  <a:lnTo>
                    <a:pt x="2267" y="1192"/>
                  </a:lnTo>
                  <a:lnTo>
                    <a:pt x="2311" y="1228"/>
                  </a:lnTo>
                  <a:lnTo>
                    <a:pt x="2349" y="1267"/>
                  </a:lnTo>
                  <a:lnTo>
                    <a:pt x="2384" y="1307"/>
                  </a:lnTo>
                  <a:lnTo>
                    <a:pt x="2414" y="1351"/>
                  </a:lnTo>
                  <a:lnTo>
                    <a:pt x="2440" y="1395"/>
                  </a:lnTo>
                  <a:lnTo>
                    <a:pt x="2461" y="1442"/>
                  </a:lnTo>
                  <a:lnTo>
                    <a:pt x="2480" y="1491"/>
                  </a:lnTo>
                  <a:lnTo>
                    <a:pt x="2494" y="1541"/>
                  </a:lnTo>
                  <a:lnTo>
                    <a:pt x="2506" y="1593"/>
                  </a:lnTo>
                  <a:lnTo>
                    <a:pt x="2513" y="1645"/>
                  </a:lnTo>
                  <a:lnTo>
                    <a:pt x="2517" y="1700"/>
                  </a:lnTo>
                  <a:lnTo>
                    <a:pt x="2518" y="1755"/>
                  </a:lnTo>
                  <a:lnTo>
                    <a:pt x="2516" y="1811"/>
                  </a:lnTo>
                  <a:lnTo>
                    <a:pt x="2510" y="1868"/>
                  </a:lnTo>
                  <a:lnTo>
                    <a:pt x="2501" y="1926"/>
                  </a:lnTo>
                  <a:lnTo>
                    <a:pt x="2491" y="1985"/>
                  </a:lnTo>
                  <a:lnTo>
                    <a:pt x="2477" y="2043"/>
                  </a:lnTo>
                  <a:lnTo>
                    <a:pt x="2461" y="2102"/>
                  </a:lnTo>
                  <a:lnTo>
                    <a:pt x="2442" y="2162"/>
                  </a:lnTo>
                  <a:lnTo>
                    <a:pt x="2421" y="2221"/>
                  </a:lnTo>
                  <a:lnTo>
                    <a:pt x="2397" y="2280"/>
                  </a:lnTo>
                  <a:lnTo>
                    <a:pt x="2373" y="2339"/>
                  </a:lnTo>
                  <a:lnTo>
                    <a:pt x="2345" y="2398"/>
                  </a:lnTo>
                  <a:lnTo>
                    <a:pt x="2316" y="2457"/>
                  </a:lnTo>
                  <a:lnTo>
                    <a:pt x="2285" y="2514"/>
                  </a:lnTo>
                  <a:lnTo>
                    <a:pt x="2252" y="2572"/>
                  </a:lnTo>
                  <a:lnTo>
                    <a:pt x="2218" y="2628"/>
                  </a:lnTo>
                  <a:lnTo>
                    <a:pt x="2182" y="2684"/>
                  </a:lnTo>
                  <a:lnTo>
                    <a:pt x="2145" y="2737"/>
                  </a:lnTo>
                  <a:lnTo>
                    <a:pt x="2107" y="2791"/>
                  </a:lnTo>
                  <a:lnTo>
                    <a:pt x="2067" y="2842"/>
                  </a:lnTo>
                  <a:lnTo>
                    <a:pt x="2027" y="2893"/>
                  </a:lnTo>
                  <a:lnTo>
                    <a:pt x="1987" y="2941"/>
                  </a:lnTo>
                  <a:lnTo>
                    <a:pt x="1945" y="2989"/>
                  </a:lnTo>
                  <a:lnTo>
                    <a:pt x="1902" y="3033"/>
                  </a:lnTo>
                  <a:lnTo>
                    <a:pt x="1860" y="3076"/>
                  </a:lnTo>
                  <a:lnTo>
                    <a:pt x="1817" y="3118"/>
                  </a:lnTo>
                  <a:lnTo>
                    <a:pt x="1773" y="3156"/>
                  </a:lnTo>
                  <a:lnTo>
                    <a:pt x="1729" y="3193"/>
                  </a:lnTo>
                  <a:lnTo>
                    <a:pt x="1686" y="3227"/>
                  </a:lnTo>
                  <a:lnTo>
                    <a:pt x="1643" y="3258"/>
                  </a:lnTo>
                  <a:lnTo>
                    <a:pt x="1598" y="3287"/>
                  </a:lnTo>
                  <a:lnTo>
                    <a:pt x="1556" y="3311"/>
                  </a:lnTo>
                  <a:lnTo>
                    <a:pt x="1513" y="3334"/>
                  </a:lnTo>
                  <a:lnTo>
                    <a:pt x="1470" y="3354"/>
                  </a:lnTo>
                  <a:lnTo>
                    <a:pt x="1429" y="3370"/>
                  </a:lnTo>
                  <a:lnTo>
                    <a:pt x="1389" y="3384"/>
                  </a:lnTo>
                  <a:lnTo>
                    <a:pt x="1349" y="3393"/>
                  </a:lnTo>
                  <a:lnTo>
                    <a:pt x="1309" y="3398"/>
                  </a:lnTo>
                  <a:lnTo>
                    <a:pt x="1272" y="3400"/>
                  </a:lnTo>
                  <a:lnTo>
                    <a:pt x="1231" y="3398"/>
                  </a:lnTo>
                  <a:lnTo>
                    <a:pt x="1189" y="3392"/>
                  </a:lnTo>
                  <a:lnTo>
                    <a:pt x="1146" y="3381"/>
                  </a:lnTo>
                  <a:lnTo>
                    <a:pt x="1101" y="3368"/>
                  </a:lnTo>
                  <a:lnTo>
                    <a:pt x="1057" y="3351"/>
                  </a:lnTo>
                  <a:lnTo>
                    <a:pt x="1010" y="3329"/>
                  </a:lnTo>
                  <a:lnTo>
                    <a:pt x="964" y="3304"/>
                  </a:lnTo>
                  <a:lnTo>
                    <a:pt x="918" y="3276"/>
                  </a:lnTo>
                  <a:lnTo>
                    <a:pt x="870" y="3246"/>
                  </a:lnTo>
                  <a:lnTo>
                    <a:pt x="824" y="3212"/>
                  </a:lnTo>
                  <a:lnTo>
                    <a:pt x="776" y="3176"/>
                  </a:lnTo>
                  <a:lnTo>
                    <a:pt x="730" y="3137"/>
                  </a:lnTo>
                  <a:lnTo>
                    <a:pt x="683" y="3095"/>
                  </a:lnTo>
                  <a:lnTo>
                    <a:pt x="636" y="3052"/>
                  </a:lnTo>
                  <a:lnTo>
                    <a:pt x="591" y="3005"/>
                  </a:lnTo>
                  <a:lnTo>
                    <a:pt x="545" y="2957"/>
                  </a:lnTo>
                  <a:lnTo>
                    <a:pt x="502" y="2906"/>
                  </a:lnTo>
                  <a:lnTo>
                    <a:pt x="459" y="2855"/>
                  </a:lnTo>
                  <a:lnTo>
                    <a:pt x="417" y="2801"/>
                  </a:lnTo>
                  <a:lnTo>
                    <a:pt x="375" y="2746"/>
                  </a:lnTo>
                  <a:lnTo>
                    <a:pt x="336" y="2690"/>
                  </a:lnTo>
                  <a:lnTo>
                    <a:pt x="298" y="2632"/>
                  </a:lnTo>
                  <a:lnTo>
                    <a:pt x="262" y="2573"/>
                  </a:lnTo>
                  <a:lnTo>
                    <a:pt x="227" y="2514"/>
                  </a:lnTo>
                  <a:lnTo>
                    <a:pt x="194" y="2454"/>
                  </a:lnTo>
                  <a:lnTo>
                    <a:pt x="164" y="2393"/>
                  </a:lnTo>
                  <a:lnTo>
                    <a:pt x="135" y="2332"/>
                  </a:lnTo>
                  <a:lnTo>
                    <a:pt x="109" y="2270"/>
                  </a:lnTo>
                  <a:lnTo>
                    <a:pt x="86" y="2208"/>
                  </a:lnTo>
                  <a:lnTo>
                    <a:pt x="64" y="2146"/>
                  </a:lnTo>
                  <a:lnTo>
                    <a:pt x="45" y="2085"/>
                  </a:lnTo>
                  <a:lnTo>
                    <a:pt x="30" y="2023"/>
                  </a:lnTo>
                  <a:lnTo>
                    <a:pt x="18" y="1962"/>
                  </a:lnTo>
                  <a:lnTo>
                    <a:pt x="8" y="1901"/>
                  </a:lnTo>
                  <a:lnTo>
                    <a:pt x="2" y="1841"/>
                  </a:lnTo>
                  <a:lnTo>
                    <a:pt x="0" y="1783"/>
                  </a:lnTo>
                  <a:lnTo>
                    <a:pt x="1" y="1725"/>
                  </a:lnTo>
                  <a:lnTo>
                    <a:pt x="5" y="1668"/>
                  </a:lnTo>
                  <a:lnTo>
                    <a:pt x="13" y="1612"/>
                  </a:lnTo>
                  <a:lnTo>
                    <a:pt x="26" y="1558"/>
                  </a:lnTo>
                  <a:lnTo>
                    <a:pt x="43" y="1505"/>
                  </a:lnTo>
                  <a:lnTo>
                    <a:pt x="64" y="1455"/>
                  </a:lnTo>
                  <a:lnTo>
                    <a:pt x="89" y="1405"/>
                  </a:lnTo>
                  <a:lnTo>
                    <a:pt x="119" y="1359"/>
                  </a:lnTo>
                  <a:lnTo>
                    <a:pt x="153" y="1313"/>
                  </a:lnTo>
                  <a:lnTo>
                    <a:pt x="192" y="1271"/>
                  </a:lnTo>
                  <a:lnTo>
                    <a:pt x="235" y="1231"/>
                  </a:lnTo>
                  <a:lnTo>
                    <a:pt x="285" y="1193"/>
                  </a:lnTo>
                  <a:lnTo>
                    <a:pt x="339" y="1159"/>
                  </a:lnTo>
                  <a:lnTo>
                    <a:pt x="310" y="1143"/>
                  </a:lnTo>
                  <a:lnTo>
                    <a:pt x="261" y="1110"/>
                  </a:lnTo>
                  <a:lnTo>
                    <a:pt x="218" y="1077"/>
                  </a:lnTo>
                  <a:lnTo>
                    <a:pt x="178" y="1043"/>
                  </a:lnTo>
                  <a:lnTo>
                    <a:pt x="145" y="1009"/>
                  </a:lnTo>
                  <a:lnTo>
                    <a:pt x="117" y="975"/>
                  </a:lnTo>
                  <a:lnTo>
                    <a:pt x="92" y="942"/>
                  </a:lnTo>
                  <a:lnTo>
                    <a:pt x="72" y="910"/>
                  </a:lnTo>
                  <a:lnTo>
                    <a:pt x="55" y="879"/>
                  </a:lnTo>
                  <a:lnTo>
                    <a:pt x="41" y="852"/>
                  </a:lnTo>
                  <a:lnTo>
                    <a:pt x="31" y="825"/>
                  </a:lnTo>
                  <a:lnTo>
                    <a:pt x="24" y="801"/>
                  </a:lnTo>
                  <a:lnTo>
                    <a:pt x="18" y="780"/>
                  </a:lnTo>
                  <a:lnTo>
                    <a:pt x="13" y="764"/>
                  </a:lnTo>
                  <a:lnTo>
                    <a:pt x="11" y="751"/>
                  </a:lnTo>
                  <a:lnTo>
                    <a:pt x="10" y="741"/>
                  </a:lnTo>
                  <a:lnTo>
                    <a:pt x="10" y="737"/>
                  </a:lnTo>
                  <a:lnTo>
                    <a:pt x="7" y="695"/>
                  </a:lnTo>
                  <a:lnTo>
                    <a:pt x="48" y="687"/>
                  </a:lnTo>
                  <a:lnTo>
                    <a:pt x="53" y="686"/>
                  </a:lnTo>
                  <a:lnTo>
                    <a:pt x="63" y="685"/>
                  </a:lnTo>
                  <a:lnTo>
                    <a:pt x="77" y="683"/>
                  </a:lnTo>
                  <a:lnTo>
                    <a:pt x="97" y="680"/>
                  </a:lnTo>
                  <a:lnTo>
                    <a:pt x="122" y="678"/>
                  </a:lnTo>
                  <a:lnTo>
                    <a:pt x="150" y="677"/>
                  </a:lnTo>
                  <a:lnTo>
                    <a:pt x="181" y="676"/>
                  </a:lnTo>
                  <a:lnTo>
                    <a:pt x="227" y="677"/>
                  </a:lnTo>
                  <a:lnTo>
                    <a:pt x="276" y="681"/>
                  </a:lnTo>
                  <a:lnTo>
                    <a:pt x="330" y="690"/>
                  </a:lnTo>
                  <a:lnTo>
                    <a:pt x="386" y="701"/>
                  </a:lnTo>
                  <a:lnTo>
                    <a:pt x="442" y="719"/>
                  </a:lnTo>
                  <a:lnTo>
                    <a:pt x="499" y="741"/>
                  </a:lnTo>
                  <a:lnTo>
                    <a:pt x="492" y="700"/>
                  </a:lnTo>
                  <a:lnTo>
                    <a:pt x="488" y="662"/>
                  </a:lnTo>
                  <a:lnTo>
                    <a:pt x="487" y="626"/>
                  </a:lnTo>
                  <a:lnTo>
                    <a:pt x="488" y="594"/>
                  </a:lnTo>
                  <a:lnTo>
                    <a:pt x="490" y="565"/>
                  </a:lnTo>
                  <a:lnTo>
                    <a:pt x="493" y="540"/>
                  </a:lnTo>
                  <a:lnTo>
                    <a:pt x="496" y="521"/>
                  </a:lnTo>
                  <a:lnTo>
                    <a:pt x="499" y="505"/>
                  </a:lnTo>
                  <a:lnTo>
                    <a:pt x="502" y="495"/>
                  </a:lnTo>
                  <a:lnTo>
                    <a:pt x="503" y="490"/>
                  </a:lnTo>
                  <a:lnTo>
                    <a:pt x="515" y="455"/>
                  </a:lnTo>
                  <a:lnTo>
                    <a:pt x="552" y="457"/>
                  </a:lnTo>
                  <a:lnTo>
                    <a:pt x="557" y="457"/>
                  </a:lnTo>
                  <a:lnTo>
                    <a:pt x="569" y="458"/>
                  </a:lnTo>
                  <a:lnTo>
                    <a:pt x="587" y="460"/>
                  </a:lnTo>
                  <a:lnTo>
                    <a:pt x="609" y="464"/>
                  </a:lnTo>
                  <a:lnTo>
                    <a:pt x="636" y="468"/>
                  </a:lnTo>
                  <a:lnTo>
                    <a:pt x="667" y="475"/>
                  </a:lnTo>
                  <a:lnTo>
                    <a:pt x="700" y="485"/>
                  </a:lnTo>
                  <a:lnTo>
                    <a:pt x="735" y="496"/>
                  </a:lnTo>
                  <a:lnTo>
                    <a:pt x="772" y="510"/>
                  </a:lnTo>
                  <a:lnTo>
                    <a:pt x="810" y="528"/>
                  </a:lnTo>
                  <a:lnTo>
                    <a:pt x="849" y="549"/>
                  </a:lnTo>
                  <a:lnTo>
                    <a:pt x="886" y="573"/>
                  </a:lnTo>
                  <a:lnTo>
                    <a:pt x="923" y="602"/>
                  </a:lnTo>
                  <a:lnTo>
                    <a:pt x="957" y="635"/>
                  </a:lnTo>
                  <a:lnTo>
                    <a:pt x="989" y="672"/>
                  </a:lnTo>
                  <a:lnTo>
                    <a:pt x="1003" y="693"/>
                  </a:lnTo>
                  <a:lnTo>
                    <a:pt x="1017" y="714"/>
                  </a:lnTo>
                  <a:lnTo>
                    <a:pt x="1014" y="697"/>
                  </a:lnTo>
                  <a:lnTo>
                    <a:pt x="1008" y="662"/>
                  </a:lnTo>
                  <a:lnTo>
                    <a:pt x="996" y="607"/>
                  </a:lnTo>
                  <a:lnTo>
                    <a:pt x="988" y="566"/>
                  </a:lnTo>
                  <a:lnTo>
                    <a:pt x="977" y="526"/>
                  </a:lnTo>
                  <a:lnTo>
                    <a:pt x="972" y="503"/>
                  </a:lnTo>
                  <a:lnTo>
                    <a:pt x="962" y="466"/>
                  </a:lnTo>
                  <a:lnTo>
                    <a:pt x="951" y="429"/>
                  </a:lnTo>
                  <a:lnTo>
                    <a:pt x="946" y="410"/>
                  </a:lnTo>
                  <a:lnTo>
                    <a:pt x="938" y="388"/>
                  </a:lnTo>
                  <a:lnTo>
                    <a:pt x="932" y="367"/>
                  </a:lnTo>
                  <a:lnTo>
                    <a:pt x="927" y="353"/>
                  </a:lnTo>
                  <a:lnTo>
                    <a:pt x="918" y="328"/>
                  </a:lnTo>
                  <a:lnTo>
                    <a:pt x="907" y="299"/>
                  </a:lnTo>
                  <a:lnTo>
                    <a:pt x="900" y="278"/>
                  </a:lnTo>
                  <a:lnTo>
                    <a:pt x="893" y="260"/>
                  </a:lnTo>
                  <a:lnTo>
                    <a:pt x="876" y="221"/>
                  </a:lnTo>
                  <a:lnTo>
                    <a:pt x="870" y="207"/>
                  </a:lnTo>
                  <a:lnTo>
                    <a:pt x="851" y="161"/>
                  </a:lnTo>
                  <a:lnTo>
                    <a:pt x="835" y="125"/>
                  </a:lnTo>
                  <a:lnTo>
                    <a:pt x="868" y="102"/>
                  </a:lnTo>
                  <a:lnTo>
                    <a:pt x="970" y="3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FFFF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49"/>
            <p:cNvSpPr>
              <a:spLocks noEditPoints="1"/>
            </p:cNvSpPr>
            <p:nvPr/>
          </p:nvSpPr>
          <p:spPr bwMode="auto">
            <a:xfrm>
              <a:off x="4770671" y="6285847"/>
              <a:ext cx="181667" cy="245301"/>
            </a:xfrm>
            <a:custGeom>
              <a:avLst/>
              <a:gdLst>
                <a:gd name="T0" fmla="*/ 1249 w 2518"/>
                <a:gd name="T1" fmla="*/ 3064 h 3400"/>
                <a:gd name="T2" fmla="*/ 1382 w 2518"/>
                <a:gd name="T3" fmla="*/ 3046 h 3400"/>
                <a:gd name="T4" fmla="*/ 845 w 2518"/>
                <a:gd name="T5" fmla="*/ 2640 h 3400"/>
                <a:gd name="T6" fmla="*/ 828 w 2518"/>
                <a:gd name="T7" fmla="*/ 2773 h 3400"/>
                <a:gd name="T8" fmla="*/ 934 w 2518"/>
                <a:gd name="T9" fmla="*/ 2691 h 3400"/>
                <a:gd name="T10" fmla="*/ 1666 w 2518"/>
                <a:gd name="T11" fmla="*/ 2593 h 3400"/>
                <a:gd name="T12" fmla="*/ 1718 w 2518"/>
                <a:gd name="T13" fmla="*/ 2717 h 3400"/>
                <a:gd name="T14" fmla="*/ 1768 w 2518"/>
                <a:gd name="T15" fmla="*/ 2593 h 3400"/>
                <a:gd name="T16" fmla="*/ 1229 w 2518"/>
                <a:gd name="T17" fmla="*/ 2270 h 3400"/>
                <a:gd name="T18" fmla="*/ 1336 w 2518"/>
                <a:gd name="T19" fmla="*/ 2352 h 3400"/>
                <a:gd name="T20" fmla="*/ 1319 w 2518"/>
                <a:gd name="T21" fmla="*/ 2219 h 3400"/>
                <a:gd name="T22" fmla="*/ 364 w 2518"/>
                <a:gd name="T23" fmla="*/ 2256 h 3400"/>
                <a:gd name="T24" fmla="*/ 497 w 2518"/>
                <a:gd name="T25" fmla="*/ 2273 h 3400"/>
                <a:gd name="T26" fmla="*/ 2118 w 2518"/>
                <a:gd name="T27" fmla="*/ 2157 h 3400"/>
                <a:gd name="T28" fmla="*/ 2066 w 2518"/>
                <a:gd name="T29" fmla="*/ 2280 h 3400"/>
                <a:gd name="T30" fmla="*/ 2191 w 2518"/>
                <a:gd name="T31" fmla="*/ 2229 h 3400"/>
                <a:gd name="T32" fmla="*/ 760 w 2518"/>
                <a:gd name="T33" fmla="*/ 1826 h 3400"/>
                <a:gd name="T34" fmla="*/ 776 w 2518"/>
                <a:gd name="T35" fmla="*/ 1959 h 3400"/>
                <a:gd name="T36" fmla="*/ 859 w 2518"/>
                <a:gd name="T37" fmla="*/ 1852 h 3400"/>
                <a:gd name="T38" fmla="*/ 1720 w 2518"/>
                <a:gd name="T39" fmla="*/ 1841 h 3400"/>
                <a:gd name="T40" fmla="*/ 1801 w 2518"/>
                <a:gd name="T41" fmla="*/ 1947 h 3400"/>
                <a:gd name="T42" fmla="*/ 1819 w 2518"/>
                <a:gd name="T43" fmla="*/ 1815 h 3400"/>
                <a:gd name="T44" fmla="*/ 293 w 2518"/>
                <a:gd name="T45" fmla="*/ 1547 h 3400"/>
                <a:gd name="T46" fmla="*/ 417 w 2518"/>
                <a:gd name="T47" fmla="*/ 1599 h 3400"/>
                <a:gd name="T48" fmla="*/ 365 w 2518"/>
                <a:gd name="T49" fmla="*/ 1475 h 3400"/>
                <a:gd name="T50" fmla="*/ 1229 w 2518"/>
                <a:gd name="T51" fmla="*/ 1585 h 3400"/>
                <a:gd name="T52" fmla="*/ 1362 w 2518"/>
                <a:gd name="T53" fmla="*/ 1567 h 3400"/>
                <a:gd name="T54" fmla="*/ 2131 w 2518"/>
                <a:gd name="T55" fmla="*/ 1417 h 3400"/>
                <a:gd name="T56" fmla="*/ 2114 w 2518"/>
                <a:gd name="T57" fmla="*/ 1550 h 3400"/>
                <a:gd name="T58" fmla="*/ 2221 w 2518"/>
                <a:gd name="T59" fmla="*/ 1467 h 3400"/>
                <a:gd name="T60" fmla="*/ 1073 w 2518"/>
                <a:gd name="T61" fmla="*/ 131 h 3400"/>
                <a:gd name="T62" fmla="*/ 1136 w 2518"/>
                <a:gd name="T63" fmla="*/ 310 h 3400"/>
                <a:gd name="T64" fmla="*/ 1209 w 2518"/>
                <a:gd name="T65" fmla="*/ 614 h 3400"/>
                <a:gd name="T66" fmla="*/ 1323 w 2518"/>
                <a:gd name="T67" fmla="*/ 629 h 3400"/>
                <a:gd name="T68" fmla="*/ 1612 w 2518"/>
                <a:gd name="T69" fmla="*/ 465 h 3400"/>
                <a:gd name="T70" fmla="*/ 1729 w 2518"/>
                <a:gd name="T71" fmla="*/ 507 h 3400"/>
                <a:gd name="T72" fmla="*/ 1793 w 2518"/>
                <a:gd name="T73" fmla="*/ 685 h 3400"/>
                <a:gd name="T74" fmla="*/ 2162 w 2518"/>
                <a:gd name="T75" fmla="*/ 553 h 3400"/>
                <a:gd name="T76" fmla="*/ 2301 w 2518"/>
                <a:gd name="T77" fmla="*/ 599 h 3400"/>
                <a:gd name="T78" fmla="*/ 2213 w 2518"/>
                <a:gd name="T79" fmla="*/ 840 h 3400"/>
                <a:gd name="T80" fmla="*/ 2168 w 2518"/>
                <a:gd name="T81" fmla="*/ 1127 h 3400"/>
                <a:gd name="T82" fmla="*/ 2480 w 2518"/>
                <a:gd name="T83" fmla="*/ 1491 h 3400"/>
                <a:gd name="T84" fmla="*/ 2491 w 2518"/>
                <a:gd name="T85" fmla="*/ 1985 h 3400"/>
                <a:gd name="T86" fmla="*/ 2285 w 2518"/>
                <a:gd name="T87" fmla="*/ 2514 h 3400"/>
                <a:gd name="T88" fmla="*/ 1945 w 2518"/>
                <a:gd name="T89" fmla="*/ 2989 h 3400"/>
                <a:gd name="T90" fmla="*/ 1556 w 2518"/>
                <a:gd name="T91" fmla="*/ 3311 h 3400"/>
                <a:gd name="T92" fmla="*/ 1189 w 2518"/>
                <a:gd name="T93" fmla="*/ 3392 h 3400"/>
                <a:gd name="T94" fmla="*/ 776 w 2518"/>
                <a:gd name="T95" fmla="*/ 3176 h 3400"/>
                <a:gd name="T96" fmla="*/ 375 w 2518"/>
                <a:gd name="T97" fmla="*/ 2746 h 3400"/>
                <a:gd name="T98" fmla="*/ 86 w 2518"/>
                <a:gd name="T99" fmla="*/ 2208 h 3400"/>
                <a:gd name="T100" fmla="*/ 5 w 2518"/>
                <a:gd name="T101" fmla="*/ 1668 h 3400"/>
                <a:gd name="T102" fmla="*/ 235 w 2518"/>
                <a:gd name="T103" fmla="*/ 1231 h 3400"/>
                <a:gd name="T104" fmla="*/ 92 w 2518"/>
                <a:gd name="T105" fmla="*/ 942 h 3400"/>
                <a:gd name="T106" fmla="*/ 10 w 2518"/>
                <a:gd name="T107" fmla="*/ 741 h 3400"/>
                <a:gd name="T108" fmla="*/ 150 w 2518"/>
                <a:gd name="T109" fmla="*/ 677 h 3400"/>
                <a:gd name="T110" fmla="*/ 488 w 2518"/>
                <a:gd name="T111" fmla="*/ 662 h 3400"/>
                <a:gd name="T112" fmla="*/ 515 w 2518"/>
                <a:gd name="T113" fmla="*/ 455 h 3400"/>
                <a:gd name="T114" fmla="*/ 735 w 2518"/>
                <a:gd name="T115" fmla="*/ 496 h 3400"/>
                <a:gd name="T116" fmla="*/ 1017 w 2518"/>
                <a:gd name="T117" fmla="*/ 714 h 3400"/>
                <a:gd name="T118" fmla="*/ 946 w 2518"/>
                <a:gd name="T119" fmla="*/ 410 h 3400"/>
                <a:gd name="T120" fmla="*/ 870 w 2518"/>
                <a:gd name="T121" fmla="*/ 207 h 3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8" h="3400">
                  <a:moveTo>
                    <a:pt x="1312" y="2955"/>
                  </a:moveTo>
                  <a:lnTo>
                    <a:pt x="1292" y="2957"/>
                  </a:lnTo>
                  <a:lnTo>
                    <a:pt x="1274" y="2964"/>
                  </a:lnTo>
                  <a:lnTo>
                    <a:pt x="1259" y="2975"/>
                  </a:lnTo>
                  <a:lnTo>
                    <a:pt x="1249" y="2991"/>
                  </a:lnTo>
                  <a:lnTo>
                    <a:pt x="1241" y="3007"/>
                  </a:lnTo>
                  <a:lnTo>
                    <a:pt x="1238" y="3027"/>
                  </a:lnTo>
                  <a:lnTo>
                    <a:pt x="1241" y="3046"/>
                  </a:lnTo>
                  <a:lnTo>
                    <a:pt x="1249" y="3064"/>
                  </a:lnTo>
                  <a:lnTo>
                    <a:pt x="1259" y="3078"/>
                  </a:lnTo>
                  <a:lnTo>
                    <a:pt x="1274" y="3090"/>
                  </a:lnTo>
                  <a:lnTo>
                    <a:pt x="1292" y="3097"/>
                  </a:lnTo>
                  <a:lnTo>
                    <a:pt x="1312" y="3100"/>
                  </a:lnTo>
                  <a:lnTo>
                    <a:pt x="1330" y="3097"/>
                  </a:lnTo>
                  <a:lnTo>
                    <a:pt x="1348" y="3090"/>
                  </a:lnTo>
                  <a:lnTo>
                    <a:pt x="1362" y="3078"/>
                  </a:lnTo>
                  <a:lnTo>
                    <a:pt x="1373" y="3064"/>
                  </a:lnTo>
                  <a:lnTo>
                    <a:pt x="1382" y="3046"/>
                  </a:lnTo>
                  <a:lnTo>
                    <a:pt x="1384" y="3027"/>
                  </a:lnTo>
                  <a:lnTo>
                    <a:pt x="1382" y="3007"/>
                  </a:lnTo>
                  <a:lnTo>
                    <a:pt x="1373" y="2991"/>
                  </a:lnTo>
                  <a:lnTo>
                    <a:pt x="1362" y="2975"/>
                  </a:lnTo>
                  <a:lnTo>
                    <a:pt x="1348" y="2964"/>
                  </a:lnTo>
                  <a:lnTo>
                    <a:pt x="1330" y="2957"/>
                  </a:lnTo>
                  <a:lnTo>
                    <a:pt x="1312" y="2955"/>
                  </a:lnTo>
                  <a:close/>
                  <a:moveTo>
                    <a:pt x="864" y="2637"/>
                  </a:moveTo>
                  <a:lnTo>
                    <a:pt x="845" y="2640"/>
                  </a:lnTo>
                  <a:lnTo>
                    <a:pt x="828" y="2647"/>
                  </a:lnTo>
                  <a:lnTo>
                    <a:pt x="813" y="2659"/>
                  </a:lnTo>
                  <a:lnTo>
                    <a:pt x="801" y="2673"/>
                  </a:lnTo>
                  <a:lnTo>
                    <a:pt x="794" y="2691"/>
                  </a:lnTo>
                  <a:lnTo>
                    <a:pt x="792" y="2710"/>
                  </a:lnTo>
                  <a:lnTo>
                    <a:pt x="794" y="2729"/>
                  </a:lnTo>
                  <a:lnTo>
                    <a:pt x="801" y="2746"/>
                  </a:lnTo>
                  <a:lnTo>
                    <a:pt x="813" y="2762"/>
                  </a:lnTo>
                  <a:lnTo>
                    <a:pt x="828" y="2773"/>
                  </a:lnTo>
                  <a:lnTo>
                    <a:pt x="845" y="2780"/>
                  </a:lnTo>
                  <a:lnTo>
                    <a:pt x="864" y="2782"/>
                  </a:lnTo>
                  <a:lnTo>
                    <a:pt x="884" y="2780"/>
                  </a:lnTo>
                  <a:lnTo>
                    <a:pt x="901" y="2773"/>
                  </a:lnTo>
                  <a:lnTo>
                    <a:pt x="916" y="2762"/>
                  </a:lnTo>
                  <a:lnTo>
                    <a:pt x="927" y="2746"/>
                  </a:lnTo>
                  <a:lnTo>
                    <a:pt x="934" y="2729"/>
                  </a:lnTo>
                  <a:lnTo>
                    <a:pt x="937" y="2710"/>
                  </a:lnTo>
                  <a:lnTo>
                    <a:pt x="934" y="2691"/>
                  </a:lnTo>
                  <a:lnTo>
                    <a:pt x="927" y="2673"/>
                  </a:lnTo>
                  <a:lnTo>
                    <a:pt x="916" y="2659"/>
                  </a:lnTo>
                  <a:lnTo>
                    <a:pt x="901" y="2647"/>
                  </a:lnTo>
                  <a:lnTo>
                    <a:pt x="884" y="2640"/>
                  </a:lnTo>
                  <a:lnTo>
                    <a:pt x="864" y="2637"/>
                  </a:lnTo>
                  <a:close/>
                  <a:moveTo>
                    <a:pt x="1718" y="2571"/>
                  </a:moveTo>
                  <a:lnTo>
                    <a:pt x="1698" y="2574"/>
                  </a:lnTo>
                  <a:lnTo>
                    <a:pt x="1681" y="2581"/>
                  </a:lnTo>
                  <a:lnTo>
                    <a:pt x="1666" y="2593"/>
                  </a:lnTo>
                  <a:lnTo>
                    <a:pt x="1655" y="2607"/>
                  </a:lnTo>
                  <a:lnTo>
                    <a:pt x="1648" y="2625"/>
                  </a:lnTo>
                  <a:lnTo>
                    <a:pt x="1645" y="2644"/>
                  </a:lnTo>
                  <a:lnTo>
                    <a:pt x="1648" y="2663"/>
                  </a:lnTo>
                  <a:lnTo>
                    <a:pt x="1655" y="2680"/>
                  </a:lnTo>
                  <a:lnTo>
                    <a:pt x="1666" y="2695"/>
                  </a:lnTo>
                  <a:lnTo>
                    <a:pt x="1681" y="2707"/>
                  </a:lnTo>
                  <a:lnTo>
                    <a:pt x="1698" y="2714"/>
                  </a:lnTo>
                  <a:lnTo>
                    <a:pt x="1718" y="2717"/>
                  </a:lnTo>
                  <a:lnTo>
                    <a:pt x="1736" y="2714"/>
                  </a:lnTo>
                  <a:lnTo>
                    <a:pt x="1754" y="2707"/>
                  </a:lnTo>
                  <a:lnTo>
                    <a:pt x="1768" y="2695"/>
                  </a:lnTo>
                  <a:lnTo>
                    <a:pt x="1781" y="2680"/>
                  </a:lnTo>
                  <a:lnTo>
                    <a:pt x="1788" y="2663"/>
                  </a:lnTo>
                  <a:lnTo>
                    <a:pt x="1790" y="2644"/>
                  </a:lnTo>
                  <a:lnTo>
                    <a:pt x="1788" y="2625"/>
                  </a:lnTo>
                  <a:lnTo>
                    <a:pt x="1781" y="2607"/>
                  </a:lnTo>
                  <a:lnTo>
                    <a:pt x="1768" y="2593"/>
                  </a:lnTo>
                  <a:lnTo>
                    <a:pt x="1754" y="2581"/>
                  </a:lnTo>
                  <a:lnTo>
                    <a:pt x="1736" y="2574"/>
                  </a:lnTo>
                  <a:lnTo>
                    <a:pt x="1718" y="2571"/>
                  </a:lnTo>
                  <a:close/>
                  <a:moveTo>
                    <a:pt x="1299" y="2217"/>
                  </a:moveTo>
                  <a:lnTo>
                    <a:pt x="1280" y="2219"/>
                  </a:lnTo>
                  <a:lnTo>
                    <a:pt x="1263" y="2226"/>
                  </a:lnTo>
                  <a:lnTo>
                    <a:pt x="1248" y="2237"/>
                  </a:lnTo>
                  <a:lnTo>
                    <a:pt x="1236" y="2253"/>
                  </a:lnTo>
                  <a:lnTo>
                    <a:pt x="1229" y="2270"/>
                  </a:lnTo>
                  <a:lnTo>
                    <a:pt x="1227" y="2289"/>
                  </a:lnTo>
                  <a:lnTo>
                    <a:pt x="1229" y="2308"/>
                  </a:lnTo>
                  <a:lnTo>
                    <a:pt x="1236" y="2326"/>
                  </a:lnTo>
                  <a:lnTo>
                    <a:pt x="1248" y="2340"/>
                  </a:lnTo>
                  <a:lnTo>
                    <a:pt x="1263" y="2352"/>
                  </a:lnTo>
                  <a:lnTo>
                    <a:pt x="1280" y="2359"/>
                  </a:lnTo>
                  <a:lnTo>
                    <a:pt x="1299" y="2362"/>
                  </a:lnTo>
                  <a:lnTo>
                    <a:pt x="1319" y="2359"/>
                  </a:lnTo>
                  <a:lnTo>
                    <a:pt x="1336" y="2352"/>
                  </a:lnTo>
                  <a:lnTo>
                    <a:pt x="1351" y="2340"/>
                  </a:lnTo>
                  <a:lnTo>
                    <a:pt x="1362" y="2326"/>
                  </a:lnTo>
                  <a:lnTo>
                    <a:pt x="1369" y="2308"/>
                  </a:lnTo>
                  <a:lnTo>
                    <a:pt x="1372" y="2289"/>
                  </a:lnTo>
                  <a:lnTo>
                    <a:pt x="1369" y="2270"/>
                  </a:lnTo>
                  <a:lnTo>
                    <a:pt x="1362" y="2253"/>
                  </a:lnTo>
                  <a:lnTo>
                    <a:pt x="1351" y="2237"/>
                  </a:lnTo>
                  <a:lnTo>
                    <a:pt x="1336" y="2226"/>
                  </a:lnTo>
                  <a:lnTo>
                    <a:pt x="1319" y="2219"/>
                  </a:lnTo>
                  <a:lnTo>
                    <a:pt x="1299" y="2217"/>
                  </a:lnTo>
                  <a:close/>
                  <a:moveTo>
                    <a:pt x="434" y="2164"/>
                  </a:moveTo>
                  <a:lnTo>
                    <a:pt x="415" y="2166"/>
                  </a:lnTo>
                  <a:lnTo>
                    <a:pt x="397" y="2173"/>
                  </a:lnTo>
                  <a:lnTo>
                    <a:pt x="383" y="2185"/>
                  </a:lnTo>
                  <a:lnTo>
                    <a:pt x="371" y="2200"/>
                  </a:lnTo>
                  <a:lnTo>
                    <a:pt x="364" y="2218"/>
                  </a:lnTo>
                  <a:lnTo>
                    <a:pt x="361" y="2236"/>
                  </a:lnTo>
                  <a:lnTo>
                    <a:pt x="364" y="2256"/>
                  </a:lnTo>
                  <a:lnTo>
                    <a:pt x="371" y="2273"/>
                  </a:lnTo>
                  <a:lnTo>
                    <a:pt x="383" y="2288"/>
                  </a:lnTo>
                  <a:lnTo>
                    <a:pt x="397" y="2299"/>
                  </a:lnTo>
                  <a:lnTo>
                    <a:pt x="415" y="2306"/>
                  </a:lnTo>
                  <a:lnTo>
                    <a:pt x="434" y="2309"/>
                  </a:lnTo>
                  <a:lnTo>
                    <a:pt x="453" y="2306"/>
                  </a:lnTo>
                  <a:lnTo>
                    <a:pt x="470" y="2299"/>
                  </a:lnTo>
                  <a:lnTo>
                    <a:pt x="486" y="2288"/>
                  </a:lnTo>
                  <a:lnTo>
                    <a:pt x="497" y="2273"/>
                  </a:lnTo>
                  <a:lnTo>
                    <a:pt x="504" y="2256"/>
                  </a:lnTo>
                  <a:lnTo>
                    <a:pt x="506" y="2236"/>
                  </a:lnTo>
                  <a:lnTo>
                    <a:pt x="504" y="2218"/>
                  </a:lnTo>
                  <a:lnTo>
                    <a:pt x="497" y="2200"/>
                  </a:lnTo>
                  <a:lnTo>
                    <a:pt x="486" y="2185"/>
                  </a:lnTo>
                  <a:lnTo>
                    <a:pt x="470" y="2173"/>
                  </a:lnTo>
                  <a:lnTo>
                    <a:pt x="453" y="2166"/>
                  </a:lnTo>
                  <a:lnTo>
                    <a:pt x="434" y="2164"/>
                  </a:lnTo>
                  <a:close/>
                  <a:moveTo>
                    <a:pt x="2118" y="2157"/>
                  </a:moveTo>
                  <a:lnTo>
                    <a:pt x="2099" y="2159"/>
                  </a:lnTo>
                  <a:lnTo>
                    <a:pt x="2082" y="2166"/>
                  </a:lnTo>
                  <a:lnTo>
                    <a:pt x="2066" y="2177"/>
                  </a:lnTo>
                  <a:lnTo>
                    <a:pt x="2055" y="2192"/>
                  </a:lnTo>
                  <a:lnTo>
                    <a:pt x="2048" y="2209"/>
                  </a:lnTo>
                  <a:lnTo>
                    <a:pt x="2046" y="2229"/>
                  </a:lnTo>
                  <a:lnTo>
                    <a:pt x="2048" y="2248"/>
                  </a:lnTo>
                  <a:lnTo>
                    <a:pt x="2055" y="2266"/>
                  </a:lnTo>
                  <a:lnTo>
                    <a:pt x="2066" y="2280"/>
                  </a:lnTo>
                  <a:lnTo>
                    <a:pt x="2082" y="2292"/>
                  </a:lnTo>
                  <a:lnTo>
                    <a:pt x="2099" y="2299"/>
                  </a:lnTo>
                  <a:lnTo>
                    <a:pt x="2118" y="2302"/>
                  </a:lnTo>
                  <a:lnTo>
                    <a:pt x="2137" y="2299"/>
                  </a:lnTo>
                  <a:lnTo>
                    <a:pt x="2155" y="2292"/>
                  </a:lnTo>
                  <a:lnTo>
                    <a:pt x="2169" y="2280"/>
                  </a:lnTo>
                  <a:lnTo>
                    <a:pt x="2181" y="2266"/>
                  </a:lnTo>
                  <a:lnTo>
                    <a:pt x="2188" y="2248"/>
                  </a:lnTo>
                  <a:lnTo>
                    <a:pt x="2191" y="2229"/>
                  </a:lnTo>
                  <a:lnTo>
                    <a:pt x="2188" y="2209"/>
                  </a:lnTo>
                  <a:lnTo>
                    <a:pt x="2181" y="2192"/>
                  </a:lnTo>
                  <a:lnTo>
                    <a:pt x="2169" y="2177"/>
                  </a:lnTo>
                  <a:lnTo>
                    <a:pt x="2155" y="2166"/>
                  </a:lnTo>
                  <a:lnTo>
                    <a:pt x="2137" y="2159"/>
                  </a:lnTo>
                  <a:lnTo>
                    <a:pt x="2118" y="2157"/>
                  </a:lnTo>
                  <a:close/>
                  <a:moveTo>
                    <a:pt x="796" y="1815"/>
                  </a:moveTo>
                  <a:lnTo>
                    <a:pt x="776" y="1819"/>
                  </a:lnTo>
                  <a:lnTo>
                    <a:pt x="760" y="1826"/>
                  </a:lnTo>
                  <a:lnTo>
                    <a:pt x="744" y="1837"/>
                  </a:lnTo>
                  <a:lnTo>
                    <a:pt x="733" y="1852"/>
                  </a:lnTo>
                  <a:lnTo>
                    <a:pt x="726" y="1869"/>
                  </a:lnTo>
                  <a:lnTo>
                    <a:pt x="724" y="1889"/>
                  </a:lnTo>
                  <a:lnTo>
                    <a:pt x="726" y="1907"/>
                  </a:lnTo>
                  <a:lnTo>
                    <a:pt x="733" y="1925"/>
                  </a:lnTo>
                  <a:lnTo>
                    <a:pt x="744" y="1940"/>
                  </a:lnTo>
                  <a:lnTo>
                    <a:pt x="760" y="1952"/>
                  </a:lnTo>
                  <a:lnTo>
                    <a:pt x="776" y="1959"/>
                  </a:lnTo>
                  <a:lnTo>
                    <a:pt x="796" y="1961"/>
                  </a:lnTo>
                  <a:lnTo>
                    <a:pt x="816" y="1959"/>
                  </a:lnTo>
                  <a:lnTo>
                    <a:pt x="833" y="1952"/>
                  </a:lnTo>
                  <a:lnTo>
                    <a:pt x="848" y="1940"/>
                  </a:lnTo>
                  <a:lnTo>
                    <a:pt x="859" y="1925"/>
                  </a:lnTo>
                  <a:lnTo>
                    <a:pt x="866" y="1907"/>
                  </a:lnTo>
                  <a:lnTo>
                    <a:pt x="869" y="1889"/>
                  </a:lnTo>
                  <a:lnTo>
                    <a:pt x="866" y="1869"/>
                  </a:lnTo>
                  <a:lnTo>
                    <a:pt x="859" y="1852"/>
                  </a:lnTo>
                  <a:lnTo>
                    <a:pt x="848" y="1837"/>
                  </a:lnTo>
                  <a:lnTo>
                    <a:pt x="833" y="1826"/>
                  </a:lnTo>
                  <a:lnTo>
                    <a:pt x="816" y="1819"/>
                  </a:lnTo>
                  <a:lnTo>
                    <a:pt x="796" y="1815"/>
                  </a:lnTo>
                  <a:close/>
                  <a:moveTo>
                    <a:pt x="1783" y="1805"/>
                  </a:moveTo>
                  <a:lnTo>
                    <a:pt x="1763" y="1807"/>
                  </a:lnTo>
                  <a:lnTo>
                    <a:pt x="1746" y="1815"/>
                  </a:lnTo>
                  <a:lnTo>
                    <a:pt x="1731" y="1827"/>
                  </a:lnTo>
                  <a:lnTo>
                    <a:pt x="1720" y="1841"/>
                  </a:lnTo>
                  <a:lnTo>
                    <a:pt x="1713" y="1859"/>
                  </a:lnTo>
                  <a:lnTo>
                    <a:pt x="1710" y="1877"/>
                  </a:lnTo>
                  <a:lnTo>
                    <a:pt x="1713" y="1897"/>
                  </a:lnTo>
                  <a:lnTo>
                    <a:pt x="1720" y="1914"/>
                  </a:lnTo>
                  <a:lnTo>
                    <a:pt x="1731" y="1929"/>
                  </a:lnTo>
                  <a:lnTo>
                    <a:pt x="1746" y="1940"/>
                  </a:lnTo>
                  <a:lnTo>
                    <a:pt x="1763" y="1947"/>
                  </a:lnTo>
                  <a:lnTo>
                    <a:pt x="1783" y="1951"/>
                  </a:lnTo>
                  <a:lnTo>
                    <a:pt x="1801" y="1947"/>
                  </a:lnTo>
                  <a:lnTo>
                    <a:pt x="1819" y="1940"/>
                  </a:lnTo>
                  <a:lnTo>
                    <a:pt x="1833" y="1929"/>
                  </a:lnTo>
                  <a:lnTo>
                    <a:pt x="1846" y="1914"/>
                  </a:lnTo>
                  <a:lnTo>
                    <a:pt x="1853" y="1897"/>
                  </a:lnTo>
                  <a:lnTo>
                    <a:pt x="1855" y="1877"/>
                  </a:lnTo>
                  <a:lnTo>
                    <a:pt x="1853" y="1859"/>
                  </a:lnTo>
                  <a:lnTo>
                    <a:pt x="1846" y="1841"/>
                  </a:lnTo>
                  <a:lnTo>
                    <a:pt x="1833" y="1827"/>
                  </a:lnTo>
                  <a:lnTo>
                    <a:pt x="1819" y="1815"/>
                  </a:lnTo>
                  <a:lnTo>
                    <a:pt x="1801" y="1807"/>
                  </a:lnTo>
                  <a:lnTo>
                    <a:pt x="1783" y="1805"/>
                  </a:lnTo>
                  <a:close/>
                  <a:moveTo>
                    <a:pt x="365" y="1475"/>
                  </a:moveTo>
                  <a:lnTo>
                    <a:pt x="346" y="1477"/>
                  </a:lnTo>
                  <a:lnTo>
                    <a:pt x="329" y="1485"/>
                  </a:lnTo>
                  <a:lnTo>
                    <a:pt x="314" y="1496"/>
                  </a:lnTo>
                  <a:lnTo>
                    <a:pt x="303" y="1510"/>
                  </a:lnTo>
                  <a:lnTo>
                    <a:pt x="295" y="1528"/>
                  </a:lnTo>
                  <a:lnTo>
                    <a:pt x="293" y="1547"/>
                  </a:lnTo>
                  <a:lnTo>
                    <a:pt x="295" y="1567"/>
                  </a:lnTo>
                  <a:lnTo>
                    <a:pt x="303" y="1585"/>
                  </a:lnTo>
                  <a:lnTo>
                    <a:pt x="314" y="1599"/>
                  </a:lnTo>
                  <a:lnTo>
                    <a:pt x="329" y="1610"/>
                  </a:lnTo>
                  <a:lnTo>
                    <a:pt x="346" y="1618"/>
                  </a:lnTo>
                  <a:lnTo>
                    <a:pt x="365" y="1621"/>
                  </a:lnTo>
                  <a:lnTo>
                    <a:pt x="385" y="1618"/>
                  </a:lnTo>
                  <a:lnTo>
                    <a:pt x="402" y="1610"/>
                  </a:lnTo>
                  <a:lnTo>
                    <a:pt x="417" y="1599"/>
                  </a:lnTo>
                  <a:lnTo>
                    <a:pt x="428" y="1585"/>
                  </a:lnTo>
                  <a:lnTo>
                    <a:pt x="436" y="1567"/>
                  </a:lnTo>
                  <a:lnTo>
                    <a:pt x="438" y="1547"/>
                  </a:lnTo>
                  <a:lnTo>
                    <a:pt x="436" y="1528"/>
                  </a:lnTo>
                  <a:lnTo>
                    <a:pt x="428" y="1510"/>
                  </a:lnTo>
                  <a:lnTo>
                    <a:pt x="417" y="1496"/>
                  </a:lnTo>
                  <a:lnTo>
                    <a:pt x="402" y="1485"/>
                  </a:lnTo>
                  <a:lnTo>
                    <a:pt x="385" y="1477"/>
                  </a:lnTo>
                  <a:lnTo>
                    <a:pt x="365" y="1475"/>
                  </a:lnTo>
                  <a:close/>
                  <a:moveTo>
                    <a:pt x="1292" y="1474"/>
                  </a:moveTo>
                  <a:lnTo>
                    <a:pt x="1272" y="1477"/>
                  </a:lnTo>
                  <a:lnTo>
                    <a:pt x="1255" y="1485"/>
                  </a:lnTo>
                  <a:lnTo>
                    <a:pt x="1240" y="1496"/>
                  </a:lnTo>
                  <a:lnTo>
                    <a:pt x="1229" y="1510"/>
                  </a:lnTo>
                  <a:lnTo>
                    <a:pt x="1222" y="1528"/>
                  </a:lnTo>
                  <a:lnTo>
                    <a:pt x="1219" y="1547"/>
                  </a:lnTo>
                  <a:lnTo>
                    <a:pt x="1222" y="1567"/>
                  </a:lnTo>
                  <a:lnTo>
                    <a:pt x="1229" y="1585"/>
                  </a:lnTo>
                  <a:lnTo>
                    <a:pt x="1240" y="1599"/>
                  </a:lnTo>
                  <a:lnTo>
                    <a:pt x="1255" y="1610"/>
                  </a:lnTo>
                  <a:lnTo>
                    <a:pt x="1272" y="1618"/>
                  </a:lnTo>
                  <a:lnTo>
                    <a:pt x="1292" y="1621"/>
                  </a:lnTo>
                  <a:lnTo>
                    <a:pt x="1312" y="1618"/>
                  </a:lnTo>
                  <a:lnTo>
                    <a:pt x="1328" y="1610"/>
                  </a:lnTo>
                  <a:lnTo>
                    <a:pt x="1344" y="1599"/>
                  </a:lnTo>
                  <a:lnTo>
                    <a:pt x="1355" y="1585"/>
                  </a:lnTo>
                  <a:lnTo>
                    <a:pt x="1362" y="1567"/>
                  </a:lnTo>
                  <a:lnTo>
                    <a:pt x="1364" y="1547"/>
                  </a:lnTo>
                  <a:lnTo>
                    <a:pt x="1362" y="1528"/>
                  </a:lnTo>
                  <a:lnTo>
                    <a:pt x="1355" y="1510"/>
                  </a:lnTo>
                  <a:lnTo>
                    <a:pt x="1344" y="1496"/>
                  </a:lnTo>
                  <a:lnTo>
                    <a:pt x="1328" y="1485"/>
                  </a:lnTo>
                  <a:lnTo>
                    <a:pt x="1312" y="1477"/>
                  </a:lnTo>
                  <a:lnTo>
                    <a:pt x="1292" y="1474"/>
                  </a:lnTo>
                  <a:close/>
                  <a:moveTo>
                    <a:pt x="2151" y="1413"/>
                  </a:moveTo>
                  <a:lnTo>
                    <a:pt x="2131" y="1417"/>
                  </a:lnTo>
                  <a:lnTo>
                    <a:pt x="2114" y="1424"/>
                  </a:lnTo>
                  <a:lnTo>
                    <a:pt x="2099" y="1435"/>
                  </a:lnTo>
                  <a:lnTo>
                    <a:pt x="2088" y="1450"/>
                  </a:lnTo>
                  <a:lnTo>
                    <a:pt x="2081" y="1467"/>
                  </a:lnTo>
                  <a:lnTo>
                    <a:pt x="2078" y="1487"/>
                  </a:lnTo>
                  <a:lnTo>
                    <a:pt x="2081" y="1506"/>
                  </a:lnTo>
                  <a:lnTo>
                    <a:pt x="2088" y="1523"/>
                  </a:lnTo>
                  <a:lnTo>
                    <a:pt x="2099" y="1538"/>
                  </a:lnTo>
                  <a:lnTo>
                    <a:pt x="2114" y="1550"/>
                  </a:lnTo>
                  <a:lnTo>
                    <a:pt x="2131" y="1557"/>
                  </a:lnTo>
                  <a:lnTo>
                    <a:pt x="2151" y="1559"/>
                  </a:lnTo>
                  <a:lnTo>
                    <a:pt x="2169" y="1557"/>
                  </a:lnTo>
                  <a:lnTo>
                    <a:pt x="2187" y="1550"/>
                  </a:lnTo>
                  <a:lnTo>
                    <a:pt x="2202" y="1538"/>
                  </a:lnTo>
                  <a:lnTo>
                    <a:pt x="2214" y="1523"/>
                  </a:lnTo>
                  <a:lnTo>
                    <a:pt x="2221" y="1506"/>
                  </a:lnTo>
                  <a:lnTo>
                    <a:pt x="2223" y="1487"/>
                  </a:lnTo>
                  <a:lnTo>
                    <a:pt x="2221" y="1467"/>
                  </a:lnTo>
                  <a:lnTo>
                    <a:pt x="2214" y="1450"/>
                  </a:lnTo>
                  <a:lnTo>
                    <a:pt x="2202" y="1435"/>
                  </a:lnTo>
                  <a:lnTo>
                    <a:pt x="2187" y="1424"/>
                  </a:lnTo>
                  <a:lnTo>
                    <a:pt x="2169" y="1417"/>
                  </a:lnTo>
                  <a:lnTo>
                    <a:pt x="2151" y="1413"/>
                  </a:lnTo>
                  <a:close/>
                  <a:moveTo>
                    <a:pt x="1020" y="0"/>
                  </a:moveTo>
                  <a:lnTo>
                    <a:pt x="1041" y="55"/>
                  </a:lnTo>
                  <a:lnTo>
                    <a:pt x="1063" y="105"/>
                  </a:lnTo>
                  <a:lnTo>
                    <a:pt x="1073" y="131"/>
                  </a:lnTo>
                  <a:lnTo>
                    <a:pt x="1087" y="163"/>
                  </a:lnTo>
                  <a:lnTo>
                    <a:pt x="1095" y="188"/>
                  </a:lnTo>
                  <a:lnTo>
                    <a:pt x="1104" y="213"/>
                  </a:lnTo>
                  <a:lnTo>
                    <a:pt x="1114" y="241"/>
                  </a:lnTo>
                  <a:lnTo>
                    <a:pt x="1116" y="246"/>
                  </a:lnTo>
                  <a:lnTo>
                    <a:pt x="1129" y="285"/>
                  </a:lnTo>
                  <a:lnTo>
                    <a:pt x="1129" y="286"/>
                  </a:lnTo>
                  <a:lnTo>
                    <a:pt x="1130" y="287"/>
                  </a:lnTo>
                  <a:lnTo>
                    <a:pt x="1136" y="310"/>
                  </a:lnTo>
                  <a:lnTo>
                    <a:pt x="1143" y="335"/>
                  </a:lnTo>
                  <a:lnTo>
                    <a:pt x="1150" y="356"/>
                  </a:lnTo>
                  <a:lnTo>
                    <a:pt x="1161" y="397"/>
                  </a:lnTo>
                  <a:lnTo>
                    <a:pt x="1172" y="441"/>
                  </a:lnTo>
                  <a:lnTo>
                    <a:pt x="1179" y="466"/>
                  </a:lnTo>
                  <a:lnTo>
                    <a:pt x="1189" y="510"/>
                  </a:lnTo>
                  <a:lnTo>
                    <a:pt x="1198" y="556"/>
                  </a:lnTo>
                  <a:lnTo>
                    <a:pt x="1205" y="593"/>
                  </a:lnTo>
                  <a:lnTo>
                    <a:pt x="1209" y="614"/>
                  </a:lnTo>
                  <a:lnTo>
                    <a:pt x="1216" y="655"/>
                  </a:lnTo>
                  <a:lnTo>
                    <a:pt x="1219" y="675"/>
                  </a:lnTo>
                  <a:lnTo>
                    <a:pt x="1222" y="697"/>
                  </a:lnTo>
                  <a:lnTo>
                    <a:pt x="1228" y="736"/>
                  </a:lnTo>
                  <a:lnTo>
                    <a:pt x="1231" y="765"/>
                  </a:lnTo>
                  <a:lnTo>
                    <a:pt x="1248" y="732"/>
                  </a:lnTo>
                  <a:lnTo>
                    <a:pt x="1265" y="701"/>
                  </a:lnTo>
                  <a:lnTo>
                    <a:pt x="1293" y="663"/>
                  </a:lnTo>
                  <a:lnTo>
                    <a:pt x="1323" y="629"/>
                  </a:lnTo>
                  <a:lnTo>
                    <a:pt x="1355" y="598"/>
                  </a:lnTo>
                  <a:lnTo>
                    <a:pt x="1389" y="571"/>
                  </a:lnTo>
                  <a:lnTo>
                    <a:pt x="1424" y="547"/>
                  </a:lnTo>
                  <a:lnTo>
                    <a:pt x="1459" y="527"/>
                  </a:lnTo>
                  <a:lnTo>
                    <a:pt x="1493" y="509"/>
                  </a:lnTo>
                  <a:lnTo>
                    <a:pt x="1526" y="495"/>
                  </a:lnTo>
                  <a:lnTo>
                    <a:pt x="1558" y="483"/>
                  </a:lnTo>
                  <a:lnTo>
                    <a:pt x="1586" y="472"/>
                  </a:lnTo>
                  <a:lnTo>
                    <a:pt x="1612" y="465"/>
                  </a:lnTo>
                  <a:lnTo>
                    <a:pt x="1633" y="459"/>
                  </a:lnTo>
                  <a:lnTo>
                    <a:pt x="1650" y="455"/>
                  </a:lnTo>
                  <a:lnTo>
                    <a:pt x="1661" y="453"/>
                  </a:lnTo>
                  <a:lnTo>
                    <a:pt x="1667" y="452"/>
                  </a:lnTo>
                  <a:lnTo>
                    <a:pt x="1703" y="445"/>
                  </a:lnTo>
                  <a:lnTo>
                    <a:pt x="1719" y="478"/>
                  </a:lnTo>
                  <a:lnTo>
                    <a:pt x="1720" y="483"/>
                  </a:lnTo>
                  <a:lnTo>
                    <a:pt x="1724" y="493"/>
                  </a:lnTo>
                  <a:lnTo>
                    <a:pt x="1729" y="507"/>
                  </a:lnTo>
                  <a:lnTo>
                    <a:pt x="1734" y="526"/>
                  </a:lnTo>
                  <a:lnTo>
                    <a:pt x="1740" y="549"/>
                  </a:lnTo>
                  <a:lnTo>
                    <a:pt x="1746" y="576"/>
                  </a:lnTo>
                  <a:lnTo>
                    <a:pt x="1749" y="607"/>
                  </a:lnTo>
                  <a:lnTo>
                    <a:pt x="1751" y="641"/>
                  </a:lnTo>
                  <a:lnTo>
                    <a:pt x="1751" y="678"/>
                  </a:lnTo>
                  <a:lnTo>
                    <a:pt x="1747" y="719"/>
                  </a:lnTo>
                  <a:lnTo>
                    <a:pt x="1752" y="714"/>
                  </a:lnTo>
                  <a:lnTo>
                    <a:pt x="1793" y="685"/>
                  </a:lnTo>
                  <a:lnTo>
                    <a:pt x="1836" y="659"/>
                  </a:lnTo>
                  <a:lnTo>
                    <a:pt x="1881" y="636"/>
                  </a:lnTo>
                  <a:lnTo>
                    <a:pt x="1925" y="617"/>
                  </a:lnTo>
                  <a:lnTo>
                    <a:pt x="1969" y="600"/>
                  </a:lnTo>
                  <a:lnTo>
                    <a:pt x="2012" y="586"/>
                  </a:lnTo>
                  <a:lnTo>
                    <a:pt x="2054" y="574"/>
                  </a:lnTo>
                  <a:lnTo>
                    <a:pt x="2093" y="565"/>
                  </a:lnTo>
                  <a:lnTo>
                    <a:pt x="2129" y="558"/>
                  </a:lnTo>
                  <a:lnTo>
                    <a:pt x="2162" y="553"/>
                  </a:lnTo>
                  <a:lnTo>
                    <a:pt x="2190" y="549"/>
                  </a:lnTo>
                  <a:lnTo>
                    <a:pt x="2215" y="545"/>
                  </a:lnTo>
                  <a:lnTo>
                    <a:pt x="2233" y="544"/>
                  </a:lnTo>
                  <a:lnTo>
                    <a:pt x="2246" y="543"/>
                  </a:lnTo>
                  <a:lnTo>
                    <a:pt x="2252" y="543"/>
                  </a:lnTo>
                  <a:lnTo>
                    <a:pt x="2296" y="541"/>
                  </a:lnTo>
                  <a:lnTo>
                    <a:pt x="2301" y="586"/>
                  </a:lnTo>
                  <a:lnTo>
                    <a:pt x="2301" y="590"/>
                  </a:lnTo>
                  <a:lnTo>
                    <a:pt x="2301" y="599"/>
                  </a:lnTo>
                  <a:lnTo>
                    <a:pt x="2301" y="612"/>
                  </a:lnTo>
                  <a:lnTo>
                    <a:pt x="2299" y="630"/>
                  </a:lnTo>
                  <a:lnTo>
                    <a:pt x="2296" y="652"/>
                  </a:lnTo>
                  <a:lnTo>
                    <a:pt x="2291" y="676"/>
                  </a:lnTo>
                  <a:lnTo>
                    <a:pt x="2283" y="704"/>
                  </a:lnTo>
                  <a:lnTo>
                    <a:pt x="2272" y="735"/>
                  </a:lnTo>
                  <a:lnTo>
                    <a:pt x="2257" y="768"/>
                  </a:lnTo>
                  <a:lnTo>
                    <a:pt x="2237" y="803"/>
                  </a:lnTo>
                  <a:lnTo>
                    <a:pt x="2213" y="840"/>
                  </a:lnTo>
                  <a:lnTo>
                    <a:pt x="2184" y="879"/>
                  </a:lnTo>
                  <a:lnTo>
                    <a:pt x="2148" y="919"/>
                  </a:lnTo>
                  <a:lnTo>
                    <a:pt x="2107" y="959"/>
                  </a:lnTo>
                  <a:lnTo>
                    <a:pt x="2057" y="999"/>
                  </a:lnTo>
                  <a:lnTo>
                    <a:pt x="2020" y="1026"/>
                  </a:lnTo>
                  <a:lnTo>
                    <a:pt x="1983" y="1051"/>
                  </a:lnTo>
                  <a:lnTo>
                    <a:pt x="2050" y="1073"/>
                  </a:lnTo>
                  <a:lnTo>
                    <a:pt x="2112" y="1099"/>
                  </a:lnTo>
                  <a:lnTo>
                    <a:pt x="2168" y="1127"/>
                  </a:lnTo>
                  <a:lnTo>
                    <a:pt x="2220" y="1158"/>
                  </a:lnTo>
                  <a:lnTo>
                    <a:pt x="2267" y="1192"/>
                  </a:lnTo>
                  <a:lnTo>
                    <a:pt x="2311" y="1228"/>
                  </a:lnTo>
                  <a:lnTo>
                    <a:pt x="2349" y="1267"/>
                  </a:lnTo>
                  <a:lnTo>
                    <a:pt x="2384" y="1307"/>
                  </a:lnTo>
                  <a:lnTo>
                    <a:pt x="2414" y="1351"/>
                  </a:lnTo>
                  <a:lnTo>
                    <a:pt x="2440" y="1395"/>
                  </a:lnTo>
                  <a:lnTo>
                    <a:pt x="2461" y="1442"/>
                  </a:lnTo>
                  <a:lnTo>
                    <a:pt x="2480" y="1491"/>
                  </a:lnTo>
                  <a:lnTo>
                    <a:pt x="2494" y="1541"/>
                  </a:lnTo>
                  <a:lnTo>
                    <a:pt x="2506" y="1593"/>
                  </a:lnTo>
                  <a:lnTo>
                    <a:pt x="2513" y="1645"/>
                  </a:lnTo>
                  <a:lnTo>
                    <a:pt x="2517" y="1700"/>
                  </a:lnTo>
                  <a:lnTo>
                    <a:pt x="2518" y="1755"/>
                  </a:lnTo>
                  <a:lnTo>
                    <a:pt x="2516" y="1811"/>
                  </a:lnTo>
                  <a:lnTo>
                    <a:pt x="2510" y="1868"/>
                  </a:lnTo>
                  <a:lnTo>
                    <a:pt x="2501" y="1926"/>
                  </a:lnTo>
                  <a:lnTo>
                    <a:pt x="2491" y="1985"/>
                  </a:lnTo>
                  <a:lnTo>
                    <a:pt x="2477" y="2043"/>
                  </a:lnTo>
                  <a:lnTo>
                    <a:pt x="2461" y="2102"/>
                  </a:lnTo>
                  <a:lnTo>
                    <a:pt x="2442" y="2162"/>
                  </a:lnTo>
                  <a:lnTo>
                    <a:pt x="2421" y="2221"/>
                  </a:lnTo>
                  <a:lnTo>
                    <a:pt x="2397" y="2280"/>
                  </a:lnTo>
                  <a:lnTo>
                    <a:pt x="2373" y="2339"/>
                  </a:lnTo>
                  <a:lnTo>
                    <a:pt x="2345" y="2398"/>
                  </a:lnTo>
                  <a:lnTo>
                    <a:pt x="2316" y="2457"/>
                  </a:lnTo>
                  <a:lnTo>
                    <a:pt x="2285" y="2514"/>
                  </a:lnTo>
                  <a:lnTo>
                    <a:pt x="2252" y="2572"/>
                  </a:lnTo>
                  <a:lnTo>
                    <a:pt x="2218" y="2628"/>
                  </a:lnTo>
                  <a:lnTo>
                    <a:pt x="2182" y="2684"/>
                  </a:lnTo>
                  <a:lnTo>
                    <a:pt x="2145" y="2737"/>
                  </a:lnTo>
                  <a:lnTo>
                    <a:pt x="2107" y="2791"/>
                  </a:lnTo>
                  <a:lnTo>
                    <a:pt x="2067" y="2842"/>
                  </a:lnTo>
                  <a:lnTo>
                    <a:pt x="2027" y="2893"/>
                  </a:lnTo>
                  <a:lnTo>
                    <a:pt x="1987" y="2941"/>
                  </a:lnTo>
                  <a:lnTo>
                    <a:pt x="1945" y="2989"/>
                  </a:lnTo>
                  <a:lnTo>
                    <a:pt x="1902" y="3033"/>
                  </a:lnTo>
                  <a:lnTo>
                    <a:pt x="1860" y="3076"/>
                  </a:lnTo>
                  <a:lnTo>
                    <a:pt x="1817" y="3118"/>
                  </a:lnTo>
                  <a:lnTo>
                    <a:pt x="1773" y="3156"/>
                  </a:lnTo>
                  <a:lnTo>
                    <a:pt x="1729" y="3193"/>
                  </a:lnTo>
                  <a:lnTo>
                    <a:pt x="1686" y="3227"/>
                  </a:lnTo>
                  <a:lnTo>
                    <a:pt x="1643" y="3258"/>
                  </a:lnTo>
                  <a:lnTo>
                    <a:pt x="1598" y="3287"/>
                  </a:lnTo>
                  <a:lnTo>
                    <a:pt x="1556" y="3311"/>
                  </a:lnTo>
                  <a:lnTo>
                    <a:pt x="1513" y="3334"/>
                  </a:lnTo>
                  <a:lnTo>
                    <a:pt x="1470" y="3354"/>
                  </a:lnTo>
                  <a:lnTo>
                    <a:pt x="1429" y="3370"/>
                  </a:lnTo>
                  <a:lnTo>
                    <a:pt x="1389" y="3384"/>
                  </a:lnTo>
                  <a:lnTo>
                    <a:pt x="1349" y="3393"/>
                  </a:lnTo>
                  <a:lnTo>
                    <a:pt x="1309" y="3398"/>
                  </a:lnTo>
                  <a:lnTo>
                    <a:pt x="1272" y="3400"/>
                  </a:lnTo>
                  <a:lnTo>
                    <a:pt x="1231" y="3398"/>
                  </a:lnTo>
                  <a:lnTo>
                    <a:pt x="1189" y="3392"/>
                  </a:lnTo>
                  <a:lnTo>
                    <a:pt x="1146" y="3381"/>
                  </a:lnTo>
                  <a:lnTo>
                    <a:pt x="1101" y="3368"/>
                  </a:lnTo>
                  <a:lnTo>
                    <a:pt x="1057" y="3351"/>
                  </a:lnTo>
                  <a:lnTo>
                    <a:pt x="1010" y="3329"/>
                  </a:lnTo>
                  <a:lnTo>
                    <a:pt x="964" y="3304"/>
                  </a:lnTo>
                  <a:lnTo>
                    <a:pt x="918" y="3276"/>
                  </a:lnTo>
                  <a:lnTo>
                    <a:pt x="870" y="3246"/>
                  </a:lnTo>
                  <a:lnTo>
                    <a:pt x="824" y="3212"/>
                  </a:lnTo>
                  <a:lnTo>
                    <a:pt x="776" y="3176"/>
                  </a:lnTo>
                  <a:lnTo>
                    <a:pt x="730" y="3137"/>
                  </a:lnTo>
                  <a:lnTo>
                    <a:pt x="683" y="3095"/>
                  </a:lnTo>
                  <a:lnTo>
                    <a:pt x="636" y="3052"/>
                  </a:lnTo>
                  <a:lnTo>
                    <a:pt x="591" y="3005"/>
                  </a:lnTo>
                  <a:lnTo>
                    <a:pt x="545" y="2957"/>
                  </a:lnTo>
                  <a:lnTo>
                    <a:pt x="502" y="2906"/>
                  </a:lnTo>
                  <a:lnTo>
                    <a:pt x="459" y="2855"/>
                  </a:lnTo>
                  <a:lnTo>
                    <a:pt x="417" y="2801"/>
                  </a:lnTo>
                  <a:lnTo>
                    <a:pt x="375" y="2746"/>
                  </a:lnTo>
                  <a:lnTo>
                    <a:pt x="336" y="2690"/>
                  </a:lnTo>
                  <a:lnTo>
                    <a:pt x="298" y="2632"/>
                  </a:lnTo>
                  <a:lnTo>
                    <a:pt x="262" y="2573"/>
                  </a:lnTo>
                  <a:lnTo>
                    <a:pt x="227" y="2514"/>
                  </a:lnTo>
                  <a:lnTo>
                    <a:pt x="194" y="2454"/>
                  </a:lnTo>
                  <a:lnTo>
                    <a:pt x="164" y="2393"/>
                  </a:lnTo>
                  <a:lnTo>
                    <a:pt x="135" y="2332"/>
                  </a:lnTo>
                  <a:lnTo>
                    <a:pt x="109" y="2270"/>
                  </a:lnTo>
                  <a:lnTo>
                    <a:pt x="86" y="2208"/>
                  </a:lnTo>
                  <a:lnTo>
                    <a:pt x="64" y="2146"/>
                  </a:lnTo>
                  <a:lnTo>
                    <a:pt x="45" y="2085"/>
                  </a:lnTo>
                  <a:lnTo>
                    <a:pt x="30" y="2023"/>
                  </a:lnTo>
                  <a:lnTo>
                    <a:pt x="18" y="1962"/>
                  </a:lnTo>
                  <a:lnTo>
                    <a:pt x="8" y="1901"/>
                  </a:lnTo>
                  <a:lnTo>
                    <a:pt x="2" y="1841"/>
                  </a:lnTo>
                  <a:lnTo>
                    <a:pt x="0" y="1783"/>
                  </a:lnTo>
                  <a:lnTo>
                    <a:pt x="1" y="1725"/>
                  </a:lnTo>
                  <a:lnTo>
                    <a:pt x="5" y="1668"/>
                  </a:lnTo>
                  <a:lnTo>
                    <a:pt x="13" y="1612"/>
                  </a:lnTo>
                  <a:lnTo>
                    <a:pt x="26" y="1558"/>
                  </a:lnTo>
                  <a:lnTo>
                    <a:pt x="43" y="1505"/>
                  </a:lnTo>
                  <a:lnTo>
                    <a:pt x="64" y="1455"/>
                  </a:lnTo>
                  <a:lnTo>
                    <a:pt x="89" y="1405"/>
                  </a:lnTo>
                  <a:lnTo>
                    <a:pt x="119" y="1359"/>
                  </a:lnTo>
                  <a:lnTo>
                    <a:pt x="153" y="1313"/>
                  </a:lnTo>
                  <a:lnTo>
                    <a:pt x="192" y="1271"/>
                  </a:lnTo>
                  <a:lnTo>
                    <a:pt x="235" y="1231"/>
                  </a:lnTo>
                  <a:lnTo>
                    <a:pt x="285" y="1193"/>
                  </a:lnTo>
                  <a:lnTo>
                    <a:pt x="339" y="1159"/>
                  </a:lnTo>
                  <a:lnTo>
                    <a:pt x="310" y="1143"/>
                  </a:lnTo>
                  <a:lnTo>
                    <a:pt x="261" y="1110"/>
                  </a:lnTo>
                  <a:lnTo>
                    <a:pt x="218" y="1077"/>
                  </a:lnTo>
                  <a:lnTo>
                    <a:pt x="178" y="1043"/>
                  </a:lnTo>
                  <a:lnTo>
                    <a:pt x="145" y="1009"/>
                  </a:lnTo>
                  <a:lnTo>
                    <a:pt x="117" y="975"/>
                  </a:lnTo>
                  <a:lnTo>
                    <a:pt x="92" y="942"/>
                  </a:lnTo>
                  <a:lnTo>
                    <a:pt x="72" y="910"/>
                  </a:lnTo>
                  <a:lnTo>
                    <a:pt x="55" y="879"/>
                  </a:lnTo>
                  <a:lnTo>
                    <a:pt x="41" y="852"/>
                  </a:lnTo>
                  <a:lnTo>
                    <a:pt x="31" y="825"/>
                  </a:lnTo>
                  <a:lnTo>
                    <a:pt x="24" y="801"/>
                  </a:lnTo>
                  <a:lnTo>
                    <a:pt x="18" y="780"/>
                  </a:lnTo>
                  <a:lnTo>
                    <a:pt x="13" y="764"/>
                  </a:lnTo>
                  <a:lnTo>
                    <a:pt x="11" y="751"/>
                  </a:lnTo>
                  <a:lnTo>
                    <a:pt x="10" y="741"/>
                  </a:lnTo>
                  <a:lnTo>
                    <a:pt x="10" y="737"/>
                  </a:lnTo>
                  <a:lnTo>
                    <a:pt x="7" y="695"/>
                  </a:lnTo>
                  <a:lnTo>
                    <a:pt x="48" y="687"/>
                  </a:lnTo>
                  <a:lnTo>
                    <a:pt x="53" y="686"/>
                  </a:lnTo>
                  <a:lnTo>
                    <a:pt x="63" y="685"/>
                  </a:lnTo>
                  <a:lnTo>
                    <a:pt x="77" y="683"/>
                  </a:lnTo>
                  <a:lnTo>
                    <a:pt x="97" y="680"/>
                  </a:lnTo>
                  <a:lnTo>
                    <a:pt x="122" y="678"/>
                  </a:lnTo>
                  <a:lnTo>
                    <a:pt x="150" y="677"/>
                  </a:lnTo>
                  <a:lnTo>
                    <a:pt x="181" y="676"/>
                  </a:lnTo>
                  <a:lnTo>
                    <a:pt x="227" y="677"/>
                  </a:lnTo>
                  <a:lnTo>
                    <a:pt x="276" y="681"/>
                  </a:lnTo>
                  <a:lnTo>
                    <a:pt x="330" y="690"/>
                  </a:lnTo>
                  <a:lnTo>
                    <a:pt x="386" y="701"/>
                  </a:lnTo>
                  <a:lnTo>
                    <a:pt x="442" y="719"/>
                  </a:lnTo>
                  <a:lnTo>
                    <a:pt x="499" y="741"/>
                  </a:lnTo>
                  <a:lnTo>
                    <a:pt x="492" y="700"/>
                  </a:lnTo>
                  <a:lnTo>
                    <a:pt x="488" y="662"/>
                  </a:lnTo>
                  <a:lnTo>
                    <a:pt x="487" y="626"/>
                  </a:lnTo>
                  <a:lnTo>
                    <a:pt x="488" y="594"/>
                  </a:lnTo>
                  <a:lnTo>
                    <a:pt x="490" y="565"/>
                  </a:lnTo>
                  <a:lnTo>
                    <a:pt x="493" y="540"/>
                  </a:lnTo>
                  <a:lnTo>
                    <a:pt x="496" y="521"/>
                  </a:lnTo>
                  <a:lnTo>
                    <a:pt x="499" y="505"/>
                  </a:lnTo>
                  <a:lnTo>
                    <a:pt x="502" y="495"/>
                  </a:lnTo>
                  <a:lnTo>
                    <a:pt x="503" y="490"/>
                  </a:lnTo>
                  <a:lnTo>
                    <a:pt x="515" y="455"/>
                  </a:lnTo>
                  <a:lnTo>
                    <a:pt x="552" y="457"/>
                  </a:lnTo>
                  <a:lnTo>
                    <a:pt x="557" y="457"/>
                  </a:lnTo>
                  <a:lnTo>
                    <a:pt x="569" y="458"/>
                  </a:lnTo>
                  <a:lnTo>
                    <a:pt x="587" y="460"/>
                  </a:lnTo>
                  <a:lnTo>
                    <a:pt x="609" y="464"/>
                  </a:lnTo>
                  <a:lnTo>
                    <a:pt x="636" y="468"/>
                  </a:lnTo>
                  <a:lnTo>
                    <a:pt x="667" y="475"/>
                  </a:lnTo>
                  <a:lnTo>
                    <a:pt x="700" y="485"/>
                  </a:lnTo>
                  <a:lnTo>
                    <a:pt x="735" y="496"/>
                  </a:lnTo>
                  <a:lnTo>
                    <a:pt x="772" y="510"/>
                  </a:lnTo>
                  <a:lnTo>
                    <a:pt x="810" y="528"/>
                  </a:lnTo>
                  <a:lnTo>
                    <a:pt x="849" y="549"/>
                  </a:lnTo>
                  <a:lnTo>
                    <a:pt x="886" y="573"/>
                  </a:lnTo>
                  <a:lnTo>
                    <a:pt x="923" y="602"/>
                  </a:lnTo>
                  <a:lnTo>
                    <a:pt x="957" y="635"/>
                  </a:lnTo>
                  <a:lnTo>
                    <a:pt x="989" y="672"/>
                  </a:lnTo>
                  <a:lnTo>
                    <a:pt x="1003" y="693"/>
                  </a:lnTo>
                  <a:lnTo>
                    <a:pt x="1017" y="714"/>
                  </a:lnTo>
                  <a:lnTo>
                    <a:pt x="1014" y="697"/>
                  </a:lnTo>
                  <a:lnTo>
                    <a:pt x="1008" y="662"/>
                  </a:lnTo>
                  <a:lnTo>
                    <a:pt x="996" y="607"/>
                  </a:lnTo>
                  <a:lnTo>
                    <a:pt x="988" y="566"/>
                  </a:lnTo>
                  <a:lnTo>
                    <a:pt x="977" y="526"/>
                  </a:lnTo>
                  <a:lnTo>
                    <a:pt x="972" y="503"/>
                  </a:lnTo>
                  <a:lnTo>
                    <a:pt x="962" y="466"/>
                  </a:lnTo>
                  <a:lnTo>
                    <a:pt x="951" y="429"/>
                  </a:lnTo>
                  <a:lnTo>
                    <a:pt x="946" y="410"/>
                  </a:lnTo>
                  <a:lnTo>
                    <a:pt x="938" y="388"/>
                  </a:lnTo>
                  <a:lnTo>
                    <a:pt x="932" y="367"/>
                  </a:lnTo>
                  <a:lnTo>
                    <a:pt x="927" y="353"/>
                  </a:lnTo>
                  <a:lnTo>
                    <a:pt x="918" y="328"/>
                  </a:lnTo>
                  <a:lnTo>
                    <a:pt x="907" y="299"/>
                  </a:lnTo>
                  <a:lnTo>
                    <a:pt x="900" y="278"/>
                  </a:lnTo>
                  <a:lnTo>
                    <a:pt x="893" y="260"/>
                  </a:lnTo>
                  <a:lnTo>
                    <a:pt x="876" y="221"/>
                  </a:lnTo>
                  <a:lnTo>
                    <a:pt x="870" y="207"/>
                  </a:lnTo>
                  <a:lnTo>
                    <a:pt x="851" y="161"/>
                  </a:lnTo>
                  <a:lnTo>
                    <a:pt x="835" y="125"/>
                  </a:lnTo>
                  <a:lnTo>
                    <a:pt x="868" y="102"/>
                  </a:lnTo>
                  <a:lnTo>
                    <a:pt x="970" y="3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3579034" y="3049855"/>
            <a:ext cx="350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Wingdings" pitchFamily="2" charset="2"/>
              <a:buChar char="§"/>
            </a:pPr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Complex environment control + Cloud service</a:t>
            </a:r>
            <a:endParaRPr lang="en-US" altLang="ko-KR" sz="16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171923" y="1484785"/>
            <a:ext cx="4972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Wingdings" pitchFamily="2" charset="2"/>
              <a:buChar char="§"/>
            </a:pPr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Complex energy management + smart farm work</a:t>
            </a:r>
            <a:endParaRPr lang="en-US" altLang="ko-KR" sz="16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263351" y="4742601"/>
            <a:ext cx="7142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ko-KR" altLang="en-US" sz="1400" dirty="0" smtClean="0">
                <a:solidFill>
                  <a:srgbClr val="FF0000"/>
                </a:solidFill>
              </a:rPr>
              <a:t>☞</a:t>
            </a:r>
            <a:r>
              <a:rPr lang="en-US" altLang="ko-KR" sz="1400" spc="3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Improved convenience for farm work</a:t>
            </a:r>
            <a:endParaRPr lang="ko-KR" altLang="en-US" sz="14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3898509" y="3629549"/>
            <a:ext cx="31300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 smtClean="0"/>
              <a:t>☞</a:t>
            </a:r>
            <a:r>
              <a:rPr lang="en-US" altLang="ko-KR" sz="1400" spc="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spc="-50" dirty="0" smtClean="0">
                <a:gradFill>
                  <a:gsLst>
                    <a:gs pos="0">
                      <a:srgbClr val="276FC2"/>
                    </a:gs>
                    <a:gs pos="50000">
                      <a:srgbClr val="276FC2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Big data analysis </a:t>
            </a:r>
            <a:r>
              <a:rPr lang="en-US" altLang="ko-KR" sz="1400" b="1" spc="-50" dirty="0" smtClean="0">
                <a:gradFill>
                  <a:gsLst>
                    <a:gs pos="0">
                      <a:srgbClr val="276FC2"/>
                    </a:gs>
                    <a:gs pos="50000">
                      <a:srgbClr val="276FC2"/>
                    </a:gs>
                  </a:gsLst>
                  <a:lin ang="5400000" scaled="0"/>
                </a:gradFill>
                <a:latin typeface="돋움"/>
                <a:ea typeface="돋움"/>
              </a:rPr>
              <a:t>⇒ </a:t>
            </a:r>
          </a:p>
          <a:p>
            <a:r>
              <a:rPr lang="en-US" altLang="ko-KR" sz="1400" b="1" spc="-50" dirty="0">
                <a:gradFill>
                  <a:gsLst>
                    <a:gs pos="0">
                      <a:srgbClr val="276FC2"/>
                    </a:gs>
                    <a:gs pos="50000">
                      <a:srgbClr val="276FC2"/>
                    </a:gs>
                  </a:gsLst>
                  <a:lin ang="5400000" scaled="0"/>
                </a:gradFill>
                <a:latin typeface="돋움"/>
                <a:ea typeface="돋움"/>
              </a:rPr>
              <a:t> </a:t>
            </a:r>
            <a:r>
              <a:rPr lang="en-US" altLang="ko-KR" sz="1400" b="1" spc="-50" dirty="0" smtClean="0">
                <a:gradFill>
                  <a:gsLst>
                    <a:gs pos="0">
                      <a:srgbClr val="276FC2"/>
                    </a:gs>
                    <a:gs pos="50000">
                      <a:srgbClr val="276FC2"/>
                    </a:gs>
                  </a:gsLst>
                  <a:lin ang="5400000" scaled="0"/>
                </a:gradFill>
                <a:latin typeface="돋움"/>
                <a:ea typeface="돋움"/>
              </a:rPr>
              <a:t>    Better </a:t>
            </a:r>
            <a:r>
              <a:rPr lang="en-US" altLang="ko-KR" sz="1400" b="1" spc="-50" dirty="0" smtClean="0">
                <a:solidFill>
                  <a:srgbClr val="FF0000"/>
                </a:solidFill>
                <a:latin typeface="돋움"/>
                <a:ea typeface="돋움"/>
              </a:rPr>
              <a:t>productivity</a:t>
            </a:r>
            <a:r>
              <a:rPr lang="en-US" altLang="ko-KR" sz="1400" b="1" spc="-50" dirty="0" smtClean="0">
                <a:gradFill>
                  <a:gsLst>
                    <a:gs pos="0">
                      <a:srgbClr val="276FC2"/>
                    </a:gs>
                    <a:gs pos="50000">
                      <a:srgbClr val="276FC2"/>
                    </a:gs>
                  </a:gsLst>
                  <a:lin ang="5400000" scaled="0"/>
                </a:gradFill>
                <a:latin typeface="돋움"/>
                <a:ea typeface="돋움"/>
              </a:rPr>
              <a:t> </a:t>
            </a:r>
          </a:p>
          <a:p>
            <a:r>
              <a:rPr lang="en-US" altLang="ko-KR" sz="1400" b="1" spc="-50" dirty="0" smtClean="0">
                <a:gradFill>
                  <a:gsLst>
                    <a:gs pos="0">
                      <a:srgbClr val="276FC2"/>
                    </a:gs>
                    <a:gs pos="50000">
                      <a:srgbClr val="276FC2"/>
                    </a:gs>
                  </a:gsLst>
                  <a:lin ang="5400000" scaled="0"/>
                </a:gradFill>
                <a:latin typeface="돋움"/>
                <a:ea typeface="돋움"/>
              </a:rPr>
              <a:t>     and </a:t>
            </a:r>
            <a:r>
              <a:rPr lang="en-US" altLang="ko-KR" sz="1400" b="1" spc="-50" dirty="0" smtClean="0">
                <a:solidFill>
                  <a:srgbClr val="FF0000"/>
                </a:solidFill>
                <a:latin typeface="돋움"/>
                <a:ea typeface="돋움"/>
              </a:rPr>
              <a:t>product quality</a:t>
            </a:r>
          </a:p>
        </p:txBody>
      </p:sp>
      <p:sp>
        <p:nvSpPr>
          <p:cNvPr id="100" name="직사각형 99"/>
          <p:cNvSpPr/>
          <p:nvPr/>
        </p:nvSpPr>
        <p:spPr>
          <a:xfrm>
            <a:off x="7434659" y="2041684"/>
            <a:ext cx="4710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 smtClean="0"/>
              <a:t>☞</a:t>
            </a:r>
            <a:r>
              <a:rPr lang="en-US" altLang="ko-KR" sz="1400" spc="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spc="-50" dirty="0" smtClean="0">
                <a:gradFill>
                  <a:gsLst>
                    <a:gs pos="0">
                      <a:srgbClr val="276FC2"/>
                    </a:gs>
                    <a:gs pos="50000">
                      <a:srgbClr val="276FC2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Export-oriented</a:t>
            </a:r>
            <a:r>
              <a:rPr lang="ko-KR" altLang="en-US" sz="1400" b="1" spc="-50" dirty="0" smtClean="0">
                <a:gradFill>
                  <a:gsLst>
                    <a:gs pos="0">
                      <a:srgbClr val="276FC2"/>
                    </a:gs>
                    <a:gs pos="50000">
                      <a:srgbClr val="276FC2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1400" b="1" spc="-50" dirty="0" smtClean="0">
              <a:gradFill>
                <a:gsLst>
                  <a:gs pos="0">
                    <a:srgbClr val="276FC2"/>
                  </a:gs>
                  <a:gs pos="50000">
                    <a:srgbClr val="276FC2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1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Smart greenhouse system</a:t>
            </a:r>
            <a:endParaRPr lang="ko-KR" altLang="en-US" sz="14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1" name="자유형 100"/>
          <p:cNvSpPr/>
          <p:nvPr/>
        </p:nvSpPr>
        <p:spPr>
          <a:xfrm rot="20174361">
            <a:off x="1693990" y="3150873"/>
            <a:ext cx="2179284" cy="397757"/>
          </a:xfrm>
          <a:custGeom>
            <a:avLst/>
            <a:gdLst>
              <a:gd name="connsiteX0" fmla="*/ 0 w 1038225"/>
              <a:gd name="connsiteY0" fmla="*/ 295275 h 390525"/>
              <a:gd name="connsiteX1" fmla="*/ 752475 w 1038225"/>
              <a:gd name="connsiteY1" fmla="*/ 133350 h 390525"/>
              <a:gd name="connsiteX2" fmla="*/ 733425 w 1038225"/>
              <a:gd name="connsiteY2" fmla="*/ 0 h 390525"/>
              <a:gd name="connsiteX3" fmla="*/ 1038225 w 1038225"/>
              <a:gd name="connsiteY3" fmla="*/ 76200 h 390525"/>
              <a:gd name="connsiteX4" fmla="*/ 866775 w 1038225"/>
              <a:gd name="connsiteY4" fmla="*/ 390525 h 390525"/>
              <a:gd name="connsiteX5" fmla="*/ 819150 w 1038225"/>
              <a:gd name="connsiteY5" fmla="*/ 266700 h 390525"/>
              <a:gd name="connsiteX6" fmla="*/ 0 w 1038225"/>
              <a:gd name="connsiteY6" fmla="*/ 295275 h 390525"/>
              <a:gd name="connsiteX0" fmla="*/ 0 w 1085850"/>
              <a:gd name="connsiteY0" fmla="*/ 295275 h 390525"/>
              <a:gd name="connsiteX1" fmla="*/ 752475 w 1085850"/>
              <a:gd name="connsiteY1" fmla="*/ 133350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19150 w 1085850"/>
              <a:gd name="connsiteY5" fmla="*/ 266700 h 390525"/>
              <a:gd name="connsiteX6" fmla="*/ 0 w 1085850"/>
              <a:gd name="connsiteY6" fmla="*/ 295275 h 390525"/>
              <a:gd name="connsiteX0" fmla="*/ 0 w 1085850"/>
              <a:gd name="connsiteY0" fmla="*/ 295275 h 390525"/>
              <a:gd name="connsiteX1" fmla="*/ 757237 w 1085850"/>
              <a:gd name="connsiteY1" fmla="*/ 102393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19150 w 1085850"/>
              <a:gd name="connsiteY5" fmla="*/ 266700 h 390525"/>
              <a:gd name="connsiteX6" fmla="*/ 0 w 1085850"/>
              <a:gd name="connsiteY6" fmla="*/ 295275 h 390525"/>
              <a:gd name="connsiteX0" fmla="*/ 0 w 1085850"/>
              <a:gd name="connsiteY0" fmla="*/ 295275 h 390525"/>
              <a:gd name="connsiteX1" fmla="*/ 757237 w 1085850"/>
              <a:gd name="connsiteY1" fmla="*/ 102393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19150 w 1085850"/>
              <a:gd name="connsiteY5" fmla="*/ 290513 h 390525"/>
              <a:gd name="connsiteX6" fmla="*/ 0 w 1085850"/>
              <a:gd name="connsiteY6" fmla="*/ 295275 h 390525"/>
              <a:gd name="connsiteX0" fmla="*/ 0 w 1085850"/>
              <a:gd name="connsiteY0" fmla="*/ 295275 h 390525"/>
              <a:gd name="connsiteX1" fmla="*/ 757237 w 1085850"/>
              <a:gd name="connsiteY1" fmla="*/ 102393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43159 w 1085850"/>
              <a:gd name="connsiteY5" fmla="*/ 384348 h 390525"/>
              <a:gd name="connsiteX6" fmla="*/ 819150 w 1085850"/>
              <a:gd name="connsiteY6" fmla="*/ 290513 h 390525"/>
              <a:gd name="connsiteX7" fmla="*/ 0 w 1085850"/>
              <a:gd name="connsiteY7" fmla="*/ 295275 h 390525"/>
              <a:gd name="connsiteX0" fmla="*/ 0 w 1116807"/>
              <a:gd name="connsiteY0" fmla="*/ 295275 h 390525"/>
              <a:gd name="connsiteX1" fmla="*/ 757237 w 1116807"/>
              <a:gd name="connsiteY1" fmla="*/ 102393 h 390525"/>
              <a:gd name="connsiteX2" fmla="*/ 733425 w 1116807"/>
              <a:gd name="connsiteY2" fmla="*/ 0 h 390525"/>
              <a:gd name="connsiteX3" fmla="*/ 1116807 w 1116807"/>
              <a:gd name="connsiteY3" fmla="*/ 159543 h 390525"/>
              <a:gd name="connsiteX4" fmla="*/ 866775 w 1116807"/>
              <a:gd name="connsiteY4" fmla="*/ 390525 h 390525"/>
              <a:gd name="connsiteX5" fmla="*/ 843159 w 1116807"/>
              <a:gd name="connsiteY5" fmla="*/ 384348 h 390525"/>
              <a:gd name="connsiteX6" fmla="*/ 819150 w 1116807"/>
              <a:gd name="connsiteY6" fmla="*/ 290513 h 390525"/>
              <a:gd name="connsiteX7" fmla="*/ 0 w 1116807"/>
              <a:gd name="connsiteY7" fmla="*/ 295275 h 390525"/>
              <a:gd name="connsiteX0" fmla="*/ 0 w 1116807"/>
              <a:gd name="connsiteY0" fmla="*/ 295275 h 390525"/>
              <a:gd name="connsiteX1" fmla="*/ 757237 w 1116807"/>
              <a:gd name="connsiteY1" fmla="*/ 102393 h 390525"/>
              <a:gd name="connsiteX2" fmla="*/ 733425 w 1116807"/>
              <a:gd name="connsiteY2" fmla="*/ 0 h 390525"/>
              <a:gd name="connsiteX3" fmla="*/ 1116807 w 1116807"/>
              <a:gd name="connsiteY3" fmla="*/ 159543 h 390525"/>
              <a:gd name="connsiteX4" fmla="*/ 866775 w 1116807"/>
              <a:gd name="connsiteY4" fmla="*/ 390525 h 390525"/>
              <a:gd name="connsiteX5" fmla="*/ 843159 w 1116807"/>
              <a:gd name="connsiteY5" fmla="*/ 384348 h 390525"/>
              <a:gd name="connsiteX6" fmla="*/ 814388 w 1116807"/>
              <a:gd name="connsiteY6" fmla="*/ 273844 h 390525"/>
              <a:gd name="connsiteX7" fmla="*/ 0 w 1116807"/>
              <a:gd name="connsiteY7" fmla="*/ 295275 h 390525"/>
              <a:gd name="connsiteX0" fmla="*/ 0 w 1116807"/>
              <a:gd name="connsiteY0" fmla="*/ 295275 h 384348"/>
              <a:gd name="connsiteX1" fmla="*/ 757237 w 1116807"/>
              <a:gd name="connsiteY1" fmla="*/ 102393 h 384348"/>
              <a:gd name="connsiteX2" fmla="*/ 733425 w 1116807"/>
              <a:gd name="connsiteY2" fmla="*/ 0 h 384348"/>
              <a:gd name="connsiteX3" fmla="*/ 1116807 w 1116807"/>
              <a:gd name="connsiteY3" fmla="*/ 159543 h 384348"/>
              <a:gd name="connsiteX4" fmla="*/ 843159 w 1116807"/>
              <a:gd name="connsiteY4" fmla="*/ 384348 h 384348"/>
              <a:gd name="connsiteX5" fmla="*/ 814388 w 1116807"/>
              <a:gd name="connsiteY5" fmla="*/ 273844 h 384348"/>
              <a:gd name="connsiteX6" fmla="*/ 0 w 1116807"/>
              <a:gd name="connsiteY6" fmla="*/ 295275 h 384348"/>
              <a:gd name="connsiteX0" fmla="*/ 0 w 1116807"/>
              <a:gd name="connsiteY0" fmla="*/ 295275 h 379585"/>
              <a:gd name="connsiteX1" fmla="*/ 757237 w 1116807"/>
              <a:gd name="connsiteY1" fmla="*/ 102393 h 379585"/>
              <a:gd name="connsiteX2" fmla="*/ 733425 w 1116807"/>
              <a:gd name="connsiteY2" fmla="*/ 0 h 379585"/>
              <a:gd name="connsiteX3" fmla="*/ 1116807 w 1116807"/>
              <a:gd name="connsiteY3" fmla="*/ 159543 h 379585"/>
              <a:gd name="connsiteX4" fmla="*/ 836015 w 1116807"/>
              <a:gd name="connsiteY4" fmla="*/ 379585 h 379585"/>
              <a:gd name="connsiteX5" fmla="*/ 814388 w 1116807"/>
              <a:gd name="connsiteY5" fmla="*/ 273844 h 379585"/>
              <a:gd name="connsiteX6" fmla="*/ 0 w 1116807"/>
              <a:gd name="connsiteY6" fmla="*/ 295275 h 379585"/>
              <a:gd name="connsiteX0" fmla="*/ 0 w 1116807"/>
              <a:gd name="connsiteY0" fmla="*/ 295275 h 379585"/>
              <a:gd name="connsiteX1" fmla="*/ 757237 w 1116807"/>
              <a:gd name="connsiteY1" fmla="*/ 102393 h 379585"/>
              <a:gd name="connsiteX2" fmla="*/ 733425 w 1116807"/>
              <a:gd name="connsiteY2" fmla="*/ 0 h 379585"/>
              <a:gd name="connsiteX3" fmla="*/ 1116807 w 1116807"/>
              <a:gd name="connsiteY3" fmla="*/ 159543 h 379585"/>
              <a:gd name="connsiteX4" fmla="*/ 836015 w 1116807"/>
              <a:gd name="connsiteY4" fmla="*/ 379585 h 379585"/>
              <a:gd name="connsiteX5" fmla="*/ 814388 w 1116807"/>
              <a:gd name="connsiteY5" fmla="*/ 273844 h 379585"/>
              <a:gd name="connsiteX6" fmla="*/ 0 w 1116807"/>
              <a:gd name="connsiteY6" fmla="*/ 295275 h 379585"/>
              <a:gd name="connsiteX0" fmla="*/ 0 w 1116807"/>
              <a:gd name="connsiteY0" fmla="*/ 295275 h 379585"/>
              <a:gd name="connsiteX1" fmla="*/ 757237 w 1116807"/>
              <a:gd name="connsiteY1" fmla="*/ 102393 h 379585"/>
              <a:gd name="connsiteX2" fmla="*/ 733425 w 1116807"/>
              <a:gd name="connsiteY2" fmla="*/ 0 h 379585"/>
              <a:gd name="connsiteX3" fmla="*/ 1116807 w 1116807"/>
              <a:gd name="connsiteY3" fmla="*/ 159543 h 379585"/>
              <a:gd name="connsiteX4" fmla="*/ 836015 w 1116807"/>
              <a:gd name="connsiteY4" fmla="*/ 379585 h 379585"/>
              <a:gd name="connsiteX5" fmla="*/ 814388 w 1116807"/>
              <a:gd name="connsiteY5" fmla="*/ 273844 h 379585"/>
              <a:gd name="connsiteX6" fmla="*/ 0 w 1116807"/>
              <a:gd name="connsiteY6" fmla="*/ 295275 h 379585"/>
              <a:gd name="connsiteX0" fmla="*/ 0 w 1109663"/>
              <a:gd name="connsiteY0" fmla="*/ 504825 h 504825"/>
              <a:gd name="connsiteX1" fmla="*/ 750093 w 1109663"/>
              <a:gd name="connsiteY1" fmla="*/ 102393 h 504825"/>
              <a:gd name="connsiteX2" fmla="*/ 726281 w 1109663"/>
              <a:gd name="connsiteY2" fmla="*/ 0 h 504825"/>
              <a:gd name="connsiteX3" fmla="*/ 1109663 w 1109663"/>
              <a:gd name="connsiteY3" fmla="*/ 159543 h 504825"/>
              <a:gd name="connsiteX4" fmla="*/ 828871 w 1109663"/>
              <a:gd name="connsiteY4" fmla="*/ 379585 h 504825"/>
              <a:gd name="connsiteX5" fmla="*/ 807244 w 1109663"/>
              <a:gd name="connsiteY5" fmla="*/ 273844 h 504825"/>
              <a:gd name="connsiteX6" fmla="*/ 0 w 1109663"/>
              <a:gd name="connsiteY6" fmla="*/ 504825 h 504825"/>
              <a:gd name="connsiteX0" fmla="*/ 0 w 1109663"/>
              <a:gd name="connsiteY0" fmla="*/ 504825 h 504825"/>
              <a:gd name="connsiteX1" fmla="*/ 750093 w 1109663"/>
              <a:gd name="connsiteY1" fmla="*/ 102393 h 504825"/>
              <a:gd name="connsiteX2" fmla="*/ 726281 w 1109663"/>
              <a:gd name="connsiteY2" fmla="*/ 0 h 504825"/>
              <a:gd name="connsiteX3" fmla="*/ 1109663 w 1109663"/>
              <a:gd name="connsiteY3" fmla="*/ 159543 h 504825"/>
              <a:gd name="connsiteX4" fmla="*/ 828871 w 1109663"/>
              <a:gd name="connsiteY4" fmla="*/ 379585 h 504825"/>
              <a:gd name="connsiteX5" fmla="*/ 807244 w 1109663"/>
              <a:gd name="connsiteY5" fmla="*/ 273844 h 504825"/>
              <a:gd name="connsiteX6" fmla="*/ 0 w 1109663"/>
              <a:gd name="connsiteY6" fmla="*/ 504825 h 504825"/>
              <a:gd name="connsiteX0" fmla="*/ 0 w 1109663"/>
              <a:gd name="connsiteY0" fmla="*/ 504825 h 504825"/>
              <a:gd name="connsiteX1" fmla="*/ 750093 w 1109663"/>
              <a:gd name="connsiteY1" fmla="*/ 102393 h 504825"/>
              <a:gd name="connsiteX2" fmla="*/ 726281 w 1109663"/>
              <a:gd name="connsiteY2" fmla="*/ 0 h 504825"/>
              <a:gd name="connsiteX3" fmla="*/ 1109663 w 1109663"/>
              <a:gd name="connsiteY3" fmla="*/ 159543 h 504825"/>
              <a:gd name="connsiteX4" fmla="*/ 828871 w 1109663"/>
              <a:gd name="connsiteY4" fmla="*/ 379585 h 504825"/>
              <a:gd name="connsiteX5" fmla="*/ 807244 w 1109663"/>
              <a:gd name="connsiteY5" fmla="*/ 273844 h 504825"/>
              <a:gd name="connsiteX6" fmla="*/ 0 w 1109663"/>
              <a:gd name="connsiteY6" fmla="*/ 504825 h 504825"/>
              <a:gd name="connsiteX0" fmla="*/ 0 w 1128713"/>
              <a:gd name="connsiteY0" fmla="*/ 504825 h 504825"/>
              <a:gd name="connsiteX1" fmla="*/ 750093 w 1128713"/>
              <a:gd name="connsiteY1" fmla="*/ 102393 h 504825"/>
              <a:gd name="connsiteX2" fmla="*/ 726281 w 1128713"/>
              <a:gd name="connsiteY2" fmla="*/ 0 h 504825"/>
              <a:gd name="connsiteX3" fmla="*/ 1128713 w 1128713"/>
              <a:gd name="connsiteY3" fmla="*/ 259555 h 504825"/>
              <a:gd name="connsiteX4" fmla="*/ 828871 w 1128713"/>
              <a:gd name="connsiteY4" fmla="*/ 379585 h 504825"/>
              <a:gd name="connsiteX5" fmla="*/ 807244 w 1128713"/>
              <a:gd name="connsiteY5" fmla="*/ 273844 h 504825"/>
              <a:gd name="connsiteX6" fmla="*/ 0 w 1128713"/>
              <a:gd name="connsiteY6" fmla="*/ 504825 h 504825"/>
              <a:gd name="connsiteX0" fmla="*/ 0 w 1128713"/>
              <a:gd name="connsiteY0" fmla="*/ 490537 h 490537"/>
              <a:gd name="connsiteX1" fmla="*/ 750093 w 1128713"/>
              <a:gd name="connsiteY1" fmla="*/ 88105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07244 w 1128713"/>
              <a:gd name="connsiteY5" fmla="*/ 259556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50093 w 1128713"/>
              <a:gd name="connsiteY1" fmla="*/ 88105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8713" h="490537">
                <a:moveTo>
                  <a:pt x="0" y="490537"/>
                </a:moveTo>
                <a:cubicBezTo>
                  <a:pt x="111918" y="228600"/>
                  <a:pt x="459580" y="28573"/>
                  <a:pt x="761999" y="90486"/>
                </a:cubicBezTo>
                <a:lnTo>
                  <a:pt x="738188" y="0"/>
                </a:lnTo>
                <a:lnTo>
                  <a:pt x="1128713" y="245267"/>
                </a:lnTo>
                <a:lnTo>
                  <a:pt x="828871" y="365297"/>
                </a:lnTo>
                <a:lnTo>
                  <a:pt x="812006" y="290512"/>
                </a:lnTo>
                <a:cubicBezTo>
                  <a:pt x="716757" y="229393"/>
                  <a:pt x="261937" y="225424"/>
                  <a:pt x="0" y="490537"/>
                </a:cubicBezTo>
                <a:close/>
              </a:path>
            </a:pathLst>
          </a:custGeom>
          <a:gradFill flip="none" rotWithShape="1">
            <a:gsLst>
              <a:gs pos="2083">
                <a:srgbClr val="296D65">
                  <a:alpha val="0"/>
                </a:srgbClr>
              </a:gs>
              <a:gs pos="100000">
                <a:srgbClr val="188D98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prstClr val="white"/>
                </a:solidFill>
              </a:rPr>
              <a:t>  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2" name="자유형 101"/>
          <p:cNvSpPr/>
          <p:nvPr/>
        </p:nvSpPr>
        <p:spPr>
          <a:xfrm rot="20174361">
            <a:off x="4161211" y="1409013"/>
            <a:ext cx="2935719" cy="668653"/>
          </a:xfrm>
          <a:custGeom>
            <a:avLst/>
            <a:gdLst>
              <a:gd name="connsiteX0" fmla="*/ 0 w 1038225"/>
              <a:gd name="connsiteY0" fmla="*/ 295275 h 390525"/>
              <a:gd name="connsiteX1" fmla="*/ 752475 w 1038225"/>
              <a:gd name="connsiteY1" fmla="*/ 133350 h 390525"/>
              <a:gd name="connsiteX2" fmla="*/ 733425 w 1038225"/>
              <a:gd name="connsiteY2" fmla="*/ 0 h 390525"/>
              <a:gd name="connsiteX3" fmla="*/ 1038225 w 1038225"/>
              <a:gd name="connsiteY3" fmla="*/ 76200 h 390525"/>
              <a:gd name="connsiteX4" fmla="*/ 866775 w 1038225"/>
              <a:gd name="connsiteY4" fmla="*/ 390525 h 390525"/>
              <a:gd name="connsiteX5" fmla="*/ 819150 w 1038225"/>
              <a:gd name="connsiteY5" fmla="*/ 266700 h 390525"/>
              <a:gd name="connsiteX6" fmla="*/ 0 w 1038225"/>
              <a:gd name="connsiteY6" fmla="*/ 295275 h 390525"/>
              <a:gd name="connsiteX0" fmla="*/ 0 w 1085850"/>
              <a:gd name="connsiteY0" fmla="*/ 295275 h 390525"/>
              <a:gd name="connsiteX1" fmla="*/ 752475 w 1085850"/>
              <a:gd name="connsiteY1" fmla="*/ 133350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19150 w 1085850"/>
              <a:gd name="connsiteY5" fmla="*/ 266700 h 390525"/>
              <a:gd name="connsiteX6" fmla="*/ 0 w 1085850"/>
              <a:gd name="connsiteY6" fmla="*/ 295275 h 390525"/>
              <a:gd name="connsiteX0" fmla="*/ 0 w 1085850"/>
              <a:gd name="connsiteY0" fmla="*/ 295275 h 390525"/>
              <a:gd name="connsiteX1" fmla="*/ 757237 w 1085850"/>
              <a:gd name="connsiteY1" fmla="*/ 102393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19150 w 1085850"/>
              <a:gd name="connsiteY5" fmla="*/ 266700 h 390525"/>
              <a:gd name="connsiteX6" fmla="*/ 0 w 1085850"/>
              <a:gd name="connsiteY6" fmla="*/ 295275 h 390525"/>
              <a:gd name="connsiteX0" fmla="*/ 0 w 1085850"/>
              <a:gd name="connsiteY0" fmla="*/ 295275 h 390525"/>
              <a:gd name="connsiteX1" fmla="*/ 757237 w 1085850"/>
              <a:gd name="connsiteY1" fmla="*/ 102393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19150 w 1085850"/>
              <a:gd name="connsiteY5" fmla="*/ 290513 h 390525"/>
              <a:gd name="connsiteX6" fmla="*/ 0 w 1085850"/>
              <a:gd name="connsiteY6" fmla="*/ 295275 h 390525"/>
              <a:gd name="connsiteX0" fmla="*/ 0 w 1085850"/>
              <a:gd name="connsiteY0" fmla="*/ 295275 h 390525"/>
              <a:gd name="connsiteX1" fmla="*/ 757237 w 1085850"/>
              <a:gd name="connsiteY1" fmla="*/ 102393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43159 w 1085850"/>
              <a:gd name="connsiteY5" fmla="*/ 384348 h 390525"/>
              <a:gd name="connsiteX6" fmla="*/ 819150 w 1085850"/>
              <a:gd name="connsiteY6" fmla="*/ 290513 h 390525"/>
              <a:gd name="connsiteX7" fmla="*/ 0 w 1085850"/>
              <a:gd name="connsiteY7" fmla="*/ 295275 h 390525"/>
              <a:gd name="connsiteX0" fmla="*/ 0 w 1116807"/>
              <a:gd name="connsiteY0" fmla="*/ 295275 h 390525"/>
              <a:gd name="connsiteX1" fmla="*/ 757237 w 1116807"/>
              <a:gd name="connsiteY1" fmla="*/ 102393 h 390525"/>
              <a:gd name="connsiteX2" fmla="*/ 733425 w 1116807"/>
              <a:gd name="connsiteY2" fmla="*/ 0 h 390525"/>
              <a:gd name="connsiteX3" fmla="*/ 1116807 w 1116807"/>
              <a:gd name="connsiteY3" fmla="*/ 159543 h 390525"/>
              <a:gd name="connsiteX4" fmla="*/ 866775 w 1116807"/>
              <a:gd name="connsiteY4" fmla="*/ 390525 h 390525"/>
              <a:gd name="connsiteX5" fmla="*/ 843159 w 1116807"/>
              <a:gd name="connsiteY5" fmla="*/ 384348 h 390525"/>
              <a:gd name="connsiteX6" fmla="*/ 819150 w 1116807"/>
              <a:gd name="connsiteY6" fmla="*/ 290513 h 390525"/>
              <a:gd name="connsiteX7" fmla="*/ 0 w 1116807"/>
              <a:gd name="connsiteY7" fmla="*/ 295275 h 390525"/>
              <a:gd name="connsiteX0" fmla="*/ 0 w 1116807"/>
              <a:gd name="connsiteY0" fmla="*/ 295275 h 390525"/>
              <a:gd name="connsiteX1" fmla="*/ 757237 w 1116807"/>
              <a:gd name="connsiteY1" fmla="*/ 102393 h 390525"/>
              <a:gd name="connsiteX2" fmla="*/ 733425 w 1116807"/>
              <a:gd name="connsiteY2" fmla="*/ 0 h 390525"/>
              <a:gd name="connsiteX3" fmla="*/ 1116807 w 1116807"/>
              <a:gd name="connsiteY3" fmla="*/ 159543 h 390525"/>
              <a:gd name="connsiteX4" fmla="*/ 866775 w 1116807"/>
              <a:gd name="connsiteY4" fmla="*/ 390525 h 390525"/>
              <a:gd name="connsiteX5" fmla="*/ 843159 w 1116807"/>
              <a:gd name="connsiteY5" fmla="*/ 384348 h 390525"/>
              <a:gd name="connsiteX6" fmla="*/ 814388 w 1116807"/>
              <a:gd name="connsiteY6" fmla="*/ 273844 h 390525"/>
              <a:gd name="connsiteX7" fmla="*/ 0 w 1116807"/>
              <a:gd name="connsiteY7" fmla="*/ 295275 h 390525"/>
              <a:gd name="connsiteX0" fmla="*/ 0 w 1116807"/>
              <a:gd name="connsiteY0" fmla="*/ 295275 h 384348"/>
              <a:gd name="connsiteX1" fmla="*/ 757237 w 1116807"/>
              <a:gd name="connsiteY1" fmla="*/ 102393 h 384348"/>
              <a:gd name="connsiteX2" fmla="*/ 733425 w 1116807"/>
              <a:gd name="connsiteY2" fmla="*/ 0 h 384348"/>
              <a:gd name="connsiteX3" fmla="*/ 1116807 w 1116807"/>
              <a:gd name="connsiteY3" fmla="*/ 159543 h 384348"/>
              <a:gd name="connsiteX4" fmla="*/ 843159 w 1116807"/>
              <a:gd name="connsiteY4" fmla="*/ 384348 h 384348"/>
              <a:gd name="connsiteX5" fmla="*/ 814388 w 1116807"/>
              <a:gd name="connsiteY5" fmla="*/ 273844 h 384348"/>
              <a:gd name="connsiteX6" fmla="*/ 0 w 1116807"/>
              <a:gd name="connsiteY6" fmla="*/ 295275 h 384348"/>
              <a:gd name="connsiteX0" fmla="*/ 0 w 1116807"/>
              <a:gd name="connsiteY0" fmla="*/ 295275 h 379585"/>
              <a:gd name="connsiteX1" fmla="*/ 757237 w 1116807"/>
              <a:gd name="connsiteY1" fmla="*/ 102393 h 379585"/>
              <a:gd name="connsiteX2" fmla="*/ 733425 w 1116807"/>
              <a:gd name="connsiteY2" fmla="*/ 0 h 379585"/>
              <a:gd name="connsiteX3" fmla="*/ 1116807 w 1116807"/>
              <a:gd name="connsiteY3" fmla="*/ 159543 h 379585"/>
              <a:gd name="connsiteX4" fmla="*/ 836015 w 1116807"/>
              <a:gd name="connsiteY4" fmla="*/ 379585 h 379585"/>
              <a:gd name="connsiteX5" fmla="*/ 814388 w 1116807"/>
              <a:gd name="connsiteY5" fmla="*/ 273844 h 379585"/>
              <a:gd name="connsiteX6" fmla="*/ 0 w 1116807"/>
              <a:gd name="connsiteY6" fmla="*/ 295275 h 379585"/>
              <a:gd name="connsiteX0" fmla="*/ 0 w 1116807"/>
              <a:gd name="connsiteY0" fmla="*/ 295275 h 379585"/>
              <a:gd name="connsiteX1" fmla="*/ 757237 w 1116807"/>
              <a:gd name="connsiteY1" fmla="*/ 102393 h 379585"/>
              <a:gd name="connsiteX2" fmla="*/ 733425 w 1116807"/>
              <a:gd name="connsiteY2" fmla="*/ 0 h 379585"/>
              <a:gd name="connsiteX3" fmla="*/ 1116807 w 1116807"/>
              <a:gd name="connsiteY3" fmla="*/ 159543 h 379585"/>
              <a:gd name="connsiteX4" fmla="*/ 836015 w 1116807"/>
              <a:gd name="connsiteY4" fmla="*/ 379585 h 379585"/>
              <a:gd name="connsiteX5" fmla="*/ 814388 w 1116807"/>
              <a:gd name="connsiteY5" fmla="*/ 273844 h 379585"/>
              <a:gd name="connsiteX6" fmla="*/ 0 w 1116807"/>
              <a:gd name="connsiteY6" fmla="*/ 295275 h 379585"/>
              <a:gd name="connsiteX0" fmla="*/ 0 w 1116807"/>
              <a:gd name="connsiteY0" fmla="*/ 295275 h 379585"/>
              <a:gd name="connsiteX1" fmla="*/ 757237 w 1116807"/>
              <a:gd name="connsiteY1" fmla="*/ 102393 h 379585"/>
              <a:gd name="connsiteX2" fmla="*/ 733425 w 1116807"/>
              <a:gd name="connsiteY2" fmla="*/ 0 h 379585"/>
              <a:gd name="connsiteX3" fmla="*/ 1116807 w 1116807"/>
              <a:gd name="connsiteY3" fmla="*/ 159543 h 379585"/>
              <a:gd name="connsiteX4" fmla="*/ 836015 w 1116807"/>
              <a:gd name="connsiteY4" fmla="*/ 379585 h 379585"/>
              <a:gd name="connsiteX5" fmla="*/ 814388 w 1116807"/>
              <a:gd name="connsiteY5" fmla="*/ 273844 h 379585"/>
              <a:gd name="connsiteX6" fmla="*/ 0 w 1116807"/>
              <a:gd name="connsiteY6" fmla="*/ 295275 h 379585"/>
              <a:gd name="connsiteX0" fmla="*/ 0 w 1109663"/>
              <a:gd name="connsiteY0" fmla="*/ 504825 h 504825"/>
              <a:gd name="connsiteX1" fmla="*/ 750093 w 1109663"/>
              <a:gd name="connsiteY1" fmla="*/ 102393 h 504825"/>
              <a:gd name="connsiteX2" fmla="*/ 726281 w 1109663"/>
              <a:gd name="connsiteY2" fmla="*/ 0 h 504825"/>
              <a:gd name="connsiteX3" fmla="*/ 1109663 w 1109663"/>
              <a:gd name="connsiteY3" fmla="*/ 159543 h 504825"/>
              <a:gd name="connsiteX4" fmla="*/ 828871 w 1109663"/>
              <a:gd name="connsiteY4" fmla="*/ 379585 h 504825"/>
              <a:gd name="connsiteX5" fmla="*/ 807244 w 1109663"/>
              <a:gd name="connsiteY5" fmla="*/ 273844 h 504825"/>
              <a:gd name="connsiteX6" fmla="*/ 0 w 1109663"/>
              <a:gd name="connsiteY6" fmla="*/ 504825 h 504825"/>
              <a:gd name="connsiteX0" fmla="*/ 0 w 1109663"/>
              <a:gd name="connsiteY0" fmla="*/ 504825 h 504825"/>
              <a:gd name="connsiteX1" fmla="*/ 750093 w 1109663"/>
              <a:gd name="connsiteY1" fmla="*/ 102393 h 504825"/>
              <a:gd name="connsiteX2" fmla="*/ 726281 w 1109663"/>
              <a:gd name="connsiteY2" fmla="*/ 0 h 504825"/>
              <a:gd name="connsiteX3" fmla="*/ 1109663 w 1109663"/>
              <a:gd name="connsiteY3" fmla="*/ 159543 h 504825"/>
              <a:gd name="connsiteX4" fmla="*/ 828871 w 1109663"/>
              <a:gd name="connsiteY4" fmla="*/ 379585 h 504825"/>
              <a:gd name="connsiteX5" fmla="*/ 807244 w 1109663"/>
              <a:gd name="connsiteY5" fmla="*/ 273844 h 504825"/>
              <a:gd name="connsiteX6" fmla="*/ 0 w 1109663"/>
              <a:gd name="connsiteY6" fmla="*/ 504825 h 504825"/>
              <a:gd name="connsiteX0" fmla="*/ 0 w 1109663"/>
              <a:gd name="connsiteY0" fmla="*/ 504825 h 504825"/>
              <a:gd name="connsiteX1" fmla="*/ 750093 w 1109663"/>
              <a:gd name="connsiteY1" fmla="*/ 102393 h 504825"/>
              <a:gd name="connsiteX2" fmla="*/ 726281 w 1109663"/>
              <a:gd name="connsiteY2" fmla="*/ 0 h 504825"/>
              <a:gd name="connsiteX3" fmla="*/ 1109663 w 1109663"/>
              <a:gd name="connsiteY3" fmla="*/ 159543 h 504825"/>
              <a:gd name="connsiteX4" fmla="*/ 828871 w 1109663"/>
              <a:gd name="connsiteY4" fmla="*/ 379585 h 504825"/>
              <a:gd name="connsiteX5" fmla="*/ 807244 w 1109663"/>
              <a:gd name="connsiteY5" fmla="*/ 273844 h 504825"/>
              <a:gd name="connsiteX6" fmla="*/ 0 w 1109663"/>
              <a:gd name="connsiteY6" fmla="*/ 504825 h 504825"/>
              <a:gd name="connsiteX0" fmla="*/ 0 w 1128713"/>
              <a:gd name="connsiteY0" fmla="*/ 504825 h 504825"/>
              <a:gd name="connsiteX1" fmla="*/ 750093 w 1128713"/>
              <a:gd name="connsiteY1" fmla="*/ 102393 h 504825"/>
              <a:gd name="connsiteX2" fmla="*/ 726281 w 1128713"/>
              <a:gd name="connsiteY2" fmla="*/ 0 h 504825"/>
              <a:gd name="connsiteX3" fmla="*/ 1128713 w 1128713"/>
              <a:gd name="connsiteY3" fmla="*/ 259555 h 504825"/>
              <a:gd name="connsiteX4" fmla="*/ 828871 w 1128713"/>
              <a:gd name="connsiteY4" fmla="*/ 379585 h 504825"/>
              <a:gd name="connsiteX5" fmla="*/ 807244 w 1128713"/>
              <a:gd name="connsiteY5" fmla="*/ 273844 h 504825"/>
              <a:gd name="connsiteX6" fmla="*/ 0 w 1128713"/>
              <a:gd name="connsiteY6" fmla="*/ 504825 h 504825"/>
              <a:gd name="connsiteX0" fmla="*/ 0 w 1128713"/>
              <a:gd name="connsiteY0" fmla="*/ 490537 h 490537"/>
              <a:gd name="connsiteX1" fmla="*/ 750093 w 1128713"/>
              <a:gd name="connsiteY1" fmla="*/ 88105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07244 w 1128713"/>
              <a:gd name="connsiteY5" fmla="*/ 259556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50093 w 1128713"/>
              <a:gd name="connsiteY1" fmla="*/ 88105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8713" h="490537">
                <a:moveTo>
                  <a:pt x="0" y="490537"/>
                </a:moveTo>
                <a:cubicBezTo>
                  <a:pt x="111918" y="228600"/>
                  <a:pt x="459580" y="28573"/>
                  <a:pt x="761999" y="90486"/>
                </a:cubicBezTo>
                <a:lnTo>
                  <a:pt x="738188" y="0"/>
                </a:lnTo>
                <a:lnTo>
                  <a:pt x="1128713" y="245267"/>
                </a:lnTo>
                <a:lnTo>
                  <a:pt x="828871" y="365297"/>
                </a:lnTo>
                <a:lnTo>
                  <a:pt x="812006" y="290512"/>
                </a:lnTo>
                <a:cubicBezTo>
                  <a:pt x="716757" y="229393"/>
                  <a:pt x="261937" y="225424"/>
                  <a:pt x="0" y="490537"/>
                </a:cubicBezTo>
                <a:close/>
              </a:path>
            </a:pathLst>
          </a:custGeom>
          <a:gradFill flip="none" rotWithShape="1">
            <a:gsLst>
              <a:gs pos="2083">
                <a:srgbClr val="296D65">
                  <a:alpha val="0"/>
                </a:srgbClr>
              </a:gs>
              <a:gs pos="100000">
                <a:srgbClr val="188D98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prstClr val="white"/>
                </a:solidFill>
              </a:rPr>
              <a:t>  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3" name="모서리가 둥근 직사각형 102"/>
          <p:cNvSpPr/>
          <p:nvPr/>
        </p:nvSpPr>
        <p:spPr>
          <a:xfrm>
            <a:off x="3707981" y="2473791"/>
            <a:ext cx="2676051" cy="512439"/>
          </a:xfrm>
          <a:prstGeom prst="roundRect">
            <a:avLst>
              <a:gd name="adj" fmla="val 50000"/>
            </a:avLst>
          </a:prstGeom>
          <a:solidFill>
            <a:srgbClr val="2B5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Second Generation </a:t>
            </a:r>
            <a:r>
              <a:rPr lang="ko-KR" altLang="en-US" sz="1400" b="1" dirty="0" smtClean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400" b="1" dirty="0" smtClean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(2018)</a:t>
            </a:r>
            <a:endParaRPr lang="ko-KR" altLang="en-US" sz="1400" b="1" dirty="0">
              <a:solidFill>
                <a:srgbClr val="FFFF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4" name="모서리가 둥근 직사각형 103"/>
          <p:cNvSpPr/>
          <p:nvPr/>
        </p:nvSpPr>
        <p:spPr>
          <a:xfrm>
            <a:off x="6972344" y="972346"/>
            <a:ext cx="2676051" cy="512439"/>
          </a:xfrm>
          <a:prstGeom prst="roundRect">
            <a:avLst>
              <a:gd name="adj" fmla="val 50000"/>
            </a:avLst>
          </a:prstGeom>
          <a:solidFill>
            <a:srgbClr val="2B5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Third Generation</a:t>
            </a:r>
          </a:p>
          <a:p>
            <a:pPr algn="ctr"/>
            <a:r>
              <a:rPr lang="en-US" altLang="ko-KR" sz="1400" b="1" dirty="0" smtClean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(2020)</a:t>
            </a:r>
            <a:endParaRPr lang="ko-KR" altLang="en-US" sz="1400" b="1" dirty="0">
              <a:solidFill>
                <a:srgbClr val="FFFF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05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7434659" y="2564904"/>
            <a:ext cx="4077659" cy="266429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softEdge rad="25400"/>
          </a:effectLst>
        </p:spPr>
      </p:pic>
      <p:sp>
        <p:nvSpPr>
          <p:cNvPr id="44" name="TextBox 43"/>
          <p:cNvSpPr txBox="1"/>
          <p:nvPr/>
        </p:nvSpPr>
        <p:spPr>
          <a:xfrm>
            <a:off x="551384" y="116632"/>
            <a:ext cx="115932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Development Stage of Korean Smart Farm Technology</a:t>
            </a:r>
            <a:endParaRPr lang="en-US" altLang="ko-KR" dirty="0"/>
          </a:p>
        </p:txBody>
      </p:sp>
      <p:sp>
        <p:nvSpPr>
          <p:cNvPr id="48" name="슬라이드 번호 개체 틀 2"/>
          <p:cNvSpPr txBox="1">
            <a:spLocks/>
          </p:cNvSpPr>
          <p:nvPr/>
        </p:nvSpPr>
        <p:spPr>
          <a:xfrm>
            <a:off x="11624998" y="65923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18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776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6" name="직사각형 15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983189" y="1469274"/>
            <a:ext cx="8713211" cy="51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What is Smart </a:t>
            </a: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F</a:t>
            </a: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arm?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부여 우듬지 스마트팜_수정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416" y="1988760"/>
            <a:ext cx="10513168" cy="4680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1384" y="116632"/>
            <a:ext cx="115932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Development of Productivity Improvement Model Using Big Data(AI)</a:t>
            </a:r>
            <a:endParaRPr lang="en-US" altLang="ko-KR" dirty="0"/>
          </a:p>
        </p:txBody>
      </p:sp>
      <p:sp>
        <p:nvSpPr>
          <p:cNvPr id="17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19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8044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35360" y="152636"/>
            <a:ext cx="11521280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191344" y="152636"/>
            <a:ext cx="11881320" cy="66607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127447" y="1268760"/>
            <a:ext cx="9721081" cy="391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kumimoji="1" lang="en-US" altLang="ko-KR" sz="36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Development of Korean Agriculture</a:t>
            </a:r>
            <a:endParaRPr kumimoji="1" lang="en-US" altLang="ko-KR" sz="3600" spc="-150" dirty="0">
              <a:solidFill>
                <a:schemeClr val="tx1">
                  <a:lumMod val="75000"/>
                  <a:lumOff val="2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marL="742950" indent="-74295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kumimoji="1" lang="en-US" altLang="ko-KR" sz="36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Digital Agriculture for Future</a:t>
            </a:r>
            <a:endParaRPr kumimoji="1" lang="en-US" altLang="ko-KR" sz="3600" spc="-150" dirty="0">
              <a:solidFill>
                <a:schemeClr val="tx1">
                  <a:lumMod val="75000"/>
                  <a:lumOff val="2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marL="742950" indent="-74295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kumimoji="1" lang="en-US" altLang="ko-KR" sz="36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Utilization of Smart Farm Big Data</a:t>
            </a:r>
            <a:r>
              <a:rPr kumimoji="1" lang="ko-KR" altLang="en-US" sz="36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kumimoji="1" lang="en-US" altLang="ko-KR" sz="3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/>
            </a:r>
            <a:br>
              <a:rPr kumimoji="1" lang="en-US" altLang="ko-KR" sz="3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</a:br>
            <a:r>
              <a:rPr kumimoji="1" lang="en-US" altLang="ko-KR" sz="36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Case of Productivity Improvement Model(AI)</a:t>
            </a:r>
          </a:p>
          <a:p>
            <a:pPr marL="742950" indent="-74295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kumimoji="1" lang="en-US" altLang="ko-KR" sz="36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AI Platform Service</a:t>
            </a:r>
            <a:endParaRPr kumimoji="1" lang="ko-KR" altLang="en-US" sz="36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4037" y="332656"/>
            <a:ext cx="85983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 smtClean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Contents</a:t>
            </a:r>
            <a:endParaRPr kumimoji="1" lang="en-US" altLang="ko-KR" sz="4400" b="1" spc="-150" dirty="0">
              <a:solidFill>
                <a:srgbClr val="00206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17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직사각형 78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0" name="직사각형 79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53" y="3045174"/>
            <a:ext cx="3564396" cy="2963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4" name="그룹 43"/>
          <p:cNvGrpSpPr/>
          <p:nvPr/>
        </p:nvGrpSpPr>
        <p:grpSpPr>
          <a:xfrm>
            <a:off x="5097206" y="3002762"/>
            <a:ext cx="5094652" cy="3450658"/>
            <a:chOff x="-27315" y="2210590"/>
            <a:chExt cx="5094652" cy="3450658"/>
          </a:xfrm>
        </p:grpSpPr>
        <p:grpSp>
          <p:nvGrpSpPr>
            <p:cNvPr id="45" name="그룹 44"/>
            <p:cNvGrpSpPr/>
            <p:nvPr/>
          </p:nvGrpSpPr>
          <p:grpSpPr>
            <a:xfrm>
              <a:off x="569079" y="4181983"/>
              <a:ext cx="939062" cy="955443"/>
              <a:chOff x="320570" y="4782719"/>
              <a:chExt cx="939062" cy="955443"/>
            </a:xfrm>
          </p:grpSpPr>
          <p:sp>
            <p:nvSpPr>
              <p:cNvPr id="71" name="타원 70"/>
              <p:cNvSpPr/>
              <p:nvPr/>
            </p:nvSpPr>
            <p:spPr>
              <a:xfrm>
                <a:off x="698313" y="5554465"/>
                <a:ext cx="183576" cy="183697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11000"/>
                  </a:prstClr>
                </a:outerShdw>
              </a:effectLst>
            </p:spPr>
            <p:txBody>
              <a:bodyPr rtlCol="0" anchor="ctr"/>
              <a:lstStyle/>
              <a:p>
                <a:pPr algn="ctr" latinLnBrk="0"/>
                <a:endParaRPr lang="ko-KR" altLang="en-US" sz="1400" kern="0">
                  <a:solidFill>
                    <a:prstClr val="white"/>
                  </a:solidFill>
                  <a:latin typeface="+mn-ea"/>
                </a:endParaRPr>
              </a:p>
            </p:txBody>
          </p:sp>
          <p:grpSp>
            <p:nvGrpSpPr>
              <p:cNvPr id="72" name="그룹 71"/>
              <p:cNvGrpSpPr/>
              <p:nvPr/>
            </p:nvGrpSpPr>
            <p:grpSpPr>
              <a:xfrm>
                <a:off x="320570" y="4782719"/>
                <a:ext cx="939062" cy="739203"/>
                <a:chOff x="4566165" y="2617502"/>
                <a:chExt cx="1130414" cy="739203"/>
              </a:xfrm>
            </p:grpSpPr>
            <p:grpSp>
              <p:nvGrpSpPr>
                <p:cNvPr id="73" name="그룹 72"/>
                <p:cNvGrpSpPr/>
                <p:nvPr/>
              </p:nvGrpSpPr>
              <p:grpSpPr>
                <a:xfrm>
                  <a:off x="4566165" y="2617502"/>
                  <a:ext cx="1130414" cy="739203"/>
                  <a:chOff x="4566165" y="2617502"/>
                  <a:chExt cx="1130414" cy="739203"/>
                </a:xfrm>
              </p:grpSpPr>
              <p:sp>
                <p:nvSpPr>
                  <p:cNvPr id="75" name="모서리가 둥근 직사각형 74"/>
                  <p:cNvSpPr/>
                  <p:nvPr/>
                </p:nvSpPr>
                <p:spPr>
                  <a:xfrm>
                    <a:off x="4566165" y="2617502"/>
                    <a:ext cx="1130414" cy="420973"/>
                  </a:xfrm>
                  <a:prstGeom prst="roundRect">
                    <a:avLst/>
                  </a:pr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latinLnBrk="0">
                      <a:defRPr/>
                    </a:pPr>
                    <a:endParaRPr lang="ko-KR" altLang="en-US" sz="1600" kern="0">
                      <a:solidFill>
                        <a:prstClr val="white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76" name="이등변 삼각형 75"/>
                  <p:cNvSpPr/>
                  <p:nvPr/>
                </p:nvSpPr>
                <p:spPr>
                  <a:xfrm rot="10800000">
                    <a:off x="4971672" y="2744908"/>
                    <a:ext cx="319400" cy="611797"/>
                  </a:xfrm>
                  <a:prstGeom prst="triangle">
                    <a:avLst/>
                  </a:pr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latinLnBrk="0">
                      <a:defRPr/>
                    </a:pPr>
                    <a:endParaRPr lang="ko-KR" altLang="en-US" sz="1600" kern="0">
                      <a:solidFill>
                        <a:prstClr val="white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74" name="직사각형 73"/>
                <p:cNvSpPr/>
                <p:nvPr/>
              </p:nvSpPr>
              <p:spPr>
                <a:xfrm>
                  <a:off x="4608483" y="2659914"/>
                  <a:ext cx="108094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ko-KR" sz="1600" b="1" kern="0" dirty="0">
                      <a:gradFill>
                        <a:gsLst>
                          <a:gs pos="833">
                            <a:prstClr val="white"/>
                          </a:gs>
                          <a:gs pos="13750">
                            <a:prstClr val="white"/>
                          </a:gs>
                        </a:gsLst>
                        <a:lin ang="0" scaled="1"/>
                      </a:gradFill>
                      <a:latin typeface="+mn-ea"/>
                    </a:rPr>
                    <a:t>405</a:t>
                  </a:r>
                  <a:r>
                    <a:rPr lang="en-US" altLang="ko-KR" sz="700" b="1" kern="0" dirty="0">
                      <a:gradFill>
                        <a:gsLst>
                          <a:gs pos="833">
                            <a:prstClr val="white"/>
                          </a:gs>
                          <a:gs pos="13750">
                            <a:prstClr val="white"/>
                          </a:gs>
                        </a:gsLst>
                        <a:lin ang="0" scaled="1"/>
                      </a:gradFill>
                      <a:latin typeface="+mn-ea"/>
                    </a:rPr>
                    <a:t> </a:t>
                  </a:r>
                  <a:r>
                    <a:rPr lang="en-US" altLang="ko-KR" sz="1600" b="1" kern="0" dirty="0">
                      <a:gradFill>
                        <a:gsLst>
                          <a:gs pos="833">
                            <a:prstClr val="white"/>
                          </a:gs>
                          <a:gs pos="13750">
                            <a:prstClr val="white"/>
                          </a:gs>
                        </a:gsLst>
                        <a:lin ang="0" scaled="1"/>
                      </a:gradFill>
                      <a:latin typeface="+mn-ea"/>
                    </a:rPr>
                    <a:t>ha</a:t>
                  </a:r>
                  <a:endParaRPr lang="ko-KR" altLang="en-US" sz="1600" b="1" kern="0" dirty="0">
                    <a:gradFill>
                      <a:gsLst>
                        <a:gs pos="833">
                          <a:prstClr val="white"/>
                        </a:gs>
                        <a:gs pos="13750">
                          <a:prstClr val="white"/>
                        </a:gs>
                      </a:gsLst>
                      <a:lin ang="0" scaled="1"/>
                    </a:gradFill>
                    <a:latin typeface="+mn-ea"/>
                  </a:endParaRPr>
                </a:p>
              </p:txBody>
            </p:sp>
          </p:grpSp>
        </p:grpSp>
        <p:grpSp>
          <p:nvGrpSpPr>
            <p:cNvPr id="46" name="그룹 45"/>
            <p:cNvGrpSpPr/>
            <p:nvPr/>
          </p:nvGrpSpPr>
          <p:grpSpPr>
            <a:xfrm>
              <a:off x="-27315" y="2210590"/>
              <a:ext cx="5094652" cy="3450658"/>
              <a:chOff x="-27315" y="2210590"/>
              <a:chExt cx="5094652" cy="3450658"/>
            </a:xfrm>
          </p:grpSpPr>
          <p:grpSp>
            <p:nvGrpSpPr>
              <p:cNvPr id="47" name="그룹 46"/>
              <p:cNvGrpSpPr/>
              <p:nvPr/>
            </p:nvGrpSpPr>
            <p:grpSpPr>
              <a:xfrm>
                <a:off x="3744960" y="2210590"/>
                <a:ext cx="1147558" cy="945407"/>
                <a:chOff x="3496451" y="2811326"/>
                <a:chExt cx="1147558" cy="945407"/>
              </a:xfrm>
            </p:grpSpPr>
            <p:sp>
              <p:nvSpPr>
                <p:cNvPr id="65" name="타원 64"/>
                <p:cNvSpPr/>
                <p:nvPr/>
              </p:nvSpPr>
              <p:spPr>
                <a:xfrm>
                  <a:off x="3970648" y="3573036"/>
                  <a:ext cx="183576" cy="18369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C00000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11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latinLnBrk="0"/>
                  <a:endParaRPr lang="ko-KR" altLang="en-US" sz="1400" kern="0">
                    <a:solidFill>
                      <a:prstClr val="white"/>
                    </a:solidFill>
                    <a:latin typeface="+mn-ea"/>
                  </a:endParaRPr>
                </a:p>
              </p:txBody>
            </p:sp>
            <p:grpSp>
              <p:nvGrpSpPr>
                <p:cNvPr id="66" name="그룹 65"/>
                <p:cNvGrpSpPr/>
                <p:nvPr/>
              </p:nvGrpSpPr>
              <p:grpSpPr>
                <a:xfrm>
                  <a:off x="3496451" y="2811326"/>
                  <a:ext cx="1147558" cy="739203"/>
                  <a:chOff x="4566165" y="2617502"/>
                  <a:chExt cx="1130414" cy="739203"/>
                </a:xfrm>
              </p:grpSpPr>
              <p:grpSp>
                <p:nvGrpSpPr>
                  <p:cNvPr id="67" name="그룹 66"/>
                  <p:cNvGrpSpPr/>
                  <p:nvPr/>
                </p:nvGrpSpPr>
                <p:grpSpPr>
                  <a:xfrm>
                    <a:off x="4566165" y="2617502"/>
                    <a:ext cx="1130414" cy="739203"/>
                    <a:chOff x="4566165" y="2617502"/>
                    <a:chExt cx="1130414" cy="739203"/>
                  </a:xfrm>
                </p:grpSpPr>
                <p:sp>
                  <p:nvSpPr>
                    <p:cNvPr id="69" name="모서리가 둥근 직사각형 68"/>
                    <p:cNvSpPr/>
                    <p:nvPr/>
                  </p:nvSpPr>
                  <p:spPr>
                    <a:xfrm>
                      <a:off x="4566165" y="2617502"/>
                      <a:ext cx="1130414" cy="420973"/>
                    </a:xfrm>
                    <a:prstGeom prst="roundRect">
                      <a:avLst/>
                    </a:prstGeom>
                    <a:solidFill>
                      <a:srgbClr val="C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latinLnBrk="0">
                        <a:defRPr/>
                      </a:pPr>
                      <a:endParaRPr lang="ko-KR" altLang="en-US" sz="1600" kern="0">
                        <a:solidFill>
                          <a:prstClr val="white"/>
                        </a:solidFill>
                        <a:latin typeface="+mn-ea"/>
                      </a:endParaRPr>
                    </a:p>
                  </p:txBody>
                </p:sp>
                <p:sp>
                  <p:nvSpPr>
                    <p:cNvPr id="70" name="이등변 삼각형 69"/>
                    <p:cNvSpPr/>
                    <p:nvPr/>
                  </p:nvSpPr>
                  <p:spPr>
                    <a:xfrm rot="10800000">
                      <a:off x="4971672" y="2744908"/>
                      <a:ext cx="319400" cy="611797"/>
                    </a:xfrm>
                    <a:prstGeom prst="triangle">
                      <a:avLst/>
                    </a:prstGeom>
                    <a:solidFill>
                      <a:srgbClr val="C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latinLnBrk="0">
                        <a:defRPr/>
                      </a:pPr>
                      <a:endParaRPr lang="ko-KR" altLang="en-US" sz="1600" kern="0">
                        <a:solidFill>
                          <a:prstClr val="white"/>
                        </a:solidFill>
                        <a:latin typeface="+mn-ea"/>
                      </a:endParaRPr>
                    </a:p>
                  </p:txBody>
                </p:sp>
              </p:grpSp>
              <p:sp>
                <p:nvSpPr>
                  <p:cNvPr id="68" name="직사각형 67"/>
                  <p:cNvSpPr/>
                  <p:nvPr/>
                </p:nvSpPr>
                <p:spPr>
                  <a:xfrm>
                    <a:off x="4608483" y="2659914"/>
                    <a:ext cx="1080947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en-US" altLang="ko-KR" sz="1600" b="1" kern="0" dirty="0">
                        <a:gradFill>
                          <a:gsLst>
                            <a:gs pos="833">
                              <a:prstClr val="white"/>
                            </a:gs>
                            <a:gs pos="13750">
                              <a:prstClr val="white"/>
                            </a:gs>
                          </a:gsLst>
                          <a:lin ang="0" scaled="1"/>
                        </a:gradFill>
                        <a:latin typeface="+mn-ea"/>
                      </a:rPr>
                      <a:t>4,000</a:t>
                    </a:r>
                    <a:r>
                      <a:rPr lang="en-US" altLang="ko-KR" sz="700" b="1" kern="0" dirty="0">
                        <a:gradFill>
                          <a:gsLst>
                            <a:gs pos="833">
                              <a:prstClr val="white"/>
                            </a:gs>
                            <a:gs pos="13750">
                              <a:prstClr val="white"/>
                            </a:gs>
                          </a:gsLst>
                          <a:lin ang="0" scaled="1"/>
                        </a:gradFill>
                        <a:latin typeface="+mn-ea"/>
                      </a:rPr>
                      <a:t> </a:t>
                    </a:r>
                    <a:r>
                      <a:rPr lang="en-US" altLang="ko-KR" sz="1600" b="1" kern="0" dirty="0">
                        <a:gradFill>
                          <a:gsLst>
                            <a:gs pos="833">
                              <a:prstClr val="white"/>
                            </a:gs>
                            <a:gs pos="13750">
                              <a:prstClr val="white"/>
                            </a:gs>
                          </a:gsLst>
                          <a:lin ang="0" scaled="1"/>
                        </a:gradFill>
                        <a:latin typeface="+mn-ea"/>
                      </a:rPr>
                      <a:t>ha</a:t>
                    </a:r>
                    <a:endParaRPr lang="ko-KR" altLang="en-US" sz="1600" b="1" kern="0" dirty="0">
                      <a:gradFill>
                        <a:gsLst>
                          <a:gs pos="833">
                            <a:prstClr val="white"/>
                          </a:gs>
                          <a:gs pos="13750">
                            <a:prstClr val="white"/>
                          </a:gs>
                        </a:gsLst>
                        <a:lin ang="0" scaled="1"/>
                      </a:gradFill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48" name="그룹 47"/>
              <p:cNvGrpSpPr/>
              <p:nvPr/>
            </p:nvGrpSpPr>
            <p:grpSpPr>
              <a:xfrm>
                <a:off x="-27315" y="2641755"/>
                <a:ext cx="5094652" cy="3019493"/>
                <a:chOff x="-27315" y="2617083"/>
                <a:chExt cx="5094652" cy="3019493"/>
              </a:xfrm>
            </p:grpSpPr>
            <p:grpSp>
              <p:nvGrpSpPr>
                <p:cNvPr id="49" name="그룹 48"/>
                <p:cNvGrpSpPr/>
                <p:nvPr/>
              </p:nvGrpSpPr>
              <p:grpSpPr>
                <a:xfrm>
                  <a:off x="-27315" y="2665601"/>
                  <a:ext cx="5094652" cy="2970975"/>
                  <a:chOff x="-275824" y="3266337"/>
                  <a:chExt cx="5094652" cy="2970975"/>
                </a:xfrm>
              </p:grpSpPr>
              <p:pic>
                <p:nvPicPr>
                  <p:cNvPr id="53" name="그림 52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09302" y="3298880"/>
                    <a:ext cx="3486684" cy="2743438"/>
                  </a:xfrm>
                  <a:prstGeom prst="rect">
                    <a:avLst/>
                  </a:prstGeom>
                </p:spPr>
              </p:pic>
              <p:cxnSp>
                <p:nvCxnSpPr>
                  <p:cNvPr id="54" name="직선 연결선 53"/>
                  <p:cNvCxnSpPr/>
                  <p:nvPr/>
                </p:nvCxnSpPr>
                <p:spPr>
                  <a:xfrm>
                    <a:off x="844674" y="5896743"/>
                    <a:ext cx="3240360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</p:cxnSp>
              <p:pic>
                <p:nvPicPr>
                  <p:cNvPr id="55" name="그림 54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6445" y="3266337"/>
                    <a:ext cx="4649094" cy="2743438"/>
                  </a:xfrm>
                  <a:prstGeom prst="rect">
                    <a:avLst/>
                  </a:prstGeom>
                </p:spPr>
              </p:pic>
              <p:grpSp>
                <p:nvGrpSpPr>
                  <p:cNvPr id="56" name="그룹 55"/>
                  <p:cNvGrpSpPr/>
                  <p:nvPr/>
                </p:nvGrpSpPr>
                <p:grpSpPr>
                  <a:xfrm>
                    <a:off x="500102" y="5898758"/>
                    <a:ext cx="3940445" cy="338554"/>
                    <a:chOff x="640741" y="5087737"/>
                    <a:chExt cx="4441638" cy="372410"/>
                  </a:xfrm>
                </p:grpSpPr>
                <p:sp>
                  <p:nvSpPr>
                    <p:cNvPr id="61" name="직사각형 60"/>
                    <p:cNvSpPr/>
                    <p:nvPr/>
                  </p:nvSpPr>
                  <p:spPr>
                    <a:xfrm>
                      <a:off x="640741" y="5087737"/>
                      <a:ext cx="742995" cy="3724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gradFill>
                            <a:gsLst>
                              <a:gs pos="7917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33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</a:rPr>
                        <a:t>2014</a:t>
                      </a:r>
                    </a:p>
                  </p:txBody>
                </p:sp>
                <p:sp>
                  <p:nvSpPr>
                    <p:cNvPr id="62" name="직사각형 61"/>
                    <p:cNvSpPr/>
                    <p:nvPr/>
                  </p:nvSpPr>
                  <p:spPr>
                    <a:xfrm>
                      <a:off x="1873622" y="5087737"/>
                      <a:ext cx="742995" cy="3724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gradFill>
                            <a:gsLst>
                              <a:gs pos="7917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33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</a:rPr>
                        <a:t>2015</a:t>
                      </a:r>
                    </a:p>
                  </p:txBody>
                </p:sp>
                <p:sp>
                  <p:nvSpPr>
                    <p:cNvPr id="63" name="직사각형 62"/>
                    <p:cNvSpPr/>
                    <p:nvPr/>
                  </p:nvSpPr>
                  <p:spPr>
                    <a:xfrm>
                      <a:off x="3106503" y="5087737"/>
                      <a:ext cx="742995" cy="3724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gradFill>
                            <a:gsLst>
                              <a:gs pos="7917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33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</a:rPr>
                        <a:t>2016</a:t>
                      </a:r>
                    </a:p>
                  </p:txBody>
                </p:sp>
                <p:sp>
                  <p:nvSpPr>
                    <p:cNvPr id="64" name="직사각형 63"/>
                    <p:cNvSpPr/>
                    <p:nvPr/>
                  </p:nvSpPr>
                  <p:spPr>
                    <a:xfrm>
                      <a:off x="4339384" y="5087737"/>
                      <a:ext cx="742995" cy="3724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gradFill>
                            <a:gsLst>
                              <a:gs pos="7917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33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</a:rPr>
                        <a:t>2017</a:t>
                      </a:r>
                    </a:p>
                  </p:txBody>
                </p:sp>
              </p:grpSp>
              <p:sp>
                <p:nvSpPr>
                  <p:cNvPr id="57" name="직사각형 56"/>
                  <p:cNvSpPr/>
                  <p:nvPr/>
                </p:nvSpPr>
                <p:spPr>
                  <a:xfrm>
                    <a:off x="1780151" y="4725060"/>
                    <a:ext cx="1135696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latinLnBrk="0">
                      <a:defRPr/>
                    </a:pPr>
                    <a:r>
                      <a:rPr lang="en-US" altLang="ko-KR" sz="1600" b="1" u="sng" spc="-150" dirty="0" smtClean="0">
                        <a:gradFill>
                          <a:gsLst>
                            <a:gs pos="32917">
                              <a:srgbClr val="2B5EB3"/>
                            </a:gs>
                            <a:gs pos="59000">
                              <a:srgbClr val="2B5EB3"/>
                            </a:gs>
                          </a:gsLst>
                          <a:lin ang="5400000" scaled="0"/>
                        </a:gradFill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Horticulture</a:t>
                    </a:r>
                    <a:endParaRPr lang="en-US" altLang="ko-KR" sz="1600" b="1" u="sng" spc="-150" dirty="0">
                      <a:gradFill>
                        <a:gsLst>
                          <a:gs pos="32917">
                            <a:srgbClr val="2B5EB3"/>
                          </a:gs>
                          <a:gs pos="59000">
                            <a:srgbClr val="2B5EB3"/>
                          </a:gs>
                        </a:gsLst>
                        <a:lin ang="5400000" scaled="0"/>
                      </a:gradFill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58" name="직사각형 57"/>
                  <p:cNvSpPr/>
                  <p:nvPr/>
                </p:nvSpPr>
                <p:spPr>
                  <a:xfrm>
                    <a:off x="3531360" y="4787830"/>
                    <a:ext cx="108234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latinLnBrk="0">
                      <a:defRPr/>
                    </a:pPr>
                    <a:r>
                      <a:rPr lang="en-US" altLang="ko-KR" sz="1600" b="1" kern="0" dirty="0" smtClean="0">
                        <a:solidFill>
                          <a:srgbClr val="006600"/>
                        </a:solidFill>
                        <a:latin typeface="맑은 고딕" pitchFamily="50" charset="-127"/>
                        <a:ea typeface="맑은 고딕" pitchFamily="50" charset="-127"/>
                      </a:rPr>
                      <a:t>Livestock</a:t>
                    </a:r>
                    <a:endParaRPr lang="en-US" altLang="ko-KR" sz="1600" b="1" kern="0" dirty="0">
                      <a:solidFill>
                        <a:srgbClr val="006600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59" name="직사각형 58"/>
                  <p:cNvSpPr/>
                  <p:nvPr/>
                </p:nvSpPr>
                <p:spPr>
                  <a:xfrm>
                    <a:off x="3694802" y="5040121"/>
                    <a:ext cx="1124026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latinLnBrk="0">
                      <a:defRPr/>
                    </a:pPr>
                    <a:r>
                      <a:rPr lang="en-US" altLang="ko-KR" sz="1600" b="1" kern="0" dirty="0" smtClean="0">
                        <a:solidFill>
                          <a:srgbClr val="006600"/>
                        </a:solidFill>
                        <a:latin typeface="맑은 고딕" pitchFamily="50" charset="-127"/>
                        <a:ea typeface="맑은 고딕" pitchFamily="50" charset="-127"/>
                      </a:rPr>
                      <a:t>730Farms</a:t>
                    </a:r>
                    <a:endParaRPr lang="en-US" altLang="ko-KR" sz="1600" b="1" kern="0" dirty="0">
                      <a:solidFill>
                        <a:srgbClr val="006600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60" name="직사각형 59"/>
                  <p:cNvSpPr/>
                  <p:nvPr/>
                </p:nvSpPr>
                <p:spPr>
                  <a:xfrm>
                    <a:off x="-275824" y="5682518"/>
                    <a:ext cx="1005403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latinLnBrk="0">
                      <a:defRPr/>
                    </a:pPr>
                    <a:r>
                      <a:rPr lang="en-US" altLang="ko-KR" sz="1600" b="1" kern="0" dirty="0" smtClean="0">
                        <a:solidFill>
                          <a:srgbClr val="006600"/>
                        </a:solidFill>
                        <a:latin typeface="+mn-ea"/>
                      </a:rPr>
                      <a:t>30Farms</a:t>
                    </a:r>
                    <a:endParaRPr lang="en-US" altLang="ko-KR" sz="1600" b="1" kern="0" dirty="0">
                      <a:solidFill>
                        <a:srgbClr val="006600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51" name="Freeform 7"/>
                <p:cNvSpPr>
                  <a:spLocks/>
                </p:cNvSpPr>
                <p:nvPr/>
              </p:nvSpPr>
              <p:spPr bwMode="auto">
                <a:xfrm rot="4928573">
                  <a:off x="1866161" y="1995402"/>
                  <a:ext cx="1261570" cy="2504931"/>
                </a:xfrm>
                <a:custGeom>
                  <a:avLst/>
                  <a:gdLst>
                    <a:gd name="T0" fmla="*/ 2239 w 4020"/>
                    <a:gd name="T1" fmla="*/ 1440 h 5572"/>
                    <a:gd name="T2" fmla="*/ 1671 w 4020"/>
                    <a:gd name="T3" fmla="*/ 1549 h 5572"/>
                    <a:gd name="T4" fmla="*/ 1664 w 4020"/>
                    <a:gd name="T5" fmla="*/ 1935 h 5572"/>
                    <a:gd name="T6" fmla="*/ 1681 w 4020"/>
                    <a:gd name="T7" fmla="*/ 2297 h 5572"/>
                    <a:gd name="T8" fmla="*/ 1720 w 4020"/>
                    <a:gd name="T9" fmla="*/ 2635 h 5572"/>
                    <a:gd name="T10" fmla="*/ 1777 w 4020"/>
                    <a:gd name="T11" fmla="*/ 2952 h 5572"/>
                    <a:gd name="T12" fmla="*/ 1854 w 4020"/>
                    <a:gd name="T13" fmla="*/ 3245 h 5572"/>
                    <a:gd name="T14" fmla="*/ 1945 w 4020"/>
                    <a:gd name="T15" fmla="*/ 3517 h 5572"/>
                    <a:gd name="T16" fmla="*/ 2050 w 4020"/>
                    <a:gd name="T17" fmla="*/ 3768 h 5572"/>
                    <a:gd name="T18" fmla="*/ 2167 w 4020"/>
                    <a:gd name="T19" fmla="*/ 3998 h 5572"/>
                    <a:gd name="T20" fmla="*/ 2294 w 4020"/>
                    <a:gd name="T21" fmla="*/ 4209 h 5572"/>
                    <a:gd name="T22" fmla="*/ 2427 w 4020"/>
                    <a:gd name="T23" fmla="*/ 4402 h 5572"/>
                    <a:gd name="T24" fmla="*/ 2568 w 4020"/>
                    <a:gd name="T25" fmla="*/ 4577 h 5572"/>
                    <a:gd name="T26" fmla="*/ 2712 w 4020"/>
                    <a:gd name="T27" fmla="*/ 4734 h 5572"/>
                    <a:gd name="T28" fmla="*/ 2857 w 4020"/>
                    <a:gd name="T29" fmla="*/ 4876 h 5572"/>
                    <a:gd name="T30" fmla="*/ 3003 w 4020"/>
                    <a:gd name="T31" fmla="*/ 5002 h 5572"/>
                    <a:gd name="T32" fmla="*/ 3147 w 4020"/>
                    <a:gd name="T33" fmla="*/ 5113 h 5572"/>
                    <a:gd name="T34" fmla="*/ 3286 w 4020"/>
                    <a:gd name="T35" fmla="*/ 5210 h 5572"/>
                    <a:gd name="T36" fmla="*/ 3418 w 4020"/>
                    <a:gd name="T37" fmla="*/ 5294 h 5572"/>
                    <a:gd name="T38" fmla="*/ 3543 w 4020"/>
                    <a:gd name="T39" fmla="*/ 5364 h 5572"/>
                    <a:gd name="T40" fmla="*/ 3658 w 4020"/>
                    <a:gd name="T41" fmla="*/ 5423 h 5572"/>
                    <a:gd name="T42" fmla="*/ 3759 w 4020"/>
                    <a:gd name="T43" fmla="*/ 5472 h 5572"/>
                    <a:gd name="T44" fmla="*/ 3847 w 4020"/>
                    <a:gd name="T45" fmla="*/ 5509 h 5572"/>
                    <a:gd name="T46" fmla="*/ 3920 w 4020"/>
                    <a:gd name="T47" fmla="*/ 5536 h 5572"/>
                    <a:gd name="T48" fmla="*/ 3974 w 4020"/>
                    <a:gd name="T49" fmla="*/ 5555 h 5572"/>
                    <a:gd name="T50" fmla="*/ 4008 w 4020"/>
                    <a:gd name="T51" fmla="*/ 5567 h 5572"/>
                    <a:gd name="T52" fmla="*/ 4020 w 4020"/>
                    <a:gd name="T53" fmla="*/ 5570 h 5572"/>
                    <a:gd name="T54" fmla="*/ 3683 w 4020"/>
                    <a:gd name="T55" fmla="*/ 5565 h 5572"/>
                    <a:gd name="T56" fmla="*/ 3370 w 4020"/>
                    <a:gd name="T57" fmla="*/ 5533 h 5572"/>
                    <a:gd name="T58" fmla="*/ 3079 w 4020"/>
                    <a:gd name="T59" fmla="*/ 5474 h 5572"/>
                    <a:gd name="T60" fmla="*/ 2810 w 4020"/>
                    <a:gd name="T61" fmla="*/ 5391 h 5572"/>
                    <a:gd name="T62" fmla="*/ 2559 w 4020"/>
                    <a:gd name="T63" fmla="*/ 5286 h 5572"/>
                    <a:gd name="T64" fmla="*/ 2329 w 4020"/>
                    <a:gd name="T65" fmla="*/ 5159 h 5572"/>
                    <a:gd name="T66" fmla="*/ 2116 w 4020"/>
                    <a:gd name="T67" fmla="*/ 5015 h 5572"/>
                    <a:gd name="T68" fmla="*/ 1921 w 4020"/>
                    <a:gd name="T69" fmla="*/ 4856 h 5572"/>
                    <a:gd name="T70" fmla="*/ 1745 w 4020"/>
                    <a:gd name="T71" fmla="*/ 4682 h 5572"/>
                    <a:gd name="T72" fmla="*/ 1584 w 4020"/>
                    <a:gd name="T73" fmla="*/ 4494 h 5572"/>
                    <a:gd name="T74" fmla="*/ 1439 w 4020"/>
                    <a:gd name="T75" fmla="*/ 4297 h 5572"/>
                    <a:gd name="T76" fmla="*/ 1307 w 4020"/>
                    <a:gd name="T77" fmla="*/ 4093 h 5572"/>
                    <a:gd name="T78" fmla="*/ 1190 w 4020"/>
                    <a:gd name="T79" fmla="*/ 3883 h 5572"/>
                    <a:gd name="T80" fmla="*/ 1087 w 4020"/>
                    <a:gd name="T81" fmla="*/ 3668 h 5572"/>
                    <a:gd name="T82" fmla="*/ 995 w 4020"/>
                    <a:gd name="T83" fmla="*/ 3451 h 5572"/>
                    <a:gd name="T84" fmla="*/ 916 w 4020"/>
                    <a:gd name="T85" fmla="*/ 3234 h 5572"/>
                    <a:gd name="T86" fmla="*/ 846 w 4020"/>
                    <a:gd name="T87" fmla="*/ 3021 h 5572"/>
                    <a:gd name="T88" fmla="*/ 789 w 4020"/>
                    <a:gd name="T89" fmla="*/ 2811 h 5572"/>
                    <a:gd name="T90" fmla="*/ 738 w 4020"/>
                    <a:gd name="T91" fmla="*/ 2607 h 5572"/>
                    <a:gd name="T92" fmla="*/ 697 w 4020"/>
                    <a:gd name="T93" fmla="*/ 2412 h 5572"/>
                    <a:gd name="T94" fmla="*/ 664 w 4020"/>
                    <a:gd name="T95" fmla="*/ 2227 h 5572"/>
                    <a:gd name="T96" fmla="*/ 636 w 4020"/>
                    <a:gd name="T97" fmla="*/ 2055 h 5572"/>
                    <a:gd name="T98" fmla="*/ 616 w 4020"/>
                    <a:gd name="T99" fmla="*/ 1896 h 5572"/>
                    <a:gd name="T100" fmla="*/ 601 w 4020"/>
                    <a:gd name="T101" fmla="*/ 1753 h 5572"/>
                    <a:gd name="T102" fmla="*/ 589 w 4020"/>
                    <a:gd name="T103" fmla="*/ 1632 h 5572"/>
                    <a:gd name="T104" fmla="*/ 582 w 4020"/>
                    <a:gd name="T105" fmla="*/ 1528 h 5572"/>
                    <a:gd name="T106" fmla="*/ 577 w 4020"/>
                    <a:gd name="T107" fmla="*/ 1449 h 5572"/>
                    <a:gd name="T108" fmla="*/ 576 w 4020"/>
                    <a:gd name="T109" fmla="*/ 1393 h 5572"/>
                    <a:gd name="T110" fmla="*/ 576 w 4020"/>
                    <a:gd name="T111" fmla="*/ 1364 h 5572"/>
                    <a:gd name="T112" fmla="*/ 0 w 4020"/>
                    <a:gd name="T113" fmla="*/ 1496 h 5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020" h="5572">
                      <a:moveTo>
                        <a:pt x="1119" y="0"/>
                      </a:moveTo>
                      <a:lnTo>
                        <a:pt x="2239" y="1440"/>
                      </a:lnTo>
                      <a:lnTo>
                        <a:pt x="1684" y="1345"/>
                      </a:lnTo>
                      <a:lnTo>
                        <a:pt x="1671" y="1549"/>
                      </a:lnTo>
                      <a:lnTo>
                        <a:pt x="1664" y="1745"/>
                      </a:lnTo>
                      <a:lnTo>
                        <a:pt x="1664" y="1935"/>
                      </a:lnTo>
                      <a:lnTo>
                        <a:pt x="1669" y="2119"/>
                      </a:lnTo>
                      <a:lnTo>
                        <a:pt x="1681" y="2297"/>
                      </a:lnTo>
                      <a:lnTo>
                        <a:pt x="1698" y="2469"/>
                      </a:lnTo>
                      <a:lnTo>
                        <a:pt x="1720" y="2635"/>
                      </a:lnTo>
                      <a:lnTo>
                        <a:pt x="1745" y="2796"/>
                      </a:lnTo>
                      <a:lnTo>
                        <a:pt x="1777" y="2952"/>
                      </a:lnTo>
                      <a:lnTo>
                        <a:pt x="1813" y="3101"/>
                      </a:lnTo>
                      <a:lnTo>
                        <a:pt x="1854" y="3245"/>
                      </a:lnTo>
                      <a:lnTo>
                        <a:pt x="1898" y="3383"/>
                      </a:lnTo>
                      <a:lnTo>
                        <a:pt x="1945" y="3517"/>
                      </a:lnTo>
                      <a:lnTo>
                        <a:pt x="1996" y="3644"/>
                      </a:lnTo>
                      <a:lnTo>
                        <a:pt x="2050" y="3768"/>
                      </a:lnTo>
                      <a:lnTo>
                        <a:pt x="2107" y="3884"/>
                      </a:lnTo>
                      <a:lnTo>
                        <a:pt x="2167" y="3998"/>
                      </a:lnTo>
                      <a:lnTo>
                        <a:pt x="2229" y="4106"/>
                      </a:lnTo>
                      <a:lnTo>
                        <a:pt x="2294" y="4209"/>
                      </a:lnTo>
                      <a:lnTo>
                        <a:pt x="2360" y="4308"/>
                      </a:lnTo>
                      <a:lnTo>
                        <a:pt x="2427" y="4402"/>
                      </a:lnTo>
                      <a:lnTo>
                        <a:pt x="2497" y="4492"/>
                      </a:lnTo>
                      <a:lnTo>
                        <a:pt x="2568" y="4577"/>
                      </a:lnTo>
                      <a:lnTo>
                        <a:pt x="2639" y="4658"/>
                      </a:lnTo>
                      <a:lnTo>
                        <a:pt x="2712" y="4734"/>
                      </a:lnTo>
                      <a:lnTo>
                        <a:pt x="2784" y="4807"/>
                      </a:lnTo>
                      <a:lnTo>
                        <a:pt x="2857" y="4876"/>
                      </a:lnTo>
                      <a:lnTo>
                        <a:pt x="2930" y="4941"/>
                      </a:lnTo>
                      <a:lnTo>
                        <a:pt x="3003" y="5002"/>
                      </a:lnTo>
                      <a:lnTo>
                        <a:pt x="3076" y="5059"/>
                      </a:lnTo>
                      <a:lnTo>
                        <a:pt x="3147" y="5113"/>
                      </a:lnTo>
                      <a:lnTo>
                        <a:pt x="3216" y="5164"/>
                      </a:lnTo>
                      <a:lnTo>
                        <a:pt x="3286" y="5210"/>
                      </a:lnTo>
                      <a:lnTo>
                        <a:pt x="3353" y="5254"/>
                      </a:lnTo>
                      <a:lnTo>
                        <a:pt x="3418" y="5294"/>
                      </a:lnTo>
                      <a:lnTo>
                        <a:pt x="3482" y="5330"/>
                      </a:lnTo>
                      <a:lnTo>
                        <a:pt x="3543" y="5364"/>
                      </a:lnTo>
                      <a:lnTo>
                        <a:pt x="3602" y="5396"/>
                      </a:lnTo>
                      <a:lnTo>
                        <a:pt x="3658" y="5423"/>
                      </a:lnTo>
                      <a:lnTo>
                        <a:pt x="3710" y="5448"/>
                      </a:lnTo>
                      <a:lnTo>
                        <a:pt x="3759" y="5472"/>
                      </a:lnTo>
                      <a:lnTo>
                        <a:pt x="3805" y="5491"/>
                      </a:lnTo>
                      <a:lnTo>
                        <a:pt x="3847" y="5509"/>
                      </a:lnTo>
                      <a:lnTo>
                        <a:pt x="3886" y="5525"/>
                      </a:lnTo>
                      <a:lnTo>
                        <a:pt x="3920" y="5536"/>
                      </a:lnTo>
                      <a:lnTo>
                        <a:pt x="3949" y="5547"/>
                      </a:lnTo>
                      <a:lnTo>
                        <a:pt x="3974" y="5555"/>
                      </a:lnTo>
                      <a:lnTo>
                        <a:pt x="3993" y="5562"/>
                      </a:lnTo>
                      <a:lnTo>
                        <a:pt x="4008" y="5567"/>
                      </a:lnTo>
                      <a:lnTo>
                        <a:pt x="4017" y="5569"/>
                      </a:lnTo>
                      <a:lnTo>
                        <a:pt x="4020" y="5570"/>
                      </a:lnTo>
                      <a:lnTo>
                        <a:pt x="3849" y="5572"/>
                      </a:lnTo>
                      <a:lnTo>
                        <a:pt x="3683" y="5565"/>
                      </a:lnTo>
                      <a:lnTo>
                        <a:pt x="3524" y="5553"/>
                      </a:lnTo>
                      <a:lnTo>
                        <a:pt x="3370" y="5533"/>
                      </a:lnTo>
                      <a:lnTo>
                        <a:pt x="3223" y="5508"/>
                      </a:lnTo>
                      <a:lnTo>
                        <a:pt x="3079" y="5474"/>
                      </a:lnTo>
                      <a:lnTo>
                        <a:pt x="2942" y="5437"/>
                      </a:lnTo>
                      <a:lnTo>
                        <a:pt x="2810" y="5391"/>
                      </a:lnTo>
                      <a:lnTo>
                        <a:pt x="2681" y="5342"/>
                      </a:lnTo>
                      <a:lnTo>
                        <a:pt x="2559" y="5286"/>
                      </a:lnTo>
                      <a:lnTo>
                        <a:pt x="2441" y="5225"/>
                      </a:lnTo>
                      <a:lnTo>
                        <a:pt x="2329" y="5159"/>
                      </a:lnTo>
                      <a:lnTo>
                        <a:pt x="2221" y="5090"/>
                      </a:lnTo>
                      <a:lnTo>
                        <a:pt x="2116" y="5015"/>
                      </a:lnTo>
                      <a:lnTo>
                        <a:pt x="2018" y="4937"/>
                      </a:lnTo>
                      <a:lnTo>
                        <a:pt x="1921" y="4856"/>
                      </a:lnTo>
                      <a:lnTo>
                        <a:pt x="1831" y="4770"/>
                      </a:lnTo>
                      <a:lnTo>
                        <a:pt x="1745" y="4682"/>
                      </a:lnTo>
                      <a:lnTo>
                        <a:pt x="1662" y="4589"/>
                      </a:lnTo>
                      <a:lnTo>
                        <a:pt x="1584" y="4494"/>
                      </a:lnTo>
                      <a:lnTo>
                        <a:pt x="1510" y="4397"/>
                      </a:lnTo>
                      <a:lnTo>
                        <a:pt x="1439" y="4297"/>
                      </a:lnTo>
                      <a:lnTo>
                        <a:pt x="1371" y="4196"/>
                      </a:lnTo>
                      <a:lnTo>
                        <a:pt x="1307" y="4093"/>
                      </a:lnTo>
                      <a:lnTo>
                        <a:pt x="1248" y="3988"/>
                      </a:lnTo>
                      <a:lnTo>
                        <a:pt x="1190" y="3883"/>
                      </a:lnTo>
                      <a:lnTo>
                        <a:pt x="1137" y="3776"/>
                      </a:lnTo>
                      <a:lnTo>
                        <a:pt x="1087" y="3668"/>
                      </a:lnTo>
                      <a:lnTo>
                        <a:pt x="1039" y="3559"/>
                      </a:lnTo>
                      <a:lnTo>
                        <a:pt x="995" y="3451"/>
                      </a:lnTo>
                      <a:lnTo>
                        <a:pt x="955" y="3343"/>
                      </a:lnTo>
                      <a:lnTo>
                        <a:pt x="916" y="3234"/>
                      </a:lnTo>
                      <a:lnTo>
                        <a:pt x="880" y="3128"/>
                      </a:lnTo>
                      <a:lnTo>
                        <a:pt x="846" y="3021"/>
                      </a:lnTo>
                      <a:lnTo>
                        <a:pt x="816" y="2915"/>
                      </a:lnTo>
                      <a:lnTo>
                        <a:pt x="789" y="2811"/>
                      </a:lnTo>
                      <a:lnTo>
                        <a:pt x="762" y="2708"/>
                      </a:lnTo>
                      <a:lnTo>
                        <a:pt x="738" y="2607"/>
                      </a:lnTo>
                      <a:lnTo>
                        <a:pt x="716" y="2508"/>
                      </a:lnTo>
                      <a:lnTo>
                        <a:pt x="697" y="2412"/>
                      </a:lnTo>
                      <a:lnTo>
                        <a:pt x="679" y="2317"/>
                      </a:lnTo>
                      <a:lnTo>
                        <a:pt x="664" y="2227"/>
                      </a:lnTo>
                      <a:lnTo>
                        <a:pt x="648" y="2139"/>
                      </a:lnTo>
                      <a:lnTo>
                        <a:pt x="636" y="2055"/>
                      </a:lnTo>
                      <a:lnTo>
                        <a:pt x="625" y="1973"/>
                      </a:lnTo>
                      <a:lnTo>
                        <a:pt x="616" y="1896"/>
                      </a:lnTo>
                      <a:lnTo>
                        <a:pt x="608" y="1823"/>
                      </a:lnTo>
                      <a:lnTo>
                        <a:pt x="601" y="1753"/>
                      </a:lnTo>
                      <a:lnTo>
                        <a:pt x="594" y="1691"/>
                      </a:lnTo>
                      <a:lnTo>
                        <a:pt x="589" y="1632"/>
                      </a:lnTo>
                      <a:lnTo>
                        <a:pt x="586" y="1577"/>
                      </a:lnTo>
                      <a:lnTo>
                        <a:pt x="582" y="1528"/>
                      </a:lnTo>
                      <a:lnTo>
                        <a:pt x="581" y="1486"/>
                      </a:lnTo>
                      <a:lnTo>
                        <a:pt x="577" y="1449"/>
                      </a:lnTo>
                      <a:lnTo>
                        <a:pt x="577" y="1418"/>
                      </a:lnTo>
                      <a:lnTo>
                        <a:pt x="576" y="1393"/>
                      </a:lnTo>
                      <a:lnTo>
                        <a:pt x="576" y="1376"/>
                      </a:lnTo>
                      <a:lnTo>
                        <a:pt x="576" y="1364"/>
                      </a:lnTo>
                      <a:lnTo>
                        <a:pt x="576" y="1361"/>
                      </a:lnTo>
                      <a:lnTo>
                        <a:pt x="0" y="1496"/>
                      </a:lnTo>
                      <a:lnTo>
                        <a:pt x="1119" y="0"/>
                      </a:lnTo>
                      <a:close/>
                    </a:path>
                  </a:pathLst>
                </a:custGeom>
                <a:gradFill>
                  <a:gsLst>
                    <a:gs pos="21000">
                      <a:sysClr val="window" lastClr="FFFFFF"/>
                    </a:gs>
                    <a:gs pos="100000">
                      <a:srgbClr val="FF0000"/>
                    </a:gs>
                  </a:gsLst>
                  <a:lin ang="10800000" scaled="0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atinLnBrk="0">
                    <a:defRPr/>
                  </a:pPr>
                  <a:endParaRPr lang="ko-KR" altLang="en-US" sz="2000" kern="0">
                    <a:solidFill>
                      <a:prstClr val="black"/>
                    </a:solidFill>
                    <a:latin typeface="+mn-ea"/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/>
        </p:nvSpPr>
        <p:spPr>
          <a:xfrm>
            <a:off x="1883284" y="98072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u="sng" spc="-150" dirty="0" smtClean="0">
                <a:gradFill>
                  <a:gsLst>
                    <a:gs pos="32917">
                      <a:srgbClr val="2B5EB3"/>
                    </a:gs>
                    <a:gs pos="59000">
                      <a:srgbClr val="2B5EB3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Protected horticulture: 7,000 ha</a:t>
            </a:r>
            <a:r>
              <a:rPr lang="en-US" altLang="ko-KR" sz="3200" b="1" u="sng" spc="-150" dirty="0">
                <a:gradFill>
                  <a:gsLst>
                    <a:gs pos="32917">
                      <a:srgbClr val="2B5EB3"/>
                    </a:gs>
                    <a:gs pos="59000">
                      <a:srgbClr val="2B5EB3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200" b="1" u="sng" spc="-150" dirty="0" smtClean="0">
                <a:gradFill>
                  <a:gsLst>
                    <a:gs pos="32917">
                      <a:srgbClr val="2B5EB3"/>
                    </a:gs>
                    <a:gs pos="59000">
                      <a:srgbClr val="2B5EB3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of land(2022) </a:t>
            </a:r>
          </a:p>
          <a:p>
            <a:pPr algn="ctr">
              <a:lnSpc>
                <a:spcPct val="150000"/>
              </a:lnSpc>
            </a:pPr>
            <a:r>
              <a:rPr lang="en-US" altLang="ko-KR" sz="3200" b="1" u="sng" spc="-150" dirty="0" smtClean="0">
                <a:gradFill>
                  <a:gsLst>
                    <a:gs pos="32917">
                      <a:srgbClr val="2B5EB3"/>
                    </a:gs>
                    <a:gs pos="59000">
                      <a:srgbClr val="2B5EB3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Livestock: 5,750 farms </a:t>
            </a:r>
            <a:endParaRPr lang="ko-KR" altLang="en-US" sz="3200" b="1" u="sng" spc="-150" dirty="0">
              <a:gradFill>
                <a:gsLst>
                  <a:gs pos="32917">
                    <a:srgbClr val="2B5EB3"/>
                  </a:gs>
                  <a:gs pos="59000">
                    <a:srgbClr val="2B5EB3"/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1384" y="116632"/>
            <a:ext cx="101531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Smart Farm Cultivation Status and Plan</a:t>
            </a:r>
            <a:endParaRPr lang="en-US" altLang="ko-KR" dirty="0"/>
          </a:p>
        </p:txBody>
      </p:sp>
      <p:sp>
        <p:nvSpPr>
          <p:cNvPr id="81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20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631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8" name="직사각형 17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127448" y="1785590"/>
            <a:ext cx="10009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altLang="ko-KR" spc="-150" dirty="0">
                <a:latin typeface="Arial" panose="020B0604020202020204" pitchFamily="34" charset="0"/>
                <a:cs typeface="Arial" panose="020B0604020202020204" pitchFamily="34" charset="0"/>
              </a:rPr>
              <a:t>Satisfaction(10)</a:t>
            </a:r>
            <a:r>
              <a:rPr lang="ko-KR" altLang="en-US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pc="-150" dirty="0">
                <a:latin typeface="Arial" panose="020B0604020202020204" pitchFamily="34" charset="0"/>
                <a:cs typeface="Arial" panose="020B0604020202020204" pitchFamily="34" charset="0"/>
              </a:rPr>
              <a:t>: convenience of farming(7.3) &gt; reducing labor(6.9) &gt; increasing productivity(6.0)</a:t>
            </a:r>
          </a:p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altLang="ko-KR" spc="-70" dirty="0">
                <a:latin typeface="Arial" panose="020B0604020202020204" pitchFamily="34" charset="0"/>
                <a:cs typeface="Arial" panose="020B0604020202020204" pitchFamily="34" charset="0"/>
              </a:rPr>
              <a:t>Problem of establishing </a:t>
            </a:r>
            <a:r>
              <a:rPr lang="en-US" altLang="ko-KR" spc="-70" dirty="0" err="1">
                <a:latin typeface="Arial" panose="020B0604020202020204" pitchFamily="34" charset="0"/>
                <a:cs typeface="Arial" panose="020B0604020202020204" pitchFamily="34" charset="0"/>
              </a:rPr>
              <a:t>smartfarm</a:t>
            </a:r>
            <a:r>
              <a:rPr lang="en-US" altLang="ko-KR" spc="-70" dirty="0">
                <a:latin typeface="Arial" panose="020B0604020202020204" pitchFamily="34" charset="0"/>
                <a:cs typeface="Arial" panose="020B0604020202020204" pitchFamily="34" charset="0"/>
              </a:rPr>
              <a:t> (MAFRA, `16): </a:t>
            </a:r>
            <a:r>
              <a:rPr lang="en-US" altLang="ko-KR" spc="-7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altLang="ko-KR" spc="-70" dirty="0">
                <a:latin typeface="Arial" panose="020B0604020202020204" pitchFamily="34" charset="0"/>
                <a:cs typeface="Arial" panose="020B0604020202020204" pitchFamily="34" charset="0"/>
              </a:rPr>
              <a:t>investment &amp; management expense(53.8%)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3432" y="1340768"/>
            <a:ext cx="870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Farmer’s thinking and problem 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127448" y="3421062"/>
            <a:ext cx="9793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altLang="ko-KR" spc="-70" dirty="0">
                <a:latin typeface="Arial" panose="020B0604020202020204" pitchFamily="34" charset="0"/>
                <a:cs typeface="Arial" panose="020B0604020202020204" pitchFamily="34" charset="0"/>
              </a:rPr>
              <a:t>Utilization of environment &amp; growth information(92.0%), overall consulting using </a:t>
            </a:r>
            <a:r>
              <a:rPr lang="en-US" altLang="ko-KR" spc="-70" dirty="0" smtClean="0">
                <a:latin typeface="Arial" panose="020B0604020202020204" pitchFamily="34" charset="0"/>
                <a:cs typeface="Arial" panose="020B0604020202020204" pitchFamily="34" charset="0"/>
              </a:rPr>
              <a:t>big data(84.0</a:t>
            </a:r>
            <a:r>
              <a:rPr lang="en-US" altLang="ko-KR" spc="-70" dirty="0">
                <a:latin typeface="Arial" panose="020B0604020202020204" pitchFamily="34" charset="0"/>
                <a:cs typeface="Arial" panose="020B0604020202020204" pitchFamily="34" charset="0"/>
              </a:rPr>
              <a:t>), education of  control system84.0)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83432" y="2852936"/>
            <a:ext cx="8708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Requirement of increasing crop productivity 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1127448" y="4817184"/>
            <a:ext cx="1000911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altLang="ko-KR" spc="-70" dirty="0">
                <a:latin typeface="Arial" panose="020B0604020202020204" pitchFamily="34" charset="0"/>
                <a:cs typeface="Arial" panose="020B0604020202020204" pitchFamily="34" charset="0"/>
              </a:rPr>
              <a:t>(PRIVA, Netherlands) </a:t>
            </a:r>
            <a:r>
              <a:rPr lang="en-US" altLang="ko-KR" spc="-70" dirty="0" smtClean="0">
                <a:latin typeface="Arial" panose="020B0604020202020204" pitchFamily="34" charset="0"/>
                <a:cs typeface="Arial" panose="020B0604020202020204" pitchFamily="34" charset="0"/>
              </a:rPr>
              <a:t>Optimization </a:t>
            </a:r>
            <a:r>
              <a:rPr lang="en-US" altLang="ko-KR" spc="-70" dirty="0">
                <a:latin typeface="Arial" panose="020B0604020202020204" pitchFamily="34" charset="0"/>
                <a:cs typeface="Arial" panose="020B0604020202020204" pitchFamily="34" charset="0"/>
              </a:rPr>
              <a:t>of environment growth, yield for NL, Not Korea</a:t>
            </a:r>
          </a:p>
          <a:p>
            <a:pPr marL="463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to environment condition(radiation</a:t>
            </a:r>
            <a:r>
              <a:rPr lang="en-US" altLang="ko-K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63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pc="-15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ko-KR" altLang="en-US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pc="-150" dirty="0">
                <a:latin typeface="Arial" panose="020B0604020202020204" pitchFamily="34" charset="0"/>
                <a:cs typeface="Arial" panose="020B0604020202020204" pitchFamily="34" charset="0"/>
              </a:rPr>
              <a:t>research  Institute, Korea) predicting the tomato yield model using environment data</a:t>
            </a:r>
          </a:p>
          <a:p>
            <a:pPr marL="177800" algn="just"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Predicting the tomato yield (multiple regression) </a:t>
            </a:r>
            <a:r>
              <a:rPr lang="en-US" altLang="ko-K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(※ difficult to use result for farmer)</a:t>
            </a:r>
            <a:endParaRPr lang="en-US" altLang="ko-KR" spc="-7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83432" y="4407495"/>
            <a:ext cx="950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Problem of </a:t>
            </a:r>
            <a:r>
              <a:rPr lang="en-US" altLang="ko-KR" sz="2400" b="1" spc="-150" dirty="0" err="1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smartfarm</a:t>
            </a: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 system(Netherlands) &amp; research  in Korea 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384" y="116632"/>
            <a:ext cx="101531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Problems </a:t>
            </a:r>
            <a:r>
              <a:rPr lang="en-US" altLang="ko-KR" dirty="0" smtClean="0"/>
              <a:t>Awareness </a:t>
            </a:r>
            <a:r>
              <a:rPr lang="en-US" altLang="ko-KR" dirty="0"/>
              <a:t>in Smart Farm</a:t>
            </a:r>
            <a:endParaRPr lang="en-US" altLang="ko-KR" dirty="0"/>
          </a:p>
        </p:txBody>
      </p:sp>
      <p:sp>
        <p:nvSpPr>
          <p:cNvPr id="19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21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46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23" name="직사각형 22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83432" y="1196752"/>
            <a:ext cx="885698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Training researcher </a:t>
            </a:r>
            <a:r>
              <a:rPr lang="en-US" altLang="ko-KR" sz="2400" b="1" spc="-150" dirty="0" smtClean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in smart </a:t>
            </a: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farm : 75 people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336676" y="6345756"/>
            <a:ext cx="42238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&lt;Data 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ollecting 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Growth 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Image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endParaRPr lang="ko-KR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87488" y="6345756"/>
            <a:ext cx="3947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&lt;Training 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Consulting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endParaRPr lang="ko-KR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243" y="2842963"/>
            <a:ext cx="4891293" cy="3472962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1271464" y="3014262"/>
            <a:ext cx="4380008" cy="3303801"/>
            <a:chOff x="400055" y="2003420"/>
            <a:chExt cx="4498468" cy="4164097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1846BB4-6027-4476-B5D6-D97A0CB04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5" t="29777" r="26088" b="413"/>
            <a:stretch/>
          </p:blipFill>
          <p:spPr>
            <a:xfrm>
              <a:off x="400056" y="4650054"/>
              <a:ext cx="1430950" cy="1512209"/>
            </a:xfrm>
            <a:prstGeom prst="rect">
              <a:avLst/>
            </a:prstGeom>
          </p:spPr>
        </p:pic>
        <p:pic>
          <p:nvPicPr>
            <p:cNvPr id="13" name="Picture 2" descr="C:\Users\user\Desktop\2017.11.01 도원 사진\진흥청\대표님과 나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7" t="17063" r="28732" b="23061"/>
            <a:stretch/>
          </p:blipFill>
          <p:spPr bwMode="auto">
            <a:xfrm>
              <a:off x="1933273" y="4650305"/>
              <a:ext cx="1430950" cy="151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user\Desktop\2017.11.01 도원 사진\진흥청\전남사진\농업기술박람회\150232287086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7324" r="374" b="2492"/>
            <a:stretch/>
          </p:blipFill>
          <p:spPr bwMode="auto">
            <a:xfrm>
              <a:off x="400055" y="2003420"/>
              <a:ext cx="4498468" cy="254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User\Desktop\IMG_1534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9944" r="7204"/>
            <a:stretch/>
          </p:blipFill>
          <p:spPr bwMode="auto">
            <a:xfrm rot="5400000">
              <a:off x="3426401" y="4690144"/>
              <a:ext cx="1512211" cy="1432033"/>
            </a:xfrm>
            <a:prstGeom prst="rect">
              <a:avLst/>
            </a:prstGeom>
            <a:noFill/>
          </p:spPr>
        </p:pic>
      </p:grpSp>
      <p:sp>
        <p:nvSpPr>
          <p:cNvPr id="16" name="직사각형 15"/>
          <p:cNvSpPr/>
          <p:nvPr/>
        </p:nvSpPr>
        <p:spPr>
          <a:xfrm>
            <a:off x="1055440" y="1772816"/>
            <a:ext cx="10081120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177800" algn="just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kumimoji="1" lang="en-US" altLang="ko-KR" b="1" dirty="0" err="1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Gyeonggi</a:t>
            </a:r>
            <a:r>
              <a:rPr kumimoji="1" lang="en-US" altLang="ko-KR" b="1" dirty="0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(9</a:t>
            </a:r>
            <a:r>
              <a:rPr kumimoji="1" lang="en-US" altLang="ko-KR" b="1" dirty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), </a:t>
            </a:r>
            <a:r>
              <a:rPr kumimoji="1" lang="en-US" altLang="ko-KR" b="1" dirty="0" err="1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Gangwon</a:t>
            </a:r>
            <a:r>
              <a:rPr kumimoji="1" lang="en-US" altLang="ko-KR" b="1" dirty="0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(8</a:t>
            </a:r>
            <a:r>
              <a:rPr kumimoji="1" lang="en-US" altLang="ko-KR" b="1" dirty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), </a:t>
            </a:r>
            <a:r>
              <a:rPr kumimoji="1" lang="en-US" altLang="ko-KR" b="1" dirty="0" err="1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Chungbuk</a:t>
            </a:r>
            <a:r>
              <a:rPr kumimoji="1" lang="en-US" altLang="ko-KR" b="1" dirty="0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(3</a:t>
            </a:r>
            <a:r>
              <a:rPr kumimoji="1" lang="en-US" altLang="ko-KR" b="1" dirty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), </a:t>
            </a:r>
            <a:r>
              <a:rPr kumimoji="1" lang="en-US" altLang="ko-KR" b="1" dirty="0" err="1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Chungnam</a:t>
            </a:r>
            <a:r>
              <a:rPr kumimoji="1" lang="en-US" altLang="ko-KR" b="1" dirty="0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(10</a:t>
            </a:r>
            <a:r>
              <a:rPr kumimoji="1" lang="en-US" altLang="ko-KR" b="1" dirty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), </a:t>
            </a:r>
            <a:r>
              <a:rPr kumimoji="1" lang="en-US" altLang="ko-KR" b="1" dirty="0" err="1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Jeonbuk</a:t>
            </a:r>
            <a:r>
              <a:rPr kumimoji="1" lang="en-US" altLang="ko-KR" b="1" dirty="0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(9</a:t>
            </a:r>
            <a:r>
              <a:rPr kumimoji="1" lang="en-US" altLang="ko-KR" b="1" dirty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), </a:t>
            </a:r>
            <a:r>
              <a:rPr kumimoji="1" lang="en-US" altLang="ko-KR" b="1" dirty="0" err="1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Jeonnam</a:t>
            </a:r>
            <a:r>
              <a:rPr kumimoji="1" lang="en-US" altLang="ko-KR" b="1" dirty="0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(13</a:t>
            </a:r>
            <a:r>
              <a:rPr kumimoji="1" lang="en-US" altLang="ko-KR" b="1" dirty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), </a:t>
            </a:r>
            <a:r>
              <a:rPr kumimoji="1" lang="en-US" altLang="ko-KR" b="1" dirty="0" err="1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Gyeongbuk</a:t>
            </a:r>
            <a:r>
              <a:rPr kumimoji="1" lang="en-US" altLang="ko-KR" b="1" dirty="0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(12</a:t>
            </a:r>
            <a:r>
              <a:rPr kumimoji="1" lang="en-US" altLang="ko-KR" b="1" dirty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), </a:t>
            </a:r>
            <a:r>
              <a:rPr kumimoji="1" lang="en-US" altLang="ko-KR" b="1" dirty="0" err="1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Gyeongnam</a:t>
            </a:r>
            <a:r>
              <a:rPr kumimoji="1" lang="en-US" altLang="ko-KR" b="1" dirty="0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(9</a:t>
            </a:r>
            <a:r>
              <a:rPr kumimoji="1" lang="en-US" altLang="ko-KR" b="1" dirty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), </a:t>
            </a:r>
            <a:r>
              <a:rPr kumimoji="1" lang="en-US" altLang="ko-KR" b="1" dirty="0" err="1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Jeju</a:t>
            </a:r>
            <a:r>
              <a:rPr kumimoji="1" lang="en-US" altLang="ko-KR" b="1" dirty="0" smtClean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(2</a:t>
            </a:r>
            <a:r>
              <a:rPr kumimoji="1" lang="en-US" altLang="ko-KR" b="1" dirty="0">
                <a:latin typeface="맑은 고딕" panose="020B0503020000020004" pitchFamily="50" charset="-127"/>
                <a:ea typeface="현대하모니 M" panose="02020603020101020101"/>
                <a:cs typeface="Tahoma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384" y="116632"/>
            <a:ext cx="101531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Data Collection of Smart Farm</a:t>
            </a:r>
            <a:endParaRPr lang="en-US" altLang="ko-KR" dirty="0"/>
          </a:p>
        </p:txBody>
      </p:sp>
      <p:sp>
        <p:nvSpPr>
          <p:cNvPr id="24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22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272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2" name="직사각형 11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83432" y="1196752"/>
            <a:ext cx="10585176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30000"/>
              </a:lnSpc>
              <a:defRPr sz="2400" b="1" spc="-15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altLang="ko-KR" dirty="0" smtClean="0"/>
              <a:t>Status on Farm Collected Big Data for Smart Farm Life Cycle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1199456" y="1700808"/>
            <a:ext cx="9217024" cy="134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4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altLang="ko-KR" sz="2000" spc="-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farm(environment, growth, yield): </a:t>
            </a:r>
            <a:r>
              <a:rPr lang="en-US" altLang="ko-KR" sz="2000" spc="-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farms</a:t>
            </a:r>
            <a:r>
              <a:rPr lang="ko-KR" altLang="en-US" sz="2000" spc="-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spc="-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(2019)</a:t>
            </a:r>
            <a:endParaRPr lang="en-US" altLang="ko-KR" sz="2000" spc="-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0" indent="-177800" algn="just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altLang="ko-KR" spc="-3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Crop: Tomato(including cherry tomato), paprika, strawberry, oriental melon,</a:t>
            </a:r>
            <a:r>
              <a:rPr lang="ko-KR" altLang="en-US" spc="-3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pc="-3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cucumber, mushroom, flower, etc.</a:t>
            </a:r>
            <a:endParaRPr lang="en-US" altLang="ko-KR" spc="-3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08755"/>
              </p:ext>
            </p:extLst>
          </p:nvPr>
        </p:nvGraphicFramePr>
        <p:xfrm>
          <a:off x="983432" y="3140968"/>
          <a:ext cx="10153127" cy="3202553"/>
        </p:xfrm>
        <a:graphic>
          <a:graphicData uri="http://schemas.openxmlformats.org/drawingml/2006/table">
            <a:tbl>
              <a:tblPr/>
              <a:tblGrid>
                <a:gridCol w="386711">
                  <a:extLst>
                    <a:ext uri="{9D8B030D-6E8A-4147-A177-3AD203B41FA5}">
                      <a16:colId xmlns:a16="http://schemas.microsoft.com/office/drawing/2014/main" val="544788693"/>
                    </a:ext>
                  </a:extLst>
                </a:gridCol>
                <a:gridCol w="1237808">
                  <a:extLst>
                    <a:ext uri="{9D8B030D-6E8A-4147-A177-3AD203B41FA5}">
                      <a16:colId xmlns:a16="http://schemas.microsoft.com/office/drawing/2014/main" val="2524198118"/>
                    </a:ext>
                  </a:extLst>
                </a:gridCol>
                <a:gridCol w="136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1012">
                  <a:extLst>
                    <a:ext uri="{9D8B030D-6E8A-4147-A177-3AD203B41FA5}">
                      <a16:colId xmlns:a16="http://schemas.microsoft.com/office/drawing/2014/main" val="678895028"/>
                    </a:ext>
                  </a:extLst>
                </a:gridCol>
                <a:gridCol w="1291006">
                  <a:extLst>
                    <a:ext uri="{9D8B030D-6E8A-4147-A177-3AD203B41FA5}">
                      <a16:colId xmlns:a16="http://schemas.microsoft.com/office/drawing/2014/main" val="3868768821"/>
                    </a:ext>
                  </a:extLst>
                </a:gridCol>
                <a:gridCol w="1118872">
                  <a:extLst>
                    <a:ext uri="{9D8B030D-6E8A-4147-A177-3AD203B41FA5}">
                      <a16:colId xmlns:a16="http://schemas.microsoft.com/office/drawing/2014/main" val="370671169"/>
                    </a:ext>
                  </a:extLst>
                </a:gridCol>
                <a:gridCol w="1032805">
                  <a:extLst>
                    <a:ext uri="{9D8B030D-6E8A-4147-A177-3AD203B41FA5}">
                      <a16:colId xmlns:a16="http://schemas.microsoft.com/office/drawing/2014/main" val="3420027184"/>
                    </a:ext>
                  </a:extLst>
                </a:gridCol>
                <a:gridCol w="1032805">
                  <a:extLst>
                    <a:ext uri="{9D8B030D-6E8A-4147-A177-3AD203B41FA5}">
                      <a16:colId xmlns:a16="http://schemas.microsoft.com/office/drawing/2014/main" val="732562291"/>
                    </a:ext>
                  </a:extLst>
                </a:gridCol>
                <a:gridCol w="990809">
                  <a:extLst>
                    <a:ext uri="{9D8B030D-6E8A-4147-A177-3AD203B41FA5}">
                      <a16:colId xmlns:a16="http://schemas.microsoft.com/office/drawing/2014/main" val="769441345"/>
                    </a:ext>
                  </a:extLst>
                </a:gridCol>
                <a:gridCol w="1254903">
                  <a:extLst>
                    <a:ext uri="{9D8B030D-6E8A-4147-A177-3AD203B41FA5}">
                      <a16:colId xmlns:a16="http://schemas.microsoft.com/office/drawing/2014/main" val="1728707160"/>
                    </a:ext>
                  </a:extLst>
                </a:gridCol>
              </a:tblGrid>
              <a:tr h="224945">
                <a:tc rowSpan="2" gridSpan="4">
                  <a:txBody>
                    <a:bodyPr/>
                    <a:lstStyle/>
                    <a:p>
                      <a:pPr marL="591820" marR="0" indent="-59182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Crop</a:t>
                      </a:r>
                      <a:endParaRPr lang="ko-KR" altLang="en-US" sz="1400" b="0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591820" marR="0" indent="-59182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591820" marR="0" indent="-59182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2016</a:t>
                      </a:r>
                      <a:endParaRPr lang="ko-KR" altLang="en-US" sz="1400" b="0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2017</a:t>
                      </a:r>
                      <a:endParaRPr lang="ko-KR" altLang="en-US" sz="1100" b="0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591820" marR="0" indent="-59182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2018</a:t>
                      </a:r>
                      <a:endParaRPr lang="ko-KR" altLang="en-US" sz="1400" b="0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91820" marR="0" indent="-59182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2019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91820" marR="0" indent="-59182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2020</a:t>
                      </a:r>
                      <a:endParaRPr lang="ko-KR" altLang="en-US" sz="1400" b="0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  <a:p>
                      <a:pPr marL="591820" marR="0" indent="-59182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Goal</a:t>
                      </a:r>
                      <a:endParaRPr lang="ko-KR" altLang="en-US" sz="1400" b="0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901607"/>
                  </a:ext>
                </a:extLst>
              </a:tr>
              <a:tr h="224945">
                <a:tc gridSpan="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Initial</a:t>
                      </a:r>
                      <a:endParaRPr lang="ko-KR" altLang="en-US" sz="1400" b="0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591820" marR="0" indent="-59182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Revised</a:t>
                      </a:r>
                      <a:endParaRPr lang="ko-KR" altLang="en-US" sz="1200" b="0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971975"/>
                  </a:ext>
                </a:extLst>
              </a:tr>
              <a:tr h="224945">
                <a:tc rowSpan="1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S</a:t>
                      </a:r>
                    </a:p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M</a:t>
                      </a:r>
                    </a:p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A</a:t>
                      </a:r>
                    </a:p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R</a:t>
                      </a:r>
                    </a:p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T</a:t>
                      </a:r>
                    </a:p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F</a:t>
                      </a:r>
                    </a:p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A</a:t>
                      </a:r>
                    </a:p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R</a:t>
                      </a:r>
                    </a:p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M</a:t>
                      </a: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Tomato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Ripened Tomato</a:t>
                      </a:r>
                      <a:endParaRPr lang="ko-KR" altLang="en-US" sz="10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8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14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49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73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60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0857993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Cherry Tomato</a:t>
                      </a:r>
                      <a:endParaRPr lang="ko-KR" altLang="en-US" sz="10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8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50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27796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Strawberry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21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45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73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60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8805013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Paprika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11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32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45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40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809368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Oriental</a:t>
                      </a:r>
                      <a:r>
                        <a:rPr lang="en-US" altLang="ko-KR" sz="1400" b="0" kern="0" spc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 melon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5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21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98187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Cucumber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-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-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7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7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10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3452880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Flower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-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-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14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24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8359096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-1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Mushroom</a:t>
                      </a:r>
                      <a:endParaRPr lang="ko-KR" altLang="en-US" sz="1400" b="0" kern="0" spc="-10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King</a:t>
                      </a:r>
                      <a:r>
                        <a:rPr lang="en-US" altLang="ko-KR" sz="800" b="0" kern="0" spc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8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Oyster Mushroom</a:t>
                      </a:r>
                      <a:endParaRPr lang="ko-KR" altLang="en-US" sz="8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6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3700597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Oyster</a:t>
                      </a:r>
                      <a:r>
                        <a:rPr lang="en-US" altLang="ko-KR" sz="1000" b="0" kern="0" spc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Mushroom</a:t>
                      </a:r>
                      <a:endParaRPr lang="ko-KR" altLang="en-US" sz="10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-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7443089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Pig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23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20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-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9930213"/>
                  </a:ext>
                </a:extLst>
              </a:tr>
              <a:tr h="224945">
                <a:tc vMerge="1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Total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27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80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180</a:t>
                      </a: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315</a:t>
                      </a:r>
                      <a:endParaRPr 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280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91820" marR="0" indent="-59182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210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2890" marR="62890" marT="17387" marB="17387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807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1384" y="116632"/>
            <a:ext cx="101531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Data Collection of Smart Farm</a:t>
            </a:r>
            <a:endParaRPr lang="en-US" altLang="ko-KR" dirty="0"/>
          </a:p>
        </p:txBody>
      </p:sp>
      <p:sp>
        <p:nvSpPr>
          <p:cNvPr id="16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23/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5771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직사각형 66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pSp>
        <p:nvGrpSpPr>
          <p:cNvPr id="9" name="그룹 8"/>
          <p:cNvGrpSpPr/>
          <p:nvPr/>
        </p:nvGrpSpPr>
        <p:grpSpPr>
          <a:xfrm>
            <a:off x="191344" y="1124745"/>
            <a:ext cx="11737303" cy="5544615"/>
            <a:chOff x="152968" y="828768"/>
            <a:chExt cx="9408672" cy="6006667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305759" y="1089324"/>
              <a:ext cx="9255881" cy="5544680"/>
            </a:xfrm>
            <a:prstGeom prst="roundRect">
              <a:avLst>
                <a:gd name="adj" fmla="val 257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ko-KR" altLang="en-US" sz="2585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2" name="Picture 4" descr="C:\Users\user\Desktop\2017.03.17 생산성 향상 모델 중간보고\토마토\P20170303_144438068_CD7D62C4-B9B6-44C3-A0AD-F6088D57497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" r="414"/>
            <a:stretch/>
          </p:blipFill>
          <p:spPr bwMode="auto">
            <a:xfrm>
              <a:off x="2886750" y="1466252"/>
              <a:ext cx="4092012" cy="5055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그룹 12"/>
            <p:cNvGrpSpPr/>
            <p:nvPr/>
          </p:nvGrpSpPr>
          <p:grpSpPr>
            <a:xfrm>
              <a:off x="7048247" y="5625954"/>
              <a:ext cx="2418269" cy="1102518"/>
              <a:chOff x="8532440" y="5939579"/>
              <a:chExt cx="6101163" cy="3081742"/>
            </a:xfrm>
          </p:grpSpPr>
          <p:sp>
            <p:nvSpPr>
              <p:cNvPr id="62" name="모서리가 둥근 직사각형 61"/>
              <p:cNvSpPr/>
              <p:nvPr/>
            </p:nvSpPr>
            <p:spPr>
              <a:xfrm>
                <a:off x="8532440" y="6656594"/>
                <a:ext cx="6101163" cy="236472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62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3" name="모서리가 둥근 직사각형 62"/>
              <p:cNvSpPr/>
              <p:nvPr/>
            </p:nvSpPr>
            <p:spPr>
              <a:xfrm>
                <a:off x="8532440" y="5939579"/>
                <a:ext cx="6101163" cy="717017"/>
              </a:xfrm>
              <a:prstGeom prst="roundRect">
                <a:avLst>
                  <a:gd name="adj" fmla="val 8087"/>
                </a:avLst>
              </a:prstGeom>
              <a:solidFill>
                <a:srgbClr val="C00000"/>
              </a:solidFill>
              <a:ln w="57150">
                <a:solidFill>
                  <a:srgbClr val="C000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92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 flower cluster</a:t>
                </a:r>
                <a:endParaRPr lang="ko-KR" altLang="en-US" sz="1292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4" name="Picture 7" descr="C:\Users\user\Desktop\2017.03.17 생산성 향상 모델 중간보고\토마토\P20170303_142022189_52483E93-ADF2-4835-B8CE-A21FF8C1961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96"/>
            <a:stretch/>
          </p:blipFill>
          <p:spPr bwMode="auto">
            <a:xfrm>
              <a:off x="7096922" y="5934440"/>
              <a:ext cx="822518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모서리가 둥근 직사각형 14"/>
            <p:cNvSpPr/>
            <p:nvPr/>
          </p:nvSpPr>
          <p:spPr>
            <a:xfrm>
              <a:off x="7048247" y="4658302"/>
              <a:ext cx="2418269" cy="846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62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7048247" y="4401784"/>
              <a:ext cx="2418269" cy="256519"/>
            </a:xfrm>
            <a:prstGeom prst="roundRect">
              <a:avLst>
                <a:gd name="adj" fmla="val 8087"/>
              </a:avLst>
            </a:prstGeom>
            <a:solidFill>
              <a:srgbClr val="C00000"/>
            </a:solidFill>
            <a:ln w="57150"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92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3 flower cluster</a:t>
              </a:r>
              <a:endParaRPr lang="ko-KR" altLang="en-US" sz="1292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7048247" y="3191329"/>
              <a:ext cx="2418269" cy="1102518"/>
              <a:chOff x="8532440" y="5939579"/>
              <a:chExt cx="6101163" cy="3081742"/>
            </a:xfrm>
          </p:grpSpPr>
          <p:sp>
            <p:nvSpPr>
              <p:cNvPr id="60" name="모서리가 둥근 직사각형 59"/>
              <p:cNvSpPr/>
              <p:nvPr/>
            </p:nvSpPr>
            <p:spPr>
              <a:xfrm>
                <a:off x="8532440" y="6656594"/>
                <a:ext cx="6101163" cy="236472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62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1" name="모서리가 둥근 직사각형 60"/>
              <p:cNvSpPr/>
              <p:nvPr/>
            </p:nvSpPr>
            <p:spPr>
              <a:xfrm>
                <a:off x="8532440" y="5939579"/>
                <a:ext cx="6101163" cy="717017"/>
              </a:xfrm>
              <a:prstGeom prst="roundRect">
                <a:avLst>
                  <a:gd name="adj" fmla="val 8087"/>
                </a:avLst>
              </a:prstGeom>
              <a:solidFill>
                <a:srgbClr val="C00000"/>
              </a:solidFill>
              <a:ln w="57150">
                <a:solidFill>
                  <a:srgbClr val="C000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92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5 flower cluster</a:t>
                </a:r>
                <a:endParaRPr lang="ko-KR" altLang="en-US" sz="1292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8" name="모서리가 둥근 직사각형 17"/>
            <p:cNvSpPr/>
            <p:nvPr/>
          </p:nvSpPr>
          <p:spPr>
            <a:xfrm>
              <a:off x="7048245" y="2267984"/>
              <a:ext cx="2418271" cy="846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62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7048245" y="2011466"/>
              <a:ext cx="2418271" cy="256519"/>
            </a:xfrm>
            <a:prstGeom prst="roundRect">
              <a:avLst>
                <a:gd name="adj" fmla="val 8087"/>
              </a:avLst>
            </a:prstGeom>
            <a:solidFill>
              <a:srgbClr val="C00000"/>
            </a:solidFill>
            <a:ln w="57150"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92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7</a:t>
              </a:r>
              <a:r>
                <a:rPr lang="ko-KR" altLang="en-US" sz="1292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292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flower cluster</a:t>
              </a:r>
              <a:endParaRPr lang="ko-KR" altLang="en-US" sz="1292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189353" y="993658"/>
              <a:ext cx="2553376" cy="212032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62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6762782" y="926793"/>
              <a:ext cx="2787871" cy="102665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62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6718387" y="828768"/>
              <a:ext cx="1944270" cy="256519"/>
            </a:xfrm>
            <a:prstGeom prst="roundRect">
              <a:avLst>
                <a:gd name="adj" fmla="val 8087"/>
              </a:avLst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92" spc="-138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Environment condition</a:t>
              </a:r>
              <a:endParaRPr lang="ko-KR" altLang="en-US" sz="1292" spc="-138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152968" y="855233"/>
              <a:ext cx="1656000" cy="225276"/>
            </a:xfrm>
            <a:prstGeom prst="roundRect">
              <a:avLst>
                <a:gd name="adj" fmla="val 8087"/>
              </a:avLst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138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Optimal</a:t>
              </a:r>
              <a:r>
                <a:rPr lang="en-US" altLang="ko-KR" sz="1200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Growth</a:t>
              </a:r>
              <a:endPara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333373" y="5625954"/>
              <a:ext cx="2418000" cy="1111831"/>
              <a:chOff x="8532440" y="5939579"/>
              <a:chExt cx="6101163" cy="3107773"/>
            </a:xfrm>
          </p:grpSpPr>
          <p:sp>
            <p:nvSpPr>
              <p:cNvPr id="58" name="모서리가 둥근 직사각형 57"/>
              <p:cNvSpPr/>
              <p:nvPr/>
            </p:nvSpPr>
            <p:spPr>
              <a:xfrm>
                <a:off x="8532440" y="6656594"/>
                <a:ext cx="6101163" cy="239075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62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59" name="모서리가 둥근 직사각형 58"/>
              <p:cNvSpPr/>
              <p:nvPr/>
            </p:nvSpPr>
            <p:spPr>
              <a:xfrm>
                <a:off x="8532440" y="5939579"/>
                <a:ext cx="6101163" cy="717018"/>
              </a:xfrm>
              <a:prstGeom prst="roundRect">
                <a:avLst>
                  <a:gd name="adj" fmla="val 8087"/>
                </a:avLst>
              </a:prstGeom>
              <a:solidFill>
                <a:srgbClr val="C00000"/>
              </a:solidFill>
              <a:ln w="57150">
                <a:solidFill>
                  <a:srgbClr val="C000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92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2 flower cluster</a:t>
                </a:r>
                <a:endParaRPr lang="ko-KR" altLang="en-US" sz="1292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25" name="모서리가 둥근 직사각형 24"/>
            <p:cNvSpPr/>
            <p:nvPr/>
          </p:nvSpPr>
          <p:spPr>
            <a:xfrm>
              <a:off x="333373" y="4677353"/>
              <a:ext cx="2418000" cy="84957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62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6" name="모서리가 둥근 직사각형 25"/>
            <p:cNvSpPr/>
            <p:nvPr/>
          </p:nvSpPr>
          <p:spPr>
            <a:xfrm>
              <a:off x="333373" y="4420834"/>
              <a:ext cx="2418000" cy="256519"/>
            </a:xfrm>
            <a:prstGeom prst="roundRect">
              <a:avLst>
                <a:gd name="adj" fmla="val 8087"/>
              </a:avLst>
            </a:prstGeom>
            <a:solidFill>
              <a:srgbClr val="C00000"/>
            </a:solidFill>
            <a:ln w="57150"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92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4 flower cluster</a:t>
              </a:r>
              <a:endParaRPr lang="ko-KR" altLang="en-US" sz="1292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333373" y="3491297"/>
              <a:ext cx="2418000" cy="84685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62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333373" y="3234779"/>
              <a:ext cx="2418000" cy="256519"/>
            </a:xfrm>
            <a:prstGeom prst="roundRect">
              <a:avLst>
                <a:gd name="adj" fmla="val 8087"/>
              </a:avLst>
            </a:prstGeom>
            <a:solidFill>
              <a:srgbClr val="C00000"/>
            </a:solidFill>
            <a:ln w="57150"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92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6 flower cluster</a:t>
              </a:r>
              <a:endParaRPr lang="ko-KR" altLang="en-US" sz="1292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9" name="Picture 8" descr="C:\Users\user\Desktop\2017.03.17 생산성 향상 모델 중간보고\토마토\P20170303_142034232_19EAF0A6-EC31-4205-921A-CCB744835D54.JPG"/>
            <p:cNvPicPr preferRelativeResize="0"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13849"/>
            <a:stretch/>
          </p:blipFill>
          <p:spPr bwMode="auto">
            <a:xfrm>
              <a:off x="382049" y="5964815"/>
              <a:ext cx="967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9" descr="C:\Users\user\Desktop\2017.03.17 생산성 향상 모델 중간보고\토마토\P20170303_142049710_C79508E4-56AC-45B0-8BA6-C660E6C87613.JPG"/>
            <p:cNvPicPr preferRelativeResize="0">
              <a:picLocks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99"/>
            <a:stretch/>
          </p:blipFill>
          <p:spPr bwMode="auto">
            <a:xfrm>
              <a:off x="7088406" y="4699007"/>
              <a:ext cx="967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C:\Users\user\Desktop\2017.03.17 생산성 향상 모델 중간보고\토마토\P20170303_142106956_4EBD5F1F-8276-418C-9B58-C37D962EE2AA.JPG"/>
            <p:cNvPicPr preferRelativeResize="0">
              <a:picLocks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9" r="20115" b="16153"/>
            <a:stretch/>
          </p:blipFill>
          <p:spPr bwMode="auto">
            <a:xfrm>
              <a:off x="382048" y="4744495"/>
              <a:ext cx="967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1" descr="C:\Users\user\Desktop\2017.03.17 생산성 향상 모델 중간보고\토마토\P20170303_142117630_E6F5EC1F-33EC-4E46-8558-25C73CA5AB3F.JPG"/>
            <p:cNvPicPr preferRelativeResize="0">
              <a:picLocks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" b="13945"/>
            <a:stretch/>
          </p:blipFill>
          <p:spPr bwMode="auto">
            <a:xfrm>
              <a:off x="7096922" y="3492939"/>
              <a:ext cx="967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2" descr="C:\Users\user\Desktop\2017.03.17 생산성 향상 모델 중간보고\토마토\P20170303_142136844_F39403F2-E42F-4C13-B54D-CDF7EBE5A10B.JPG"/>
            <p:cNvPicPr preferRelativeResize="0">
              <a:picLocks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42"/>
            <a:stretch/>
          </p:blipFill>
          <p:spPr bwMode="auto">
            <a:xfrm>
              <a:off x="382049" y="3567722"/>
              <a:ext cx="967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3" descr="C:\Users\user\Desktop\2017.03.17 생산성 향상 모델 중간보고\토마토\P20170303_142142916_0E8DBF0B-9CE5-4109-B6CA-65940E31D47D.JPG"/>
            <p:cNvPicPr preferRelativeResize="0">
              <a:picLocks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46"/>
            <a:stretch/>
          </p:blipFill>
          <p:spPr bwMode="auto">
            <a:xfrm>
              <a:off x="7088406" y="2317235"/>
              <a:ext cx="967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직선 화살표 연결선 36"/>
            <p:cNvCxnSpPr/>
            <p:nvPr/>
          </p:nvCxnSpPr>
          <p:spPr>
            <a:xfrm flipH="1" flipV="1">
              <a:off x="4963771" y="1953486"/>
              <a:ext cx="2426582" cy="723749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화살표 연결선 37"/>
            <p:cNvCxnSpPr/>
            <p:nvPr/>
          </p:nvCxnSpPr>
          <p:spPr>
            <a:xfrm flipV="1">
              <a:off x="2781713" y="2620017"/>
              <a:ext cx="2034995" cy="1241647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/>
            <p:cNvCxnSpPr>
              <a:stCxn id="60" idx="1"/>
            </p:cNvCxnSpPr>
            <p:nvPr/>
          </p:nvCxnSpPr>
          <p:spPr>
            <a:xfrm flipH="1" flipV="1">
              <a:off x="5014023" y="3402005"/>
              <a:ext cx="2034224" cy="46884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/>
            <p:cNvCxnSpPr/>
            <p:nvPr/>
          </p:nvCxnSpPr>
          <p:spPr>
            <a:xfrm flipV="1">
              <a:off x="2781713" y="3993973"/>
              <a:ext cx="1944269" cy="1108168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/>
            <p:cNvCxnSpPr/>
            <p:nvPr/>
          </p:nvCxnSpPr>
          <p:spPr>
            <a:xfrm flipH="1" flipV="1">
              <a:off x="4696043" y="4729996"/>
              <a:ext cx="2262250" cy="35130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화살표 연결선 41"/>
            <p:cNvCxnSpPr/>
            <p:nvPr/>
          </p:nvCxnSpPr>
          <p:spPr>
            <a:xfrm flipV="1">
              <a:off x="2781713" y="5466022"/>
              <a:ext cx="2340529" cy="84410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/>
            <p:nvPr/>
          </p:nvCxnSpPr>
          <p:spPr>
            <a:xfrm flipH="1" flipV="1">
              <a:off x="4942014" y="6068800"/>
              <a:ext cx="2036748" cy="22564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직사각형 43"/>
            <p:cNvSpPr/>
            <p:nvPr/>
          </p:nvSpPr>
          <p:spPr>
            <a:xfrm>
              <a:off x="8064122" y="2529524"/>
              <a:ext cx="1346950" cy="315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 latinLnBrk="0"/>
              <a:r>
                <a:rPr lang="en-US" altLang="ko-KR" sz="1292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Flowering</a:t>
              </a:r>
              <a:endParaRPr lang="ko-KR" altLang="en-US" sz="1292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1349249" y="3753694"/>
              <a:ext cx="1402125" cy="315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 latinLnBrk="0"/>
              <a:r>
                <a:rPr lang="en-US" altLang="ko-KR" sz="1292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Fertilization</a:t>
              </a:r>
              <a:endParaRPr lang="ko-KR" altLang="en-US" sz="1292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8086687" y="3588386"/>
              <a:ext cx="1324385" cy="653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 latinLnBrk="0"/>
              <a:r>
                <a:rPr lang="en-US" altLang="ko-KR" sz="1292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Fruit setting</a:t>
              </a:r>
            </a:p>
            <a:p>
              <a:pPr lvl="0" algn="ctr" fontAlgn="base" latinLnBrk="0"/>
              <a:r>
                <a:rPr lang="en-US" altLang="ko-KR" sz="1015" kern="0" spc="-92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Size: </a:t>
              </a:r>
              <a:r>
                <a:rPr lang="en-US" altLang="ko-KR" sz="1015" kern="0" spc="-92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29.58mm</a:t>
              </a:r>
            </a:p>
            <a:p>
              <a:pPr lvl="0" algn="ctr" fontAlgn="base" latinLnBrk="0"/>
              <a:r>
                <a:rPr lang="en-US" altLang="ko-KR" sz="1015" kern="0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Color: Green</a:t>
              </a:r>
              <a:endParaRPr lang="ko-KR" altLang="en-US" sz="1015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8086687" y="4653170"/>
              <a:ext cx="1324385" cy="783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 latinLnBrk="0">
                <a:lnSpc>
                  <a:spcPct val="80000"/>
                </a:lnSpc>
              </a:pPr>
              <a:r>
                <a:rPr lang="en-US" altLang="ko-KR" sz="1292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Fruit enlargement</a:t>
              </a:r>
            </a:p>
            <a:p>
              <a:pPr lvl="0" algn="ctr" fontAlgn="base" latinLnBrk="0"/>
              <a:r>
                <a:rPr lang="en-US" altLang="ko-KR" sz="1015" kern="0" spc="-92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Size: </a:t>
              </a:r>
              <a:r>
                <a:rPr lang="en-US" altLang="ko-KR" sz="1015" kern="0" spc="-92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44.30mm</a:t>
              </a:r>
            </a:p>
            <a:p>
              <a:pPr lvl="0" algn="ctr" fontAlgn="base" latinLnBrk="0"/>
              <a:r>
                <a:rPr lang="en-US" altLang="ko-KR" sz="1015" kern="0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Color: Green</a:t>
              </a:r>
              <a:endParaRPr lang="ko-KR" altLang="en-US" sz="1015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8086687" y="6023012"/>
              <a:ext cx="1324385" cy="653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 latinLnBrk="0"/>
              <a:r>
                <a:rPr lang="en-US" altLang="ko-KR" sz="1292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Harvesting</a:t>
              </a:r>
            </a:p>
            <a:p>
              <a:pPr lvl="0" algn="ctr" fontAlgn="base" latinLnBrk="0"/>
              <a:r>
                <a:rPr lang="en-US" altLang="ko-KR" sz="1015" kern="0" spc="-92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Size: </a:t>
              </a:r>
              <a:r>
                <a:rPr lang="en-US" altLang="ko-KR" sz="1015" kern="0" spc="-92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58.01mm</a:t>
              </a:r>
            </a:p>
            <a:p>
              <a:pPr lvl="0" algn="ctr" fontAlgn="base" latinLnBrk="0"/>
              <a:r>
                <a:rPr lang="en-US" altLang="ko-KR" sz="1015" kern="0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Color: Orange</a:t>
              </a:r>
              <a:endParaRPr lang="ko-KR" altLang="en-US" sz="1015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1396305" y="4804165"/>
              <a:ext cx="1324385" cy="783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1292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Fruit enlargement</a:t>
              </a:r>
            </a:p>
            <a:p>
              <a:pPr lvl="0" algn="ctr" fontAlgn="base" latinLnBrk="0"/>
              <a:r>
                <a:rPr lang="en-US" altLang="ko-KR" sz="1015" kern="0" spc="-92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Size: </a:t>
              </a:r>
              <a:r>
                <a:rPr lang="en-US" altLang="ko-KR" sz="1015" kern="0" spc="-92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40.66mm</a:t>
              </a:r>
            </a:p>
            <a:p>
              <a:pPr lvl="0" algn="ctr" fontAlgn="base" latinLnBrk="0"/>
              <a:r>
                <a:rPr lang="en-US" altLang="ko-KR" sz="1015" kern="0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Color: Green</a:t>
              </a:r>
              <a:endParaRPr lang="ko-KR" altLang="en-US" sz="1015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352500" y="6052304"/>
              <a:ext cx="1324385" cy="783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1292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Fruit enlargement</a:t>
              </a:r>
            </a:p>
            <a:p>
              <a:pPr lvl="0" algn="ctr" fontAlgn="base" latinLnBrk="0"/>
              <a:r>
                <a:rPr lang="en-US" altLang="ko-KR" sz="1015" kern="0" spc="-92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Size: </a:t>
              </a:r>
              <a:r>
                <a:rPr lang="en-US" altLang="ko-KR" sz="1015" kern="0" spc="-92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54.74mm</a:t>
              </a:r>
            </a:p>
            <a:p>
              <a:pPr lvl="0" algn="ctr" fontAlgn="base" latinLnBrk="0"/>
              <a:r>
                <a:rPr lang="en-US" altLang="ko-KR" sz="1015" kern="0" dirty="0" smtClean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Color: Green</a:t>
              </a:r>
              <a:endParaRPr lang="ko-KR" altLang="en-US" sz="1015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1215488" y="2853189"/>
              <a:ext cx="1710245" cy="238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 latinLnBrk="0"/>
              <a:r>
                <a:rPr lang="en-US" altLang="ko-KR" sz="83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Stem</a:t>
              </a:r>
              <a:r>
                <a:rPr lang="en-US" altLang="ko-KR" sz="738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diameter : 11.3 mm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7942556" y="1116808"/>
              <a:ext cx="1552653" cy="776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 latinLnBrk="0"/>
              <a:r>
                <a:rPr lang="en-US" altLang="ko-KR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(temperature) 22℃ </a:t>
              </a:r>
              <a:r>
                <a:rPr lang="ko-KR" altLang="en-US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en-US" altLang="ko-KR" sz="1015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 fontAlgn="base" latinLnBrk="0"/>
              <a:r>
                <a:rPr lang="en-US" altLang="ko-KR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(RH) 79% </a:t>
              </a:r>
            </a:p>
            <a:p>
              <a:pPr lvl="0" fontAlgn="base" latinLnBrk="0"/>
              <a:r>
                <a:rPr lang="en-US" altLang="ko-KR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(CO</a:t>
              </a:r>
              <a:r>
                <a:rPr lang="en-US" altLang="ko-KR" sz="1015" kern="0" baseline="-250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r>
                <a:rPr lang="en-US" altLang="ko-KR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 357ppm  </a:t>
              </a:r>
              <a:br>
                <a:rPr lang="en-US" altLang="ko-KR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en-US" altLang="ko-KR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en-US" altLang="ko-KR" sz="1015" kern="0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giftEC</a:t>
              </a:r>
              <a:r>
                <a:rPr lang="en-US" altLang="ko-KR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015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2.7dS/m </a:t>
              </a:r>
            </a:p>
          </p:txBody>
        </p:sp>
        <p:sp>
          <p:nvSpPr>
            <p:cNvPr id="53" name="Oval 28"/>
            <p:cNvSpPr>
              <a:spLocks noChangeArrowheads="1"/>
            </p:cNvSpPr>
            <p:nvPr/>
          </p:nvSpPr>
          <p:spPr bwMode="gray">
            <a:xfrm>
              <a:off x="6822726" y="1169768"/>
              <a:ext cx="1095270" cy="720000"/>
            </a:xfrm>
            <a:prstGeom prst="rect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193" t="-12664" r="-16616" b="-4930"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 sz="1662"/>
            </a:p>
          </p:txBody>
        </p:sp>
        <p:sp>
          <p:nvSpPr>
            <p:cNvPr id="54" name="Oval 18"/>
            <p:cNvSpPr>
              <a:spLocks noChangeArrowheads="1"/>
            </p:cNvSpPr>
            <p:nvPr/>
          </p:nvSpPr>
          <p:spPr bwMode="gray">
            <a:xfrm rot="5400000">
              <a:off x="-69619" y="1546735"/>
              <a:ext cx="1807512" cy="1107961"/>
            </a:xfrm>
            <a:prstGeom prst="rect">
              <a:avLst/>
            </a:pr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 sz="1662"/>
            </a:p>
          </p:txBody>
        </p:sp>
        <p:pic>
          <p:nvPicPr>
            <p:cNvPr id="55" name="Picture 2" descr="G:\이혜림\★연구과제_2018\분석\output\크기변환_20170801_162244_HDR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70" b="15723"/>
            <a:stretch/>
          </p:blipFill>
          <p:spPr bwMode="auto">
            <a:xfrm>
              <a:off x="1465245" y="2141230"/>
              <a:ext cx="1170130" cy="733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직사각형 55"/>
            <p:cNvSpPr/>
            <p:nvPr/>
          </p:nvSpPr>
          <p:spPr>
            <a:xfrm>
              <a:off x="1197493" y="1881434"/>
              <a:ext cx="1710245" cy="223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 latinLnBrk="0"/>
              <a:r>
                <a:rPr lang="en-US" altLang="ko-KR" sz="738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Growth length :  19.2 cm</a:t>
              </a:r>
            </a:p>
          </p:txBody>
        </p:sp>
        <p:pic>
          <p:nvPicPr>
            <p:cNvPr id="57" name="Picture 2" descr="G:\이혜림\★연구과제_2018\분석\output\20170801_162451_HDR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041" y="1196959"/>
              <a:ext cx="122143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TextBox 63"/>
          <p:cNvSpPr txBox="1"/>
          <p:nvPr/>
        </p:nvSpPr>
        <p:spPr>
          <a:xfrm>
            <a:off x="551384" y="-27384"/>
            <a:ext cx="11017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sz="3600" dirty="0"/>
              <a:t>Development of Productivity Improvement Model using Big Data(AI)</a:t>
            </a:r>
            <a:endParaRPr lang="en-US" altLang="ko-KR" sz="3600" dirty="0"/>
          </a:p>
        </p:txBody>
      </p:sp>
      <p:sp>
        <p:nvSpPr>
          <p:cNvPr id="69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24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198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직사각형 33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pSp>
        <p:nvGrpSpPr>
          <p:cNvPr id="3" name="그룹 2"/>
          <p:cNvGrpSpPr/>
          <p:nvPr/>
        </p:nvGrpSpPr>
        <p:grpSpPr>
          <a:xfrm>
            <a:off x="248796" y="1412776"/>
            <a:ext cx="11751860" cy="5189744"/>
            <a:chOff x="502380" y="1396524"/>
            <a:chExt cx="8998326" cy="5350012"/>
          </a:xfrm>
        </p:grpSpPr>
        <p:sp>
          <p:nvSpPr>
            <p:cNvPr id="72" name="직사각형 71"/>
            <p:cNvSpPr/>
            <p:nvPr/>
          </p:nvSpPr>
          <p:spPr>
            <a:xfrm>
              <a:off x="895712" y="1396525"/>
              <a:ext cx="8593918" cy="195052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endParaRPr lang="ko-KR" altLang="en-US" sz="3600" kern="0" dirty="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502380" y="1396524"/>
              <a:ext cx="418060" cy="1950524"/>
            </a:xfrm>
            <a:prstGeom prst="rect">
              <a:avLst/>
            </a:prstGeom>
            <a:solidFill>
              <a:srgbClr val="4BACC6">
                <a:lumMod val="75000"/>
              </a:srgbClr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vert="vert270" wrap="square" anchor="ctr">
              <a:noAutofit/>
            </a:bodyPr>
            <a:lstStyle/>
            <a:p>
              <a:pPr algn="ctr" defTabSz="1330325">
                <a:defRPr/>
              </a:pPr>
              <a:r>
                <a:rPr lang="en-US" altLang="ko-KR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Data Collection</a:t>
              </a:r>
              <a:endPara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2110" y="1423607"/>
              <a:ext cx="3836536" cy="1678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859845" y="3025131"/>
              <a:ext cx="4229975" cy="301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300" b="1" spc="-1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&lt;Items collected</a:t>
              </a:r>
              <a:r>
                <a:rPr kumimoji="1" lang="ko-KR" altLang="en-US" sz="1300" b="1" spc="-1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1" lang="en-US" altLang="ko-KR" sz="1300" b="1" spc="-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:  </a:t>
              </a:r>
              <a:r>
                <a:rPr kumimoji="1" lang="en-US" altLang="ko-KR" sz="1300" b="1" spc="-1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Farm environment (ground, root zone) </a:t>
              </a:r>
              <a:r>
                <a:rPr kumimoji="1" lang="en-US" altLang="ko-KR" sz="1300" b="1" spc="-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kumimoji="1" lang="en-US" altLang="ko-KR" sz="1300" b="1" spc="-1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growth, yield&gt;</a:t>
              </a:r>
              <a:endParaRPr kumimoji="1" lang="ko-KR" altLang="en-US" sz="1300" b="1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090" y="1423607"/>
              <a:ext cx="3483922" cy="1678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5686840" y="3056547"/>
              <a:ext cx="3398172" cy="301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1300" b="1" spc="-1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&lt;Physiological characteristics of tomato&gt;</a:t>
              </a:r>
              <a:endParaRPr kumimoji="1" lang="ko-KR" altLang="en-US" sz="1300" b="1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13526" y="3415078"/>
              <a:ext cx="8987180" cy="31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&lt;Development Process of Basic Model&gt;</a:t>
              </a:r>
              <a:r>
                <a:rPr kumimoji="1" lang="ko-KR" altLang="en-US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1" lang="en-US" altLang="ko-KR" sz="1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kumimoji="1" lang="en-US" altLang="ko-KR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Environment</a:t>
              </a:r>
              <a:r>
                <a:rPr kumimoji="1" lang="ko-KR" altLang="en-US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1" lang="en-US" altLang="ko-KR" sz="1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→ </a:t>
              </a:r>
              <a:r>
                <a:rPr kumimoji="1" lang="en-US" altLang="ko-KR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Yield(</a:t>
              </a:r>
              <a:r>
                <a:rPr kumimoji="1" lang="en-US" altLang="ko-KR" sz="1400" b="1" spc="-100" dirty="0" smtClean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7~13weeks</a:t>
              </a:r>
              <a:r>
                <a:rPr kumimoji="1" lang="en-US" altLang="ko-KR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),  Growth </a:t>
              </a:r>
              <a:r>
                <a:rPr kumimoji="1" lang="en-US" altLang="ko-KR" sz="1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→ </a:t>
              </a:r>
              <a:r>
                <a:rPr kumimoji="1" lang="en-US" altLang="ko-KR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Yield(</a:t>
              </a:r>
              <a:r>
                <a:rPr kumimoji="1" lang="en-US" altLang="ko-KR" sz="1400" b="1" spc="-100" dirty="0" smtClean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2~10weeks</a:t>
              </a:r>
              <a:r>
                <a:rPr kumimoji="1" lang="en-US" altLang="ko-KR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),  Environment </a:t>
              </a:r>
              <a:r>
                <a:rPr kumimoji="1" lang="en-US" altLang="ko-KR" sz="1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→ </a:t>
              </a:r>
              <a:r>
                <a:rPr kumimoji="1" lang="en-US" altLang="ko-KR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Growth(</a:t>
              </a:r>
              <a:r>
                <a:rPr kumimoji="1" lang="en-US" altLang="ko-KR" sz="1400" b="1" spc="-100" dirty="0" smtClean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2weeks</a:t>
              </a:r>
              <a:r>
                <a:rPr kumimoji="1" lang="en-US" altLang="ko-KR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kumimoji="1" lang="ko-KR" altLang="en-US" sz="1400" b="1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1" lang="ko-KR" altLang="en-US" sz="1400" b="1" spc="-100" dirty="0" smtClean="0">
                  <a:solidFill>
                    <a:srgbClr val="0066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kumimoji="1" lang="ko-KR" altLang="en-US" sz="1400" b="1" spc="-100" dirty="0">
                <a:solidFill>
                  <a:srgbClr val="00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895712" y="3751561"/>
              <a:ext cx="8593918" cy="201385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endParaRPr lang="ko-KR" altLang="en-US" sz="3600" kern="0" dirty="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502380" y="3751560"/>
              <a:ext cx="418060" cy="201385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wrap="square" anchor="ctr">
              <a:noAutofit/>
            </a:bodyPr>
            <a:lstStyle/>
            <a:p>
              <a:pPr algn="ctr" defTabSz="1330325"/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Algorithm Development </a:t>
              </a:r>
              <a:endParaRPr lang="ko-KR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00092" y="3857545"/>
              <a:ext cx="4245478" cy="28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b="1" spc="-15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&lt;Short-term environment setup development for appropriate growth (middle stage, </a:t>
              </a:r>
              <a:r>
                <a:rPr kumimoji="1" lang="en-US" altLang="ko-KR" sz="1200" b="1" spc="-150" dirty="0" err="1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Jan.~Feb</a:t>
              </a:r>
              <a:r>
                <a:rPr kumimoji="1" lang="en-US" altLang="ko-KR" sz="1200" b="1" spc="-15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.)&gt;</a:t>
              </a:r>
              <a:endParaRPr kumimoji="1" lang="ko-KR" altLang="en-US" sz="1200" b="1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520" y="4952801"/>
              <a:ext cx="2855430" cy="749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954614" y="4639057"/>
              <a:ext cx="3914661" cy="31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spc="-15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&lt;Drawing growth items and appropriate growth level affecting yield&gt;</a:t>
              </a:r>
              <a:endParaRPr kumimoji="1" lang="ko-KR" altLang="en-US" sz="1400" b="1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85" name="Picture 45" descr="화살표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16200000">
              <a:off x="4386874" y="4481560"/>
              <a:ext cx="1189158" cy="715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946" y="3815255"/>
              <a:ext cx="3865987" cy="837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직사각형 86"/>
            <p:cNvSpPr/>
            <p:nvPr/>
          </p:nvSpPr>
          <p:spPr>
            <a:xfrm>
              <a:off x="899478" y="5841108"/>
              <a:ext cx="8593918" cy="905428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endParaRPr lang="ko-KR" altLang="en-US" sz="3600" kern="0" dirty="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502380" y="5841107"/>
              <a:ext cx="418060" cy="905428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vert270" wrap="square" anchor="ctr">
              <a:noAutofit/>
            </a:bodyPr>
            <a:lstStyle/>
            <a:p>
              <a:pPr algn="ctr" defTabSz="1330325">
                <a:defRPr/>
              </a:pP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Utilization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89" name="그룹 88"/>
            <p:cNvGrpSpPr/>
            <p:nvPr/>
          </p:nvGrpSpPr>
          <p:grpSpPr>
            <a:xfrm>
              <a:off x="982579" y="5894884"/>
              <a:ext cx="8437423" cy="772092"/>
              <a:chOff x="771536" y="6050812"/>
              <a:chExt cx="7933529" cy="691443"/>
            </a:xfrm>
          </p:grpSpPr>
          <p:sp>
            <p:nvSpPr>
              <p:cNvPr id="90" name="모서리가 둥근 직사각형 89"/>
              <p:cNvSpPr/>
              <p:nvPr/>
            </p:nvSpPr>
            <p:spPr>
              <a:xfrm>
                <a:off x="771536" y="6054239"/>
                <a:ext cx="2151123" cy="688015"/>
              </a:xfrm>
              <a:prstGeom prst="roundRect">
                <a:avLst>
                  <a:gd name="adj" fmla="val 2571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200" b="1" dirty="0" smtClean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Basic Model Algorithm</a:t>
                </a:r>
                <a:endParaRPr kumimoji="1" lang="en-US" altLang="ko-KR" sz="1200" b="1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000" b="1" dirty="0" smtClean="0">
                    <a:solidFill>
                      <a:srgbClr val="7030A0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(Environment setup for cultivation period)</a:t>
                </a:r>
                <a:endParaRPr kumimoji="1" lang="en-US" altLang="ko-KR" sz="1000" b="1" dirty="0">
                  <a:solidFill>
                    <a:srgbClr val="7030A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ko-KR" sz="300" b="1" dirty="0">
                  <a:solidFill>
                    <a:srgbClr val="7030A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Big data team, RDA research institute, provincial agricultural research &amp; extension services</a:t>
                </a:r>
                <a:endParaRPr kumimoji="1"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91" name="모서리가 둥근 직사각형 90"/>
              <p:cNvSpPr/>
              <p:nvPr/>
            </p:nvSpPr>
            <p:spPr>
              <a:xfrm>
                <a:off x="3583474" y="6050812"/>
                <a:ext cx="2086879" cy="691443"/>
              </a:xfrm>
              <a:prstGeom prst="roundRect">
                <a:avLst>
                  <a:gd name="adj" fmla="val 2571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200" b="1" dirty="0" smtClean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Specialized Model Development</a:t>
                </a:r>
                <a:endParaRPr kumimoji="1" lang="en-US" altLang="ko-KR" sz="1200" b="1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  <a:p>
                <a:pPr lvl="0"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000" b="1" dirty="0" smtClean="0">
                    <a:solidFill>
                      <a:srgbClr val="7030A0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(Physiological stress, pest and disease, etc.)</a:t>
                </a:r>
                <a:endParaRPr kumimoji="1" lang="en-US" altLang="ko-KR" sz="1000" b="1" dirty="0">
                  <a:solidFill>
                    <a:srgbClr val="7030A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  <a:p>
                <a:pPr lvl="0" algn="ctr"/>
                <a:r>
                  <a:rPr lang="en-US" altLang="ko-KR" sz="9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Company, </a:t>
                </a:r>
                <a:r>
                  <a:rPr lang="en-US" altLang="ko-KR" sz="9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현대하모니 M" panose="02020603020101020101" pitchFamily="18" charset="-127"/>
                    <a:cs typeface="Arial" panose="020B0604020202020204" pitchFamily="34" charset="0"/>
                  </a:rPr>
                  <a:t>university</a:t>
                </a:r>
                <a:r>
                  <a:rPr lang="en-US" altLang="ko-KR" sz="9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, RDA research institutes</a:t>
                </a:r>
                <a:r>
                  <a:rPr lang="ko-KR" altLang="en-US" sz="9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 </a:t>
                </a:r>
                <a:r>
                  <a:rPr kumimoji="1" lang="ko-KR" altLang="en-US" sz="900" b="1" dirty="0" smtClean="0">
                    <a:solidFill>
                      <a:srgbClr val="7030A0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  </a:t>
                </a:r>
                <a:endParaRPr kumimoji="1" lang="ko-KR" altLang="en-US" sz="900" b="1" dirty="0">
                  <a:solidFill>
                    <a:srgbClr val="7030A0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92" name="모서리가 둥근 직사각형 91"/>
              <p:cNvSpPr/>
              <p:nvPr/>
            </p:nvSpPr>
            <p:spPr>
              <a:xfrm>
                <a:off x="6240629" y="6079799"/>
                <a:ext cx="2464436" cy="661651"/>
              </a:xfrm>
              <a:prstGeom prst="roundRect">
                <a:avLst>
                  <a:gd name="adj" fmla="val 2571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dirty="0" smtClean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Utilization by Farmers</a:t>
                </a:r>
                <a:endParaRPr kumimoji="1" lang="en-US" altLang="ko-KR" sz="1400" b="1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93" name="왼쪽/오른쪽 화살표 92"/>
              <p:cNvSpPr/>
              <p:nvPr/>
            </p:nvSpPr>
            <p:spPr bwMode="auto">
              <a:xfrm>
                <a:off x="5704693" y="6260186"/>
                <a:ext cx="523516" cy="288040"/>
              </a:xfrm>
              <a:prstGeom prst="leftRightArrow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b="1">
                  <a:solidFill>
                    <a:prstClr val="black"/>
                  </a:solidFill>
                  <a:latin typeface="현대하모니 M" pitchFamily="18" charset="-127"/>
                  <a:ea typeface="현대하모니 M" pitchFamily="18" charset="-127"/>
                </a:endParaRPr>
              </a:p>
            </p:txBody>
          </p:sp>
          <p:sp>
            <p:nvSpPr>
              <p:cNvPr id="94" name="왼쪽/오른쪽 화살표 93"/>
              <p:cNvSpPr/>
              <p:nvPr/>
            </p:nvSpPr>
            <p:spPr bwMode="auto">
              <a:xfrm>
                <a:off x="2981134" y="6260187"/>
                <a:ext cx="563644" cy="288040"/>
              </a:xfrm>
              <a:prstGeom prst="leftRightArrow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b="1">
                  <a:solidFill>
                    <a:prstClr val="black"/>
                  </a:solidFill>
                  <a:latin typeface="현대하모니 M" pitchFamily="18" charset="-127"/>
                  <a:ea typeface="현대하모니 M" pitchFamily="18" charset="-127"/>
                </a:endParaRPr>
              </a:p>
            </p:txBody>
          </p:sp>
        </p:grpSp>
        <p:pic>
          <p:nvPicPr>
            <p:cNvPr id="95" name="Picture 6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334"/>
            <a:stretch/>
          </p:blipFill>
          <p:spPr bwMode="auto">
            <a:xfrm>
              <a:off x="5079133" y="4186040"/>
              <a:ext cx="4275155" cy="1533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847528" y="704309"/>
            <a:ext cx="87132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30000"/>
              </a:lnSpc>
              <a:defRPr sz="2400" b="1" spc="-15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altLang="ko-KR" sz="2200" dirty="0" smtClean="0"/>
              <a:t>Case of Development on Optimal Environment Setup Model for Tomato</a:t>
            </a:r>
            <a:endParaRPr lang="ko-KR" altLang="en-US" sz="2200" dirty="0"/>
          </a:p>
        </p:txBody>
      </p:sp>
      <p:sp>
        <p:nvSpPr>
          <p:cNvPr id="32" name="TextBox 31"/>
          <p:cNvSpPr txBox="1"/>
          <p:nvPr/>
        </p:nvSpPr>
        <p:spPr>
          <a:xfrm>
            <a:off x="479376" y="116632"/>
            <a:ext cx="11521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sz="3600" dirty="0"/>
              <a:t>Process of Productivity Improvement Model using Big Data</a:t>
            </a:r>
            <a:endParaRPr lang="en-US" altLang="ko-KR" sz="3600" dirty="0"/>
          </a:p>
        </p:txBody>
      </p:sp>
      <p:sp>
        <p:nvSpPr>
          <p:cNvPr id="36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25/32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477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" name="직사각형 9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347942"/>
              </p:ext>
            </p:extLst>
          </p:nvPr>
        </p:nvGraphicFramePr>
        <p:xfrm>
          <a:off x="479376" y="2351485"/>
          <a:ext cx="11089231" cy="4254629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100597142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3146096607"/>
                    </a:ext>
                  </a:extLst>
                </a:gridCol>
              </a:tblGrid>
              <a:tr h="214142">
                <a:tc rowSpan="2"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-15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Period</a:t>
                      </a:r>
                      <a:endParaRPr lang="ko-KR" altLang="en-US" sz="1000" b="1" kern="0" spc="-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7200" marR="57200" marT="15814" marB="1581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Average</a:t>
                      </a:r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Beginning</a:t>
                      </a:r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Middle(month)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End</a:t>
                      </a:r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142">
                <a:tc gridSpan="2"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-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7200" marR="57200" marT="15814" marB="1581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9~10</a:t>
                      </a:r>
                      <a:endParaRPr lang="ko-KR" altLang="en-US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11~12</a:t>
                      </a:r>
                      <a:endParaRPr lang="ko-KR" altLang="en-US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1~2</a:t>
                      </a:r>
                      <a:endParaRPr lang="ko-KR" altLang="en-US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3~6</a:t>
                      </a:r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89026"/>
                  </a:ext>
                </a:extLst>
              </a:tr>
              <a:tr h="247993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High</a:t>
                      </a:r>
                      <a:r>
                        <a:rPr lang="en-US" altLang="ko-KR" sz="105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productivity</a:t>
                      </a:r>
                      <a:r>
                        <a:rPr lang="en-US" altLang="ko-KR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(kg/3.3㎡)</a:t>
                      </a:r>
                      <a:endParaRPr lang="en-US" altLang="ko-KR" sz="1050" b="1" i="0" u="none" strike="noStrike" dirty="0" smtClean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2.7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3.9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3.9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4.3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4.0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079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u="none" strike="noStrike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Average</a:t>
                      </a:r>
                      <a:r>
                        <a:rPr lang="en-US" altLang="ko-KR" sz="1050" b="1" u="none" strike="noStrike" baseline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productivity</a:t>
                      </a:r>
                      <a:r>
                        <a:rPr lang="en-US" altLang="ko-KR" sz="1050" b="1" u="none" strike="noStrike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(kg/3.3㎡)</a:t>
                      </a:r>
                      <a:endParaRPr lang="en-US" altLang="ko-KR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2.2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1.6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2.1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2.2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1.8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3.0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2.5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07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Average</a:t>
                      </a:r>
                      <a:r>
                        <a:rPr lang="en-US" altLang="ko-KR" sz="1050" b="1" baseline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harvest weeks</a:t>
                      </a:r>
                      <a:endParaRPr lang="ko-KR" altLang="en-US" sz="1050" b="1" dirty="0" smtClean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079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Growth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Growth</a:t>
                      </a:r>
                      <a:r>
                        <a:rPr lang="en-US" altLang="ko-KR" sz="1050" b="1" baseline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length </a:t>
                      </a:r>
                      <a:r>
                        <a:rPr lang="en-US" altLang="ko-KR" sz="105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(cm)</a:t>
                      </a:r>
                      <a:endParaRPr lang="ko-KR" altLang="en-US" sz="1050" b="1" dirty="0" smtClean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19.5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27.0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16.9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20.3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13.8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18.9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18.6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079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Stem</a:t>
                      </a:r>
                      <a:r>
                        <a:rPr lang="en-US" altLang="ko-KR" sz="1050" b="1" baseline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diameter</a:t>
                      </a:r>
                      <a:r>
                        <a:rPr lang="en-US" altLang="ko-KR" sz="105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(mm)</a:t>
                      </a:r>
                      <a:endParaRPr lang="ko-KR" altLang="en-US" sz="1050" b="1" dirty="0" smtClean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10.0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12.3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9.3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10.0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9.4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8.0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8.0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079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Height</a:t>
                      </a:r>
                      <a:r>
                        <a:rPr lang="en-US" altLang="ko-KR" sz="1050" b="1" baseline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of flower</a:t>
                      </a:r>
                      <a:r>
                        <a:rPr lang="en-US" altLang="ko-KR" sz="105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(cm)</a:t>
                      </a:r>
                      <a:endParaRPr lang="ko-KR" altLang="en-US" sz="1050" b="1" dirty="0" smtClean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20.0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23.8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13.5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13.7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25.8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16.2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16.9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079">
                <a:tc rowSpan="9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Environment</a:t>
                      </a:r>
                      <a:r>
                        <a:rPr lang="en-US" altLang="ko-KR" sz="12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Condition</a:t>
                      </a:r>
                      <a:endParaRPr lang="en-US" altLang="ko-KR" sz="1200" b="1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Radiation (J/㎠)</a:t>
                      </a:r>
                      <a:endParaRPr lang="en-US" altLang="ko-KR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rtl="0" fontAlgn="ctr"/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1772~2441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1078~1330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993~1146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817~999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1393~1628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1751~1985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079">
                <a:tc vMerge="1">
                  <a:txBody>
                    <a:bodyPr/>
                    <a:lstStyle/>
                    <a:p>
                      <a:pPr marL="0" marR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i="0" u="none" strike="noStrike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24h</a:t>
                      </a:r>
                      <a:r>
                        <a:rPr lang="en-US" altLang="ko-KR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Temperature </a:t>
                      </a: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(℃)</a:t>
                      </a:r>
                      <a:endParaRPr lang="en-US" altLang="ko-KR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20.2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22.0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17.8</a:t>
                      </a:r>
                      <a:endParaRPr lang="ko-KR" alt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16.4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19.2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21.4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0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Day</a:t>
                      </a:r>
                      <a:r>
                        <a:rPr lang="en-US" altLang="ko-KR" sz="1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time</a:t>
                      </a:r>
                      <a:r>
                        <a:rPr lang="ko-KR" alt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temperature </a:t>
                      </a: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(℃)</a:t>
                      </a:r>
                      <a:endParaRPr lang="en-US" altLang="ko-KR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27.2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24.3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20.0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19.0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21.9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24.3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0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Nighttime</a:t>
                      </a:r>
                      <a:r>
                        <a:rPr lang="ko-KR" alt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temperature </a:t>
                      </a: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(℃)</a:t>
                      </a:r>
                      <a:endParaRPr lang="en-US" altLang="ko-KR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14.9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19.5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16.2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14.5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16.4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18.1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1079">
                <a:tc vMerge="1">
                  <a:txBody>
                    <a:bodyPr/>
                    <a:lstStyle/>
                    <a:p>
                      <a:pPr marL="0" marR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i="0" u="none" strike="noStrike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Daytime</a:t>
                      </a:r>
                      <a:r>
                        <a:rPr lang="en-US" altLang="ko-KR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RH </a:t>
                      </a: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(%)</a:t>
                      </a:r>
                      <a:endParaRPr lang="en-US" altLang="ko-KR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79.8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80.3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80.1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85.0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73.9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71.5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0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Number</a:t>
                      </a:r>
                      <a:r>
                        <a:rPr lang="en-US" altLang="ko-KR" sz="10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of water/1 day</a:t>
                      </a:r>
                      <a:endParaRPr lang="ko-KR" altLang="en-US" sz="1000" b="1" u="none" strike="noStrike" kern="12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5796110"/>
                  </a:ext>
                </a:extLst>
              </a:tr>
              <a:tr h="2953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Water</a:t>
                      </a:r>
                      <a:r>
                        <a:rPr lang="en-US" altLang="ko-KR" sz="10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amount/1 time</a:t>
                      </a:r>
                      <a:endParaRPr lang="en-US" altLang="ko-KR" sz="10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(cc./day/plant)</a:t>
                      </a:r>
                      <a:endParaRPr lang="ko-KR" altLang="en-US" sz="1000" b="1" u="none" strike="noStrike" kern="12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86</a:t>
                      </a:r>
                      <a:endParaRPr lang="ko-KR" alt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86</a:t>
                      </a:r>
                      <a:endParaRPr lang="ko-KR" alt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59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51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1536743"/>
                  </a:ext>
                </a:extLst>
              </a:tr>
              <a:tr h="251079">
                <a:tc vMerge="1">
                  <a:txBody>
                    <a:bodyPr/>
                    <a:lstStyle/>
                    <a:p>
                      <a:pPr marL="0" marR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i="0" u="none" strike="noStrike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Suppl</a:t>
                      </a:r>
                      <a:r>
                        <a:rPr lang="en-US" altLang="ko-KR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y EC</a:t>
                      </a: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altLang="ko-KR" sz="10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dS</a:t>
                      </a: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/m)</a:t>
                      </a:r>
                      <a:endParaRPr lang="en-US" altLang="ko-KR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2.6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2.5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3.3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2.7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2.4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2.5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079">
                <a:tc vMerge="1">
                  <a:txBody>
                    <a:bodyPr/>
                    <a:lstStyle/>
                    <a:p>
                      <a:pPr algn="r" rtl="0" fontAlgn="ctr"/>
                      <a:endParaRPr lang="ko-KR" altLang="en-US" sz="1000" b="1" i="0" u="none" strike="noStrike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Supply pH </a:t>
                      </a:r>
                      <a:endParaRPr lang="ko-KR" altLang="en-US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5.5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5.7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5.7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5.7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5.1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5.8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9416" y="1340768"/>
            <a:ext cx="1101722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Controlling the growth level using environment condition,</a:t>
            </a:r>
            <a:b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Result: Can 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harvest </a:t>
            </a:r>
            <a:r>
              <a:rPr lang="ko-KR" altLang="en-US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150~160 </a:t>
            </a:r>
            <a:r>
              <a:rPr lang="en-US" altLang="ko-KR" sz="16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kg/3.3m</a:t>
            </a:r>
            <a:r>
              <a:rPr lang="en-US" altLang="ko-KR" sz="1600" baseline="300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 </a:t>
            </a:r>
            <a:r>
              <a:rPr lang="en-US" altLang="ko-KR" sz="16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en-US" altLang="ko-KR" sz="1600" baseline="300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the </a:t>
            </a:r>
            <a:r>
              <a:rPr lang="en-US" altLang="ko-KR" sz="1600" dirty="0" err="1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smartfarm</a:t>
            </a:r>
            <a:r>
              <a:rPr lang="en-US" altLang="ko-KR" sz="16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average productivity : 84kg /</a:t>
            </a:r>
            <a:r>
              <a:rPr lang="en-US" altLang="ko-KR" sz="16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3.3</a:t>
            </a:r>
            <a:r>
              <a:rPr lang="en-US" altLang="ko-KR" sz="1600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" panose="020B0604020202020204" pitchFamily="34" charset="0"/>
              </a:rPr>
              <a:t>㎡</a:t>
            </a:r>
            <a:r>
              <a:rPr lang="en-US" altLang="ko-KR" sz="16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 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→ productivity 85%↑</a:t>
            </a:r>
            <a:r>
              <a:rPr lang="en-US" altLang="ko-KR" sz="1600" b="1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lang="ko-KR" altLang="en-US" b="1" baseline="300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384" y="116632"/>
            <a:ext cx="1137726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sz="3500" dirty="0" smtClean="0"/>
              <a:t>Result for Development of Productivity Improvement Model </a:t>
            </a:r>
            <a:endParaRPr lang="en-US" altLang="ko-KR" sz="3500" dirty="0"/>
          </a:p>
        </p:txBody>
      </p:sp>
      <p:sp>
        <p:nvSpPr>
          <p:cNvPr id="13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26/32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408" y="879103"/>
            <a:ext cx="1081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The Short-term Environment Condition Setup for Maintaining Optimal Growth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089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20" name="직사각형 19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839416" y="1196752"/>
            <a:ext cx="102971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Middle </a:t>
            </a:r>
            <a:r>
              <a:rPr lang="en-US" altLang="ko-KR" sz="2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Stage(Nov</a:t>
            </a:r>
            <a: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Dec))</a:t>
            </a:r>
            <a:endParaRPr lang="en-US" altLang="ko-KR" sz="2000" spc="-30" dirty="0"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6413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Distance from growing point(this week) to growing point (prior week)</a:t>
            </a:r>
            <a:r>
              <a:rPr lang="ko-KR" altLang="en-US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↑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/>
            </a:r>
            <a:b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</a:b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distance of growing point and flower cluster</a:t>
            </a:r>
            <a:r>
              <a:rPr lang="ko-KR" altLang="en-US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↓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(</a:t>
            </a:r>
            <a:r>
              <a:rPr lang="en-US" altLang="ko-KR" sz="1600" dirty="0">
                <a:solidFill>
                  <a:prstClr val="black"/>
                </a:solidFill>
                <a:latin typeface="맑은 고딕"/>
                <a:ea typeface="맑은 고딕"/>
                <a:cs typeface="Tahoma" pitchFamily="34" charset="0"/>
              </a:rPr>
              <a:t>②</a:t>
            </a:r>
            <a:r>
              <a:rPr lang="en-US" altLang="ko-KR" sz="1600" dirty="0">
                <a:solidFill>
                  <a:prstClr val="black"/>
                </a:solidFill>
                <a:latin typeface="HY견고딕"/>
                <a:ea typeface="HY견고딕"/>
                <a:cs typeface="Tahoma" pitchFamily="34" charset="0"/>
              </a:rPr>
              <a:t>→</a:t>
            </a:r>
            <a:r>
              <a:rPr lang="en-US" altLang="ko-KR" sz="1600" dirty="0">
                <a:solidFill>
                  <a:srgbClr val="FF0000"/>
                </a:solidFill>
                <a:latin typeface="맑은 고딕"/>
                <a:ea typeface="맑은 고딕"/>
                <a:cs typeface="Tahoma" pitchFamily="34" charset="0"/>
              </a:rPr>
              <a:t>① </a:t>
            </a:r>
            <a:r>
              <a:rPr lang="en-US" altLang="ko-KR" sz="1600" dirty="0">
                <a:solidFill>
                  <a:prstClr val="black"/>
                </a:solidFill>
                <a:latin typeface="맑은 고딕"/>
                <a:ea typeface="맑은 고딕"/>
                <a:cs typeface="Tahoma" pitchFamily="34" charset="0"/>
              </a:rPr>
              <a:t>)</a:t>
            </a:r>
            <a:r>
              <a:rPr lang="ko-KR" altLang="en-US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endParaRPr lang="en-US" altLang="ko-KR" sz="160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355600" algn="just"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 : 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Inside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temperature</a:t>
            </a:r>
            <a:r>
              <a:rPr lang="ko-KR" altLang="en-US" sz="16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↑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 nighttime temperature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r>
              <a:rPr lang="ko-KR" altLang="en-US" sz="16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↑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 supply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EC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r>
              <a:rPr lang="ko-KR" altLang="en-US" sz="16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↑</a:t>
            </a: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6413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cs typeface="Tahoma" pitchFamily="34" charset="0"/>
              </a:rPr>
              <a:t>distance of growing point and flower cluster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cs typeface="Tahoma" pitchFamily="34" charset="0"/>
              </a:rPr>
              <a:t>↓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(</a:t>
            </a:r>
            <a:r>
              <a:rPr lang="en-US" altLang="ko-KR" sz="1600" dirty="0">
                <a:solidFill>
                  <a:prstClr val="black"/>
                </a:solidFill>
                <a:latin typeface="맑은 고딕"/>
                <a:ea typeface="맑은 고딕"/>
                <a:cs typeface="Tahoma" pitchFamily="34" charset="0"/>
              </a:rPr>
              <a:t>③</a:t>
            </a:r>
            <a:r>
              <a:rPr lang="en-US" altLang="ko-KR" sz="1600" dirty="0">
                <a:solidFill>
                  <a:prstClr val="black"/>
                </a:solidFill>
                <a:latin typeface="HY견고딕"/>
                <a:ea typeface="HY견고딕"/>
                <a:cs typeface="Tahoma" pitchFamily="34" charset="0"/>
              </a:rPr>
              <a:t>→</a:t>
            </a:r>
            <a:r>
              <a:rPr lang="en-US" altLang="ko-KR" sz="1600" dirty="0">
                <a:solidFill>
                  <a:srgbClr val="FF0000"/>
                </a:solidFill>
                <a:latin typeface="맑은 고딕"/>
                <a:ea typeface="맑은 고딕"/>
                <a:cs typeface="Tahoma" pitchFamily="34" charset="0"/>
              </a:rPr>
              <a:t>①</a:t>
            </a:r>
            <a:r>
              <a:rPr lang="en-US" altLang="ko-KR" sz="1600" dirty="0">
                <a:solidFill>
                  <a:prstClr val="black"/>
                </a:solidFill>
                <a:latin typeface="맑은 고딕"/>
                <a:ea typeface="맑은 고딕"/>
                <a:cs typeface="Tahoma" pitchFamily="34" charset="0"/>
              </a:rPr>
              <a:t>)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: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supply water</a:t>
            </a:r>
            <a:r>
              <a:rPr lang="ko-KR" altLang="en-US" sz="16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r>
              <a:rPr lang="ko-KR" altLang="en-US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↓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 supply EC</a:t>
            </a:r>
            <a:r>
              <a:rPr lang="ko-KR" altLang="en-US" sz="16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↑</a:t>
            </a:r>
            <a:endParaRPr lang="ko-KR" altLang="en-US" sz="160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458594"/>
              </p:ext>
            </p:extLst>
          </p:nvPr>
        </p:nvGraphicFramePr>
        <p:xfrm>
          <a:off x="695399" y="3212976"/>
          <a:ext cx="10873208" cy="3175685"/>
        </p:xfrm>
        <a:graphic>
          <a:graphicData uri="http://schemas.openxmlformats.org/drawingml/2006/table">
            <a:tbl>
              <a:tblPr/>
              <a:tblGrid>
                <a:gridCol w="893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1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6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66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32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22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69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730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494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-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Growth stage</a:t>
                      </a:r>
                      <a:endParaRPr lang="ko-KR" altLang="en-US" sz="1200" b="1" kern="0" spc="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-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Environment</a:t>
                      </a:r>
                      <a:r>
                        <a:rPr lang="en-US" altLang="ko-KR" sz="1200" b="1" kern="0" spc="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condition(radiation: 993~1146J/cm</a:t>
                      </a:r>
                      <a:r>
                        <a:rPr lang="en-US" altLang="ko-KR" sz="1200" b="1" kern="0" spc="0" baseline="300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en-US" altLang="ko-KR" sz="1200" b="1" kern="0" spc="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en-US" altLang="ko-KR" sz="1200" b="1" kern="0" spc="0" dirty="0" smtClean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50" kern="0" spc="-15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50" kern="0" spc="-15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50" kern="0" spc="-15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-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-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3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Productivity</a:t>
                      </a:r>
                      <a:endParaRPr lang="ko-KR" altLang="en-US" sz="900" b="1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(kg/3.3m</a:t>
                      </a:r>
                      <a:r>
                        <a:rPr lang="en-US" altLang="ko-KR" sz="1050" b="1" kern="0" spc="0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050" b="1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Distance from</a:t>
                      </a:r>
                      <a:b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</a:b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growing  point ( this week ) to growing point ( prior ) </a:t>
                      </a: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(cm)</a:t>
                      </a:r>
                      <a:endParaRPr lang="ko-KR" altLang="en-US" sz="1050" b="1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Stem</a:t>
                      </a: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diameter</a:t>
                      </a: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(mm)</a:t>
                      </a:r>
                      <a:endParaRPr lang="ko-KR" altLang="en-US" sz="1050" b="1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Distance</a:t>
                      </a: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of </a:t>
                      </a:r>
                      <a:b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</a:b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grow </a:t>
                      </a:r>
                      <a:r>
                        <a:rPr lang="en-US" altLang="ko-KR" sz="1050" b="1" kern="0" spc="0" baseline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ing</a:t>
                      </a: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 point and  flower cluster </a:t>
                      </a:r>
                      <a:endParaRPr lang="en-US" altLang="ko-KR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 cm)</a:t>
                      </a:r>
                      <a:endParaRPr lang="ko-KR" altLang="en-US" sz="1050" b="1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Inside</a:t>
                      </a: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24h. temp .</a:t>
                      </a:r>
                      <a:endParaRPr lang="en-US" altLang="ko-KR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(℃)</a:t>
                      </a:r>
                      <a:endParaRPr lang="ko-KR" altLang="en-US" sz="1050" b="1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Day</a:t>
                      </a: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time 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Temp.</a:t>
                      </a:r>
                      <a:endParaRPr lang="en-US" altLang="ko-KR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(℃)</a:t>
                      </a:r>
                      <a:endParaRPr lang="ko-KR" altLang="en-US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Night</a:t>
                      </a: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time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Temp. </a:t>
                      </a:r>
                      <a:endParaRPr lang="en-US" altLang="ko-KR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(℃)</a:t>
                      </a:r>
                      <a:endParaRPr lang="ko-KR" altLang="en-US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Daytime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RH </a:t>
                      </a:r>
                      <a:endParaRPr lang="en-US" altLang="ko-KR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(%)</a:t>
                      </a:r>
                      <a:endParaRPr lang="ko-KR" altLang="en-US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Supply</a:t>
                      </a:r>
                      <a:r>
                        <a:rPr lang="ko-KR" altLang="en-US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</a:t>
                      </a:r>
                      <a:endParaRPr lang="en-US" altLang="ko-KR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EC</a:t>
                      </a:r>
                      <a:endParaRPr lang="ko-KR" altLang="en-US" sz="1050" b="1" kern="0" spc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Supply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pH</a:t>
                      </a:r>
                      <a:endParaRPr lang="ko-KR" altLang="en-US" b="1" spc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of  water</a:t>
                      </a:r>
                      <a:endParaRPr lang="ko-KR" altLang="en-US" sz="1050" b="1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Water </a:t>
                      </a:r>
                      <a:b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</a:b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amount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(cc./day/</a:t>
                      </a:r>
                      <a:r>
                        <a:rPr lang="en-US" altLang="ko-KR" sz="1050" b="1" kern="0" spc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plant</a:t>
                      </a: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050" b="1" kern="0" spc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949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3.8</a:t>
                      </a:r>
                      <a:r>
                        <a:rPr lang="en-US" sz="110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20.3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(17.9~20.6)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10.0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(9.8~10.9)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13.7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(13.4~17.9)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17.8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20.0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>
                          <a:solidFill>
                            <a:srgbClr val="0000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16.2 </a:t>
                      </a:r>
                      <a:endParaRPr lang="en-US" sz="1200" b="1" kern="0" spc="0">
                        <a:solidFill>
                          <a:srgbClr val="0000FF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80.1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3.3 </a:t>
                      </a:r>
                      <a:endParaRPr lang="en-US" sz="1200" kern="0" spc="0" dirty="0">
                        <a:solidFill>
                          <a:srgbClr val="FF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5.7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12 </a:t>
                      </a:r>
                      <a:endParaRPr lang="en-US" sz="1200" b="0" kern="0" spc="0" dirty="0"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57</a:t>
                      </a:r>
                      <a:endParaRPr lang="en-US" sz="1200" kern="0" spc="0" dirty="0">
                        <a:solidFill>
                          <a:srgbClr val="FF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949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2.7 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18.8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(17.9~20.6)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10.3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(9.8~10.9)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17.5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(13.4~17.9)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17.5 </a:t>
                      </a:r>
                      <a:endParaRPr lang="en-US" sz="1200" kern="0" spc="0" dirty="0">
                        <a:solidFill>
                          <a:srgbClr val="0000FF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73.0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2.6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5.4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11</a:t>
                      </a:r>
                      <a:endParaRPr lang="en-US" sz="1200" b="0" kern="0" spc="0" dirty="0"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80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49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2.1 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21.5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(20.6~23.8)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11.0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(10.9~11.8)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20.8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(17.9~21.5)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17.8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20.6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15.5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81.0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3.1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5.5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10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75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49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1.8 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22.4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(20.6~23.8)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11.9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(11.8~16.9)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25.6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(21.5~26.0)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18.4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22.2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15.8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74.5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5.7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11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949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0.7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20.5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(17.9~20.6)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10.3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(9.8~10.9)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17.4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(13.4~17.9)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17.8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15.8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82.3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2.6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5.9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11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72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3392" y="6381328"/>
            <a:ext cx="11089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kern="0" spc="-150" dirty="0">
                <a:ln w="0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ko-KR" sz="1600" kern="0" spc="-150" dirty="0">
                <a:ln w="0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☞</a:t>
            </a:r>
            <a:r>
              <a:rPr lang="en-US" altLang="ko-KR" sz="1600" kern="0" spc="-150" dirty="0">
                <a:ln w="0"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P</a:t>
            </a:r>
            <a:r>
              <a:rPr lang="en-US" altLang="ko-KR" sz="16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ossible to support short-term decision-making by comparing growth stage and crop status by season in own farm </a:t>
            </a:r>
            <a:endParaRPr lang="en-US" altLang="ko-KR" sz="16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51384" y="4542474"/>
            <a:ext cx="476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①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55320" y="4899626"/>
            <a:ext cx="476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HY견고딕"/>
                <a:ea typeface="HY견고딕"/>
                <a:cs typeface="Tahoma" pitchFamily="34" charset="0"/>
              </a:rPr>
              <a:t>②</a:t>
            </a:r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555320" y="5291916"/>
            <a:ext cx="476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맑은 고딕"/>
                <a:ea typeface="맑은 고딕"/>
                <a:cs typeface="Tahoma" pitchFamily="34" charset="0"/>
              </a:rPr>
              <a:t>③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384" y="116632"/>
            <a:ext cx="1137726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sz="3500" dirty="0"/>
              <a:t>Result for Development of Productivity Improvement Model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7408" y="879103"/>
            <a:ext cx="1081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The short environment condition setup for maintaining optimal growth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  <p:sp>
        <p:nvSpPr>
          <p:cNvPr id="21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27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563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861" r="89933">
                        <a14:foregroundMark x1="39970" y1="36571" x2="40716" y2="43714"/>
                        <a14:foregroundMark x1="43177" y1="56286" x2="41312" y2="60286"/>
                        <a14:foregroundMark x1="52498" y1="34857" x2="52647" y2="40286"/>
                        <a14:foregroundMark x1="52647" y1="50857" x2="52647" y2="55714"/>
                        <a14:foregroundMark x1="49814" y1="61429" x2="49515" y2="66286"/>
                        <a14:foregroundMark x1="58837" y1="36571" x2="62565" y2="35429"/>
                        <a14:foregroundMark x1="65474" y1="37714" x2="65772" y2="51429"/>
                        <a14:foregroundMark x1="59582" y1="66286" x2="65772" y2="66286"/>
                        <a14:foregroundMark x1="71514" y1="37143" x2="74273" y2="37143"/>
                        <a14:foregroundMark x1="68233" y1="52571" x2="75093" y2="52000"/>
                        <a14:foregroundMark x1="71663" y1="59143" x2="71663" y2="59143"/>
                        <a14:foregroundMark x1="79717" y1="39714" x2="79717" y2="39714"/>
                        <a14:foregroundMark x1="84191" y1="43714" x2="84191" y2="43714"/>
                        <a14:foregroundMark x1="83743" y1="58571" x2="83743" y2="58571"/>
                        <a14:foregroundMark x1="50405" y1="66667" x2="55668" y2="66667"/>
                        <a14:backgroundMark x1="17823" y1="48571" x2="23565" y2="2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5" r="12569"/>
          <a:stretch/>
        </p:blipFill>
        <p:spPr>
          <a:xfrm>
            <a:off x="9598214" y="235286"/>
            <a:ext cx="2186418" cy="601426"/>
          </a:xfrm>
          <a:prstGeom prst="rect">
            <a:avLst/>
          </a:prstGeom>
        </p:spPr>
      </p:pic>
      <p:sp>
        <p:nvSpPr>
          <p:cNvPr id="18" name="직사각형 3"/>
          <p:cNvSpPr/>
          <p:nvPr/>
        </p:nvSpPr>
        <p:spPr>
          <a:xfrm>
            <a:off x="-26341" y="0"/>
            <a:ext cx="6743977" cy="4221088"/>
          </a:xfrm>
          <a:custGeom>
            <a:avLst/>
            <a:gdLst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2852936 w 2852936"/>
              <a:gd name="connsiteY2" fmla="*/ 2852936 h 2852936"/>
              <a:gd name="connsiteX3" fmla="*/ 0 w 2852936"/>
              <a:gd name="connsiteY3" fmla="*/ 2852936 h 2852936"/>
              <a:gd name="connsiteX4" fmla="*/ 0 w 2852936"/>
              <a:gd name="connsiteY4" fmla="*/ 0 h 2852936"/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0 w 2852936"/>
              <a:gd name="connsiteY2" fmla="*/ 2852936 h 2852936"/>
              <a:gd name="connsiteX3" fmla="*/ 0 w 2852936"/>
              <a:gd name="connsiteY3" fmla="*/ 0 h 28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936" h="2852936">
                <a:moveTo>
                  <a:pt x="0" y="0"/>
                </a:moveTo>
                <a:lnTo>
                  <a:pt x="2852936" y="0"/>
                </a:lnTo>
                <a:lnTo>
                  <a:pt x="0" y="285293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8"/>
          <p:cNvSpPr/>
          <p:nvPr/>
        </p:nvSpPr>
        <p:spPr>
          <a:xfrm flipH="1">
            <a:off x="-26342" y="5661248"/>
            <a:ext cx="6530019" cy="1196752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chemeClr val="accent3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8"/>
          <p:cNvSpPr/>
          <p:nvPr/>
        </p:nvSpPr>
        <p:spPr>
          <a:xfrm>
            <a:off x="-26342" y="4725144"/>
            <a:ext cx="12195123" cy="2132856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029099" y="1430708"/>
            <a:ext cx="21590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/>
            <a:r>
              <a:rPr lang="en-US" altLang="ko-KR" sz="9600" b="1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4</a:t>
            </a:r>
            <a:endParaRPr lang="ko-KR" altLang="en-US" sz="9600" b="1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5600" y="2549803"/>
            <a:ext cx="92890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6000" b="1" spc="-150" dirty="0" smtClean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Artificial Intelligence(AI)</a:t>
            </a:r>
            <a:endParaRPr kumimoji="1" lang="en-US" altLang="ko-KR" sz="6000" b="1" spc="-150" dirty="0">
              <a:solidFill>
                <a:srgbClr val="00206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6600" b="1" spc="-150" dirty="0" smtClean="0">
                <a:solidFill>
                  <a:srgbClr val="6699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Platform Service</a:t>
            </a:r>
            <a:endParaRPr kumimoji="1" lang="en-US" altLang="ko-KR" sz="6600" b="1" spc="-150" dirty="0">
              <a:solidFill>
                <a:srgbClr val="66990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01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직사각형 74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76" name="직사각형 75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1271464" y="1239943"/>
            <a:ext cx="9649073" cy="5128396"/>
            <a:chOff x="-107136" y="1527565"/>
            <a:chExt cx="10209398" cy="5192144"/>
          </a:xfrm>
        </p:grpSpPr>
        <p:sp>
          <p:nvSpPr>
            <p:cNvPr id="9" name="직사각형 8"/>
            <p:cNvSpPr/>
            <p:nvPr/>
          </p:nvSpPr>
          <p:spPr>
            <a:xfrm>
              <a:off x="7257320" y="1926834"/>
              <a:ext cx="2768752" cy="3288487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endParaRPr lang="ko-KR" altLang="en-US" sz="3600" kern="0" dirty="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864256" y="1988702"/>
              <a:ext cx="3960550" cy="4731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ctr" defTabSz="1330325" eaLnBrk="0" hangingPunct="0">
                <a:defRPr/>
              </a:pPr>
              <a:endParaRPr lang="ko-KR" altLang="en-US" sz="3600" dirty="0">
                <a:solidFill>
                  <a:srgbClr val="000000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864256" y="1559831"/>
              <a:ext cx="3960550" cy="428871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 defTabSz="1330325" eaLnBrk="0" hangingPunct="0">
                <a:defRPr/>
              </a:pPr>
              <a:r>
                <a:rPr lang="en-US" altLang="ko-K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Cloud Service Platform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3008276" y="2110406"/>
              <a:ext cx="3672510" cy="39410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Data</a:t>
              </a:r>
              <a:r>
                <a:rPr lang="ko-KR" alt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1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Collection &amp; Management</a:t>
              </a:r>
              <a:endParaRPr lang="ko-KR" alt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935057" y="2507900"/>
              <a:ext cx="3672510" cy="12683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0285" y="2556312"/>
              <a:ext cx="3501578" cy="1191316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3008276" y="5466327"/>
              <a:ext cx="3672510" cy="39410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Service </a:t>
              </a:r>
              <a:r>
                <a:rPr lang="en-US" altLang="ko-KR" sz="1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Provision</a:t>
              </a:r>
              <a:endParaRPr lang="ko-KR" alt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2935057" y="5860435"/>
              <a:ext cx="3672510" cy="7696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0284" y="5917437"/>
              <a:ext cx="3501579" cy="712678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-107136" y="1926833"/>
              <a:ext cx="2526874" cy="2231465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endParaRPr lang="ko-KR" altLang="en-US" sz="3600" kern="0" dirty="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-107136" y="1527565"/>
              <a:ext cx="2527279" cy="461137"/>
            </a:xfrm>
            <a:prstGeom prst="rect">
              <a:avLst/>
            </a:prstGeom>
            <a:solidFill>
              <a:srgbClr val="4BACC6">
                <a:lumMod val="75000"/>
              </a:srgbClr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r>
                <a:rPr lang="en-US" altLang="ko-KR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Big Data Collection</a:t>
              </a:r>
              <a:endPara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21" name="Picture 45" descr="화살표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16200000">
              <a:off x="2367997" y="2486510"/>
              <a:ext cx="620363" cy="715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직사각형 21"/>
            <p:cNvSpPr/>
            <p:nvPr/>
          </p:nvSpPr>
          <p:spPr>
            <a:xfrm>
              <a:off x="-107136" y="4579014"/>
              <a:ext cx="2526874" cy="2140695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endParaRPr lang="ko-KR" altLang="en-US" sz="3600" kern="0" dirty="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-107136" y="4217546"/>
              <a:ext cx="2526874" cy="428871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r>
                <a:rPr lang="en-US" altLang="ko-K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RDA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935057" y="4304429"/>
              <a:ext cx="3672510" cy="8454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008276" y="4092631"/>
              <a:ext cx="3672510" cy="39410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Data </a:t>
              </a:r>
              <a:r>
                <a:rPr lang="en-US" altLang="ko-KR" sz="1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Analysis</a:t>
              </a:r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&amp;</a:t>
              </a:r>
              <a:r>
                <a:rPr lang="ko-KR" alt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Model </a:t>
              </a:r>
              <a:r>
                <a:rPr lang="en-US" altLang="ko-KR" sz="1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Development</a:t>
              </a:r>
              <a:endParaRPr lang="ko-KR" alt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6" name="이등변 삼각형 25"/>
            <p:cNvSpPr/>
            <p:nvPr/>
          </p:nvSpPr>
          <p:spPr>
            <a:xfrm rot="10800000">
              <a:off x="3908423" y="3841626"/>
              <a:ext cx="1971626" cy="185582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27" name="이등변 삼각형 26"/>
            <p:cNvSpPr/>
            <p:nvPr/>
          </p:nvSpPr>
          <p:spPr>
            <a:xfrm rot="10800000">
              <a:off x="3908423" y="5215321"/>
              <a:ext cx="1971626" cy="185582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0284" y="4542442"/>
              <a:ext cx="3501579" cy="521447"/>
            </a:xfrm>
            <a:prstGeom prst="rect">
              <a:avLst/>
            </a:prstGeom>
          </p:spPr>
        </p:pic>
        <p:grpSp>
          <p:nvGrpSpPr>
            <p:cNvPr id="29" name="그룹 28"/>
            <p:cNvGrpSpPr/>
            <p:nvPr/>
          </p:nvGrpSpPr>
          <p:grpSpPr>
            <a:xfrm>
              <a:off x="6551696" y="2369287"/>
              <a:ext cx="907476" cy="896260"/>
              <a:chOff x="6654327" y="3774457"/>
              <a:chExt cx="993580" cy="981299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6654329" y="3774457"/>
                <a:ext cx="993578" cy="981299"/>
              </a:xfrm>
              <a:prstGeom prst="ellipse">
                <a:avLst/>
              </a:prstGeom>
              <a:solidFill>
                <a:schemeClr val="accent2">
                  <a:alpha val="6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654327" y="4005078"/>
                <a:ext cx="993577" cy="579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30325" eaLnBrk="0" hangingPunct="0">
                  <a:defRPr/>
                </a:pPr>
                <a:r>
                  <a:rPr lang="en-US" altLang="ko-KR" sz="1400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glow rad="101600">
                        <a:srgbClr val="FFFFFF"/>
                      </a:glow>
                    </a:effectLst>
                    <a:latin typeface="Arial Unicode MS" panose="020B0604020202020204" pitchFamily="50" charset="-127"/>
                    <a:ea typeface="Arial Unicode MS" panose="020B0604020202020204" pitchFamily="50" charset="-127"/>
                  </a:rPr>
                  <a:t>Data Opening</a:t>
                </a:r>
                <a:r>
                  <a:rPr lang="ko-KR" altLang="en-US" sz="1400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glow rad="101600">
                        <a:srgbClr val="FFFFFF"/>
                      </a:glow>
                    </a:effectLst>
                    <a:latin typeface="Arial Unicode MS" panose="020B0604020202020204" pitchFamily="50" charset="-127"/>
                    <a:ea typeface="Arial Unicode MS" panose="020B0604020202020204" pitchFamily="50" charset="-127"/>
                  </a:rPr>
                  <a:t> </a:t>
                </a:r>
                <a:endParaRPr lang="ko-KR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6551696" y="3645034"/>
              <a:ext cx="960121" cy="896261"/>
              <a:chOff x="6654326" y="3774457"/>
              <a:chExt cx="1051220" cy="981299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6654329" y="3774457"/>
                <a:ext cx="993578" cy="981299"/>
              </a:xfrm>
              <a:prstGeom prst="ellipse">
                <a:avLst/>
              </a:prstGeom>
              <a:solidFill>
                <a:schemeClr val="accent6">
                  <a:alpha val="6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654326" y="4005078"/>
                <a:ext cx="1051220" cy="562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30325" eaLnBrk="0" hangingPunct="0">
                  <a:defRPr/>
                </a:pPr>
                <a:r>
                  <a:rPr lang="en-US" altLang="ko-KR" sz="900" kern="0" dirty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glow rad="101600">
                        <a:srgbClr val="FFFFFF"/>
                      </a:glow>
                    </a:effectLst>
                    <a:latin typeface="Arial Unicode MS" panose="020B0604020202020204" pitchFamily="50" charset="-127"/>
                    <a:ea typeface="Arial Unicode MS" panose="020B0604020202020204" pitchFamily="50" charset="-127"/>
                  </a:rPr>
                  <a:t>Model Development Support</a:t>
                </a:r>
                <a:endParaRPr lang="ko-KR" altLang="en-US" sz="9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glow rad="101600">
                      <a:srgbClr val="FFFFFF"/>
                    </a:glow>
                  </a:effectLst>
                  <a:latin typeface="Arial Unicode MS" panose="020B0604020202020204" pitchFamily="50" charset="-127"/>
                  <a:ea typeface="Arial Unicode MS" panose="020B0604020202020204" pitchFamily="50" charset="-127"/>
                </a:endParaRPr>
              </a:p>
            </p:txBody>
          </p:sp>
        </p:grpSp>
        <p:sp>
          <p:nvSpPr>
            <p:cNvPr id="35" name="직사각형 34"/>
            <p:cNvSpPr/>
            <p:nvPr/>
          </p:nvSpPr>
          <p:spPr>
            <a:xfrm>
              <a:off x="7257320" y="1556740"/>
              <a:ext cx="2768752" cy="53741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Private Sector</a:t>
              </a:r>
            </a:p>
            <a:p>
              <a:pPr algn="ctr" defTabSz="1330325">
                <a:defRPr/>
              </a:pPr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(Company</a:t>
              </a:r>
              <a:r>
                <a:rPr lang="en-US" altLang="ko-K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)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7816575" y="3087705"/>
              <a:ext cx="1668750" cy="3116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pc="-15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Secure data set</a:t>
              </a:r>
              <a:endParaRPr lang="ko-KR" altLang="en-US" sz="1400" spc="-15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8121334" y="2229696"/>
              <a:ext cx="999838" cy="866305"/>
              <a:chOff x="8135278" y="2174688"/>
              <a:chExt cx="999838" cy="866305"/>
            </a:xfrm>
          </p:grpSpPr>
          <p:pic>
            <p:nvPicPr>
              <p:cNvPr id="38" name="그림 3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7246" y="2174688"/>
                <a:ext cx="617870" cy="682377"/>
              </a:xfrm>
              <a:prstGeom prst="rect">
                <a:avLst/>
              </a:prstGeom>
            </p:spPr>
          </p:pic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5278" y="2358616"/>
                <a:ext cx="617871" cy="682377"/>
              </a:xfrm>
              <a:prstGeom prst="rect">
                <a:avLst/>
              </a:prstGeom>
            </p:spPr>
          </p:pic>
        </p:grpSp>
        <p:sp>
          <p:nvSpPr>
            <p:cNvPr id="40" name="직사각형 39"/>
            <p:cNvSpPr/>
            <p:nvPr/>
          </p:nvSpPr>
          <p:spPr>
            <a:xfrm>
              <a:off x="7257320" y="5816039"/>
              <a:ext cx="2768752" cy="90367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endParaRPr lang="ko-KR" altLang="en-US" sz="3600" kern="0" dirty="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257320" y="5445944"/>
              <a:ext cx="2768752" cy="428871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noAutofit/>
            </a:bodyPr>
            <a:lstStyle/>
            <a:p>
              <a:pPr algn="ctr" defTabSz="1330325">
                <a:defRPr/>
              </a:pPr>
              <a:r>
                <a:rPr lang="en-US" altLang="ko-KR" sz="1400" spc="-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Farmer &amp; Consumer</a:t>
              </a:r>
              <a:endParaRPr lang="ko-KR" altLang="en-US" sz="14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42" name="그림 4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00" t="4850" r="29000" b="79400"/>
            <a:stretch/>
          </p:blipFill>
          <p:spPr>
            <a:xfrm>
              <a:off x="8035826" y="3710820"/>
              <a:ext cx="1152160" cy="1080150"/>
            </a:xfrm>
            <a:prstGeom prst="rect">
              <a:avLst/>
            </a:prstGeom>
          </p:spPr>
        </p:pic>
        <p:sp>
          <p:nvSpPr>
            <p:cNvPr id="43" name="직사각형 42"/>
            <p:cNvSpPr/>
            <p:nvPr/>
          </p:nvSpPr>
          <p:spPr>
            <a:xfrm>
              <a:off x="7953623" y="4760857"/>
              <a:ext cx="1539122" cy="467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spc="-15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Specialized model development </a:t>
              </a:r>
              <a:endParaRPr lang="ko-KR" altLang="en-US" sz="1200" spc="-15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6551696" y="5764127"/>
              <a:ext cx="907476" cy="896261"/>
              <a:chOff x="6654327" y="3774457"/>
              <a:chExt cx="993580" cy="981299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6654329" y="3774457"/>
                <a:ext cx="993578" cy="981299"/>
              </a:xfrm>
              <a:prstGeom prst="ellipse">
                <a:avLst/>
              </a:prstGeom>
              <a:solidFill>
                <a:srgbClr val="7030A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654327" y="4005080"/>
                <a:ext cx="993577" cy="44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30325" eaLnBrk="0" hangingPunct="0">
                  <a:defRPr/>
                </a:pPr>
                <a:r>
                  <a:rPr lang="en-US" altLang="ko-KR" sz="1000" kern="0" dirty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glow rad="101600">
                        <a:srgbClr val="FFFFFF"/>
                      </a:glow>
                    </a:effectLst>
                    <a:latin typeface="Arial Unicode MS" panose="020B0604020202020204" pitchFamily="50" charset="-127"/>
                    <a:ea typeface="Arial Unicode MS" panose="020B0604020202020204" pitchFamily="50" charset="-127"/>
                  </a:rPr>
                  <a:t>Service Provision</a:t>
                </a:r>
                <a:endParaRPr lang="ko-KR" altLang="en-US" sz="1000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glow rad="101600">
                      <a:srgbClr val="FFFFFF"/>
                    </a:glow>
                  </a:effectLst>
                  <a:latin typeface="Arial Unicode MS" panose="020B0604020202020204" pitchFamily="50" charset="-127"/>
                  <a:ea typeface="Arial Unicode MS" panose="020B0604020202020204" pitchFamily="50" charset="-127"/>
                </a:endParaRPr>
              </a:p>
            </p:txBody>
          </p:sp>
        </p:grpSp>
        <p:cxnSp>
          <p:nvCxnSpPr>
            <p:cNvPr id="47" name="직선 화살표 연결선 46"/>
            <p:cNvCxnSpPr/>
            <p:nvPr/>
          </p:nvCxnSpPr>
          <p:spPr bwMode="auto">
            <a:xfrm>
              <a:off x="7459171" y="2817417"/>
              <a:ext cx="585973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직선 화살표 연결선 47"/>
            <p:cNvCxnSpPr/>
            <p:nvPr/>
          </p:nvCxnSpPr>
          <p:spPr bwMode="auto">
            <a:xfrm>
              <a:off x="7459171" y="4080775"/>
              <a:ext cx="662163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직선 화살표 연결선 48"/>
            <p:cNvCxnSpPr/>
            <p:nvPr/>
          </p:nvCxnSpPr>
          <p:spPr bwMode="auto">
            <a:xfrm>
              <a:off x="7459171" y="6212254"/>
              <a:ext cx="301345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직사각형 49"/>
            <p:cNvSpPr/>
            <p:nvPr/>
          </p:nvSpPr>
          <p:spPr>
            <a:xfrm>
              <a:off x="8880501" y="4252319"/>
              <a:ext cx="1145571" cy="436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spc="-150" dirty="0" smtClean="0">
                  <a:solidFill>
                    <a:srgbClr val="0070C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Use of external expert</a:t>
              </a:r>
              <a:endParaRPr lang="ko-KR" altLang="en-US" sz="1100" spc="-150" dirty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51" name="직선 화살표 연결선 50"/>
            <p:cNvCxnSpPr/>
            <p:nvPr/>
          </p:nvCxnSpPr>
          <p:spPr bwMode="auto">
            <a:xfrm rot="5400000">
              <a:off x="8468539" y="3645030"/>
              <a:ext cx="372243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직사각형 51"/>
            <p:cNvSpPr/>
            <p:nvPr/>
          </p:nvSpPr>
          <p:spPr>
            <a:xfrm>
              <a:off x="8410760" y="3462246"/>
              <a:ext cx="1539122" cy="280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spc="-150" dirty="0" smtClean="0">
                  <a:solidFill>
                    <a:schemeClr val="accent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Data set use</a:t>
              </a:r>
              <a:endParaRPr lang="ko-KR" altLang="en-US" sz="1200" spc="-150" dirty="0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7244032" y="3360502"/>
              <a:ext cx="877301" cy="747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spc="-150" dirty="0" smtClean="0">
                  <a:solidFill>
                    <a:schemeClr val="accent6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Support on connecting with third party</a:t>
              </a:r>
              <a:endParaRPr lang="ko-KR" altLang="en-US" sz="1050" spc="-15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54" name="직선 화살표 연결선 53"/>
            <p:cNvCxnSpPr/>
            <p:nvPr/>
          </p:nvCxnSpPr>
          <p:spPr bwMode="auto">
            <a:xfrm flipH="1">
              <a:off x="6588517" y="4939659"/>
              <a:ext cx="138043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직사각형 54"/>
            <p:cNvSpPr/>
            <p:nvPr/>
          </p:nvSpPr>
          <p:spPr>
            <a:xfrm>
              <a:off x="6617092" y="4946319"/>
              <a:ext cx="1044167" cy="77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spc="-150" dirty="0">
                  <a:solidFill>
                    <a:srgbClr val="00206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1050" spc="-150" dirty="0" smtClean="0">
                  <a:solidFill>
                    <a:srgbClr val="00206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Specialized model platform provision</a:t>
              </a:r>
              <a:endParaRPr lang="ko-KR" altLang="en-US" sz="1050" spc="-15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-30946" y="5819660"/>
              <a:ext cx="2406324" cy="257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spc="-15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Basic Model Development</a:t>
              </a:r>
              <a:endParaRPr lang="ko-KR" altLang="en-US" sz="1050" spc="-15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-107135" y="1989435"/>
              <a:ext cx="2616352" cy="2037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 algn="just">
                <a:lnSpc>
                  <a:spcPct val="130000"/>
                </a:lnSpc>
                <a:buClr>
                  <a:srgbClr val="006699"/>
                </a:buClr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Smartfarm:280 farms</a:t>
              </a:r>
              <a:endParaRPr lang="en-US" altLang="ko-KR" sz="10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180975" indent="-180975" algn="just">
                <a:lnSpc>
                  <a:spcPct val="130000"/>
                </a:lnSpc>
                <a:buClr>
                  <a:srgbClr val="006699"/>
                </a:buClr>
                <a:buFont typeface="Wingdings" panose="05000000000000000000" pitchFamily="2" charset="2"/>
                <a:buChar char="§"/>
              </a:pPr>
              <a:r>
                <a:rPr lang="en-US" altLang="ko-KR" sz="9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Main vegetable</a:t>
              </a:r>
            </a:p>
            <a:p>
              <a:pPr algn="just">
                <a:lnSpc>
                  <a:spcPct val="130000"/>
                </a:lnSpc>
                <a:buClr>
                  <a:srgbClr val="006699"/>
                </a:buClr>
              </a:pPr>
              <a:r>
                <a:rPr lang="en-US" altLang="ko-KR" sz="9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    : 120 farms</a:t>
              </a:r>
              <a:endParaRPr lang="en-US" altLang="ko-KR" sz="9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180975" indent="-180975" algn="just">
                <a:lnSpc>
                  <a:spcPct val="130000"/>
                </a:lnSpc>
                <a:buClr>
                  <a:srgbClr val="006699"/>
                </a:buClr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Experimental field: 119</a:t>
              </a:r>
              <a:endParaRPr lang="en-US" altLang="ko-KR" sz="10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180975" indent="-180975" algn="just">
                <a:lnSpc>
                  <a:spcPct val="130000"/>
                </a:lnSpc>
                <a:buClr>
                  <a:srgbClr val="006699"/>
                </a:buClr>
                <a:buFont typeface="Wingdings" panose="05000000000000000000" pitchFamily="2" charset="2"/>
                <a:buChar char="§"/>
              </a:pPr>
              <a:endParaRPr lang="en-US" altLang="ko-KR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just">
                <a:lnSpc>
                  <a:spcPct val="130000"/>
                </a:lnSpc>
                <a:buClr>
                  <a:srgbClr val="006699"/>
                </a:buClr>
              </a:pPr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  <a:p>
              <a:pPr algn="just">
                <a:lnSpc>
                  <a:spcPct val="130000"/>
                </a:lnSpc>
                <a:buClr>
                  <a:srgbClr val="006699"/>
                </a:buClr>
              </a:pPr>
              <a:endPara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just">
                <a:lnSpc>
                  <a:spcPct val="130000"/>
                </a:lnSpc>
                <a:buClr>
                  <a:srgbClr val="006699"/>
                </a:buClr>
              </a:pPr>
              <a:endParaRPr lang="en-US" altLang="ko-KR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180975" indent="-180975" algn="just">
                <a:lnSpc>
                  <a:spcPct val="130000"/>
                </a:lnSpc>
                <a:buClr>
                  <a:srgbClr val="006699"/>
                </a:buClr>
                <a:buFont typeface="Wingdings" panose="05000000000000000000" pitchFamily="2" charset="2"/>
                <a:buChar char="§"/>
              </a:pPr>
              <a:r>
                <a:rPr lang="en-US" altLang="ko-KR" sz="1000" spc="-15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Crop Growth Measurement Robot: 3</a:t>
              </a:r>
              <a:endParaRPr lang="ko-KR" altLang="en-US" sz="1000" spc="-15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58" name="그룹 57"/>
            <p:cNvGrpSpPr/>
            <p:nvPr/>
          </p:nvGrpSpPr>
          <p:grpSpPr>
            <a:xfrm>
              <a:off x="197623" y="2963052"/>
              <a:ext cx="731073" cy="364531"/>
              <a:chOff x="-2004776" y="2516174"/>
              <a:chExt cx="1459620" cy="727803"/>
            </a:xfrm>
          </p:grpSpPr>
          <p:pic>
            <p:nvPicPr>
              <p:cNvPr id="59" name="그림 58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rgbClr val="0099CC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4200" y="2547337"/>
                <a:ext cx="699044" cy="668927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rgbClr val="0099CC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04776" y="2516174"/>
                <a:ext cx="760576" cy="727803"/>
              </a:xfrm>
              <a:prstGeom prst="rect">
                <a:avLst/>
              </a:prstGeom>
            </p:spPr>
          </p:pic>
        </p:grpSp>
        <p:sp>
          <p:nvSpPr>
            <p:cNvPr id="61" name="직사각형 60"/>
            <p:cNvSpPr/>
            <p:nvPr/>
          </p:nvSpPr>
          <p:spPr>
            <a:xfrm>
              <a:off x="45243" y="3338751"/>
              <a:ext cx="1060679" cy="420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spc="-150" dirty="0" smtClean="0">
                  <a:solidFill>
                    <a:srgbClr val="006666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Environment: Automation</a:t>
              </a:r>
              <a:r>
                <a:rPr lang="ko-KR" altLang="en-US" sz="1050" spc="-150" dirty="0" smtClean="0">
                  <a:solidFill>
                    <a:srgbClr val="006666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1050" spc="-150" dirty="0">
                <a:solidFill>
                  <a:srgbClr val="006666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62" name="Picture 2" descr="C:\Users\user\Desktop\2016.12.23 스마트팜 빅데이터 RFP\토마토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175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63"/>
            <a:stretch/>
          </p:blipFill>
          <p:spPr bwMode="auto">
            <a:xfrm>
              <a:off x="1340465" y="2962006"/>
              <a:ext cx="471471" cy="393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C:\Users\user\Desktop\2016.04.04 소요정원 자료\2833_1968_1239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39" t="19960" r="13201" b="57428"/>
            <a:stretch/>
          </p:blipFill>
          <p:spPr bwMode="auto">
            <a:xfrm>
              <a:off x="1873792" y="2941899"/>
              <a:ext cx="335979" cy="437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5"/>
            <p:cNvPicPr preferRelativeResize="0"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39" y="4870986"/>
              <a:ext cx="2067012" cy="84123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  <a:extLst/>
          </p:spPr>
        </p:pic>
        <p:sp>
          <p:nvSpPr>
            <p:cNvPr id="66" name="직사각형 65"/>
            <p:cNvSpPr/>
            <p:nvPr/>
          </p:nvSpPr>
          <p:spPr>
            <a:xfrm>
              <a:off x="-90288" y="6075702"/>
              <a:ext cx="2497407" cy="584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spc="-150" dirty="0" smtClean="0">
                  <a:solidFill>
                    <a:srgbClr val="00B05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Comparative Analysis on Suitable Growth  Environment Setup of </a:t>
              </a:r>
              <a:r>
                <a:rPr lang="en-US" altLang="ko-KR" sz="1050" spc="-150" dirty="0" err="1" smtClean="0">
                  <a:solidFill>
                    <a:srgbClr val="00B05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Smartfarm</a:t>
              </a:r>
              <a:r>
                <a:rPr lang="ko-KR" altLang="en-US" sz="1050" spc="-150" dirty="0" smtClean="0">
                  <a:solidFill>
                    <a:srgbClr val="00B05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1050" spc="-15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54740" y="3306414"/>
              <a:ext cx="457137" cy="808903"/>
            </a:xfrm>
            <a:prstGeom prst="rect">
              <a:avLst/>
            </a:prstGeom>
          </p:spPr>
        </p:pic>
        <p:sp>
          <p:nvSpPr>
            <p:cNvPr id="69" name="직사각형 68"/>
            <p:cNvSpPr/>
            <p:nvPr/>
          </p:nvSpPr>
          <p:spPr>
            <a:xfrm>
              <a:off x="7414655" y="6003829"/>
              <a:ext cx="2687607" cy="498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300" spc="-15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Production, distribution, consumption, service utilization</a:t>
              </a:r>
              <a:endParaRPr lang="ko-KR" altLang="en-US" sz="1300" spc="-15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70" name="직선 화살표 연결선 69"/>
            <p:cNvCxnSpPr/>
            <p:nvPr/>
          </p:nvCxnSpPr>
          <p:spPr bwMode="auto">
            <a:xfrm>
              <a:off x="2205260" y="5011806"/>
              <a:ext cx="7926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직사각형 70"/>
            <p:cNvSpPr/>
            <p:nvPr/>
          </p:nvSpPr>
          <p:spPr>
            <a:xfrm>
              <a:off x="1885876" y="5056089"/>
              <a:ext cx="1283138" cy="405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spc="-150" dirty="0" smtClean="0">
                  <a:solidFill>
                    <a:srgbClr val="00206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Basic Model</a:t>
              </a:r>
              <a:endParaRPr lang="en-US" altLang="ko-KR" sz="1000" spc="-15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1000" spc="-150" dirty="0" smtClean="0">
                  <a:solidFill>
                    <a:srgbClr val="00206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Platform Provision</a:t>
              </a:r>
              <a:endParaRPr lang="ko-KR" altLang="en-US" sz="1000" spc="-15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959520" y="3323170"/>
              <a:ext cx="1523789" cy="420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spc="-150" dirty="0" smtClean="0">
                  <a:solidFill>
                    <a:srgbClr val="006666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Growth/Management: Manual</a:t>
              </a:r>
              <a:r>
                <a:rPr lang="ko-KR" altLang="en-US" sz="1050" spc="-150" dirty="0" smtClean="0">
                  <a:solidFill>
                    <a:srgbClr val="006666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1050" spc="-150" dirty="0">
                <a:solidFill>
                  <a:srgbClr val="006666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51384" y="116632"/>
            <a:ext cx="116406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Cloud Platform Service for Digital Agriculture</a:t>
            </a:r>
            <a:endParaRPr lang="en-US" altLang="ko-KR" dirty="0"/>
          </a:p>
        </p:txBody>
      </p:sp>
      <p:sp>
        <p:nvSpPr>
          <p:cNvPr id="79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29/32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64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703513" y="152636"/>
            <a:ext cx="8784976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0" y="152636"/>
            <a:ext cx="12144672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9" name="직사각형 3"/>
          <p:cNvSpPr/>
          <p:nvPr/>
        </p:nvSpPr>
        <p:spPr>
          <a:xfrm>
            <a:off x="0" y="0"/>
            <a:ext cx="6743977" cy="4221088"/>
          </a:xfrm>
          <a:custGeom>
            <a:avLst/>
            <a:gdLst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2852936 w 2852936"/>
              <a:gd name="connsiteY2" fmla="*/ 2852936 h 2852936"/>
              <a:gd name="connsiteX3" fmla="*/ 0 w 2852936"/>
              <a:gd name="connsiteY3" fmla="*/ 2852936 h 2852936"/>
              <a:gd name="connsiteX4" fmla="*/ 0 w 2852936"/>
              <a:gd name="connsiteY4" fmla="*/ 0 h 2852936"/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0 w 2852936"/>
              <a:gd name="connsiteY2" fmla="*/ 2852936 h 2852936"/>
              <a:gd name="connsiteX3" fmla="*/ 0 w 2852936"/>
              <a:gd name="connsiteY3" fmla="*/ 0 h 28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936" h="2852936">
                <a:moveTo>
                  <a:pt x="0" y="0"/>
                </a:moveTo>
                <a:lnTo>
                  <a:pt x="2852936" y="0"/>
                </a:lnTo>
                <a:lnTo>
                  <a:pt x="0" y="285293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055440" y="1430708"/>
            <a:ext cx="21590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/>
            <a:r>
              <a:rPr lang="en-US" altLang="ko-KR" sz="9600" b="1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1</a:t>
            </a:r>
            <a:endParaRPr lang="ko-KR" altLang="en-US" sz="9600" b="1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endParaRPr>
          </a:p>
        </p:txBody>
      </p:sp>
      <p:sp>
        <p:nvSpPr>
          <p:cNvPr id="15" name="직사각형 8"/>
          <p:cNvSpPr/>
          <p:nvPr/>
        </p:nvSpPr>
        <p:spPr>
          <a:xfrm flipH="1">
            <a:off x="-1" y="5661248"/>
            <a:ext cx="6530019" cy="1196752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chemeClr val="accent3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8"/>
          <p:cNvSpPr/>
          <p:nvPr/>
        </p:nvSpPr>
        <p:spPr>
          <a:xfrm>
            <a:off x="-1" y="4725144"/>
            <a:ext cx="12195123" cy="2132856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69955" y="2274838"/>
            <a:ext cx="105041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6600" b="1" spc="-150" dirty="0" smtClean="0">
                <a:solidFill>
                  <a:srgbClr val="6699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Development </a:t>
            </a:r>
            <a:r>
              <a:rPr kumimoji="1" lang="en-US" altLang="ko-KR" sz="6600" b="1" spc="-20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of </a:t>
            </a:r>
          </a:p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6600" b="1" spc="-20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Korean Agriculture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861" r="89933">
                        <a14:foregroundMark x1="39970" y1="36571" x2="40716" y2="43714"/>
                        <a14:foregroundMark x1="43177" y1="56286" x2="41312" y2="60286"/>
                        <a14:foregroundMark x1="52498" y1="34857" x2="52647" y2="40286"/>
                        <a14:foregroundMark x1="52647" y1="50857" x2="52647" y2="55714"/>
                        <a14:foregroundMark x1="49814" y1="61429" x2="49515" y2="66286"/>
                        <a14:foregroundMark x1="58837" y1="36571" x2="62565" y2="35429"/>
                        <a14:foregroundMark x1="65474" y1="37714" x2="65772" y2="51429"/>
                        <a14:foregroundMark x1="59582" y1="66286" x2="65772" y2="66286"/>
                        <a14:foregroundMark x1="71514" y1="37143" x2="74273" y2="37143"/>
                        <a14:foregroundMark x1="68233" y1="52571" x2="75093" y2="52000"/>
                        <a14:foregroundMark x1="71663" y1="59143" x2="71663" y2="59143"/>
                        <a14:foregroundMark x1="79717" y1="39714" x2="79717" y2="39714"/>
                        <a14:foregroundMark x1="84191" y1="43714" x2="84191" y2="43714"/>
                        <a14:foregroundMark x1="83743" y1="58571" x2="83743" y2="58571"/>
                        <a14:foregroundMark x1="50405" y1="66667" x2="55668" y2="66667"/>
                        <a14:backgroundMark x1="17823" y1="48571" x2="23565" y2="2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5" r="12569"/>
          <a:stretch/>
        </p:blipFill>
        <p:spPr>
          <a:xfrm>
            <a:off x="9598214" y="235286"/>
            <a:ext cx="2186418" cy="601426"/>
          </a:xfrm>
          <a:prstGeom prst="rect">
            <a:avLst/>
          </a:prstGeom>
        </p:spPr>
      </p:pic>
      <p:sp>
        <p:nvSpPr>
          <p:cNvPr id="17" name="직사각형 3"/>
          <p:cNvSpPr/>
          <p:nvPr/>
        </p:nvSpPr>
        <p:spPr>
          <a:xfrm>
            <a:off x="-26341" y="0"/>
            <a:ext cx="6743977" cy="4221088"/>
          </a:xfrm>
          <a:custGeom>
            <a:avLst/>
            <a:gdLst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2852936 w 2852936"/>
              <a:gd name="connsiteY2" fmla="*/ 2852936 h 2852936"/>
              <a:gd name="connsiteX3" fmla="*/ 0 w 2852936"/>
              <a:gd name="connsiteY3" fmla="*/ 2852936 h 2852936"/>
              <a:gd name="connsiteX4" fmla="*/ 0 w 2852936"/>
              <a:gd name="connsiteY4" fmla="*/ 0 h 2852936"/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0 w 2852936"/>
              <a:gd name="connsiteY2" fmla="*/ 2852936 h 2852936"/>
              <a:gd name="connsiteX3" fmla="*/ 0 w 2852936"/>
              <a:gd name="connsiteY3" fmla="*/ 0 h 28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936" h="2852936">
                <a:moveTo>
                  <a:pt x="0" y="0"/>
                </a:moveTo>
                <a:lnTo>
                  <a:pt x="2852936" y="0"/>
                </a:lnTo>
                <a:lnTo>
                  <a:pt x="0" y="285293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029099" y="1430708"/>
            <a:ext cx="21590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/>
            <a:r>
              <a:rPr lang="en-US" altLang="ko-KR" sz="9600" b="1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1</a:t>
            </a:r>
            <a:endParaRPr lang="ko-KR" altLang="en-US" sz="9600" b="1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endParaRPr>
          </a:p>
        </p:txBody>
      </p:sp>
      <p:sp>
        <p:nvSpPr>
          <p:cNvPr id="19" name="직사각형 8"/>
          <p:cNvSpPr/>
          <p:nvPr/>
        </p:nvSpPr>
        <p:spPr>
          <a:xfrm flipH="1">
            <a:off x="-26342" y="5661248"/>
            <a:ext cx="6530019" cy="1196752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chemeClr val="accent3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8"/>
          <p:cNvSpPr/>
          <p:nvPr/>
        </p:nvSpPr>
        <p:spPr>
          <a:xfrm>
            <a:off x="-26342" y="4725144"/>
            <a:ext cx="12195123" cy="2132856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63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직사각형 130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32" name="직사각형 131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1199456" y="2533052"/>
            <a:ext cx="2016224" cy="4064299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noAutofit/>
          </a:bodyPr>
          <a:lstStyle/>
          <a:p>
            <a:pPr algn="ctr" defTabSz="1330325">
              <a:defRPr/>
            </a:pPr>
            <a:endParaRPr lang="ko-KR" altLang="en-US" sz="3600" kern="0" dirty="0">
              <a:solidFill>
                <a:srgbClr val="000000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1199456" y="1934163"/>
            <a:ext cx="2016224" cy="656152"/>
          </a:xfrm>
          <a:prstGeom prst="rect">
            <a:avLst/>
          </a:prstGeom>
          <a:solidFill>
            <a:srgbClr val="4BACC6">
              <a:lumMod val="75000"/>
            </a:srgbClr>
          </a:solidFill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noAutofit/>
          </a:bodyPr>
          <a:lstStyle/>
          <a:p>
            <a:pPr algn="ctr" defTabSz="1330325">
              <a:defRPr/>
            </a:pP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Farm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1330325">
              <a:defRPr/>
            </a:pP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(Data Input)</a:t>
            </a:r>
            <a:endParaRPr lang="ko-KR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232418" y="1934161"/>
            <a:ext cx="3743182" cy="4505794"/>
            <a:chOff x="2771800" y="1934161"/>
            <a:chExt cx="3743182" cy="4505794"/>
          </a:xfrm>
        </p:grpSpPr>
        <p:sp>
          <p:nvSpPr>
            <p:cNvPr id="87" name="직사각형 86"/>
            <p:cNvSpPr/>
            <p:nvPr/>
          </p:nvSpPr>
          <p:spPr>
            <a:xfrm>
              <a:off x="2771800" y="2564903"/>
              <a:ext cx="3743182" cy="3875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ctr" defTabSz="1330325" eaLnBrk="0" hangingPunct="0">
                <a:defRPr/>
              </a:pPr>
              <a:endParaRPr lang="ko-KR" altLang="en-US" sz="3600" dirty="0">
                <a:solidFill>
                  <a:srgbClr val="000000"/>
                </a:solidFill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2771800" y="1934161"/>
              <a:ext cx="3743182" cy="63074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 defTabSz="1330325" eaLnBrk="0" hangingPunct="0">
                <a:defRPr/>
              </a:pPr>
              <a:r>
                <a:rPr lang="en-US" altLang="ko-KR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</a:t>
              </a:r>
              <a:r>
                <a:rPr lang="en-US" altLang="ko-KR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c</a:t>
              </a:r>
              <a:r>
                <a:rPr lang="en-US" altLang="ko-KR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tion Service on</a:t>
              </a:r>
            </a:p>
            <a:p>
              <a:pPr algn="ctr" defTabSz="1330325" eaLnBrk="0" hangingPunct="0">
                <a:defRPr/>
              </a:pPr>
              <a:r>
                <a:rPr lang="en-US" altLang="ko-KR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Internal Environment</a:t>
              </a:r>
              <a:endPara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89" name="직사각형 88"/>
          <p:cNvSpPr/>
          <p:nvPr/>
        </p:nvSpPr>
        <p:spPr>
          <a:xfrm>
            <a:off x="8532346" y="2533052"/>
            <a:ext cx="2028150" cy="3992291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noAutofit/>
          </a:bodyPr>
          <a:lstStyle/>
          <a:p>
            <a:pPr algn="ctr" defTabSz="1330325">
              <a:defRPr/>
            </a:pPr>
            <a:endParaRPr lang="ko-KR" altLang="en-US" sz="3600" kern="0" dirty="0">
              <a:solidFill>
                <a:srgbClr val="000000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8532346" y="1934163"/>
            <a:ext cx="2028150" cy="6445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noAutofit/>
          </a:bodyPr>
          <a:lstStyle/>
          <a:p>
            <a:pPr algn="ctr" defTabSz="1330325">
              <a:defRPr/>
            </a:pP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Farm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1330325">
              <a:defRPr/>
            </a:pPr>
            <a:r>
              <a:rPr lang="en-US" altLang="ko-K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(Service Provision)</a:t>
            </a:r>
            <a:endParaRPr lang="ko-KR" alt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1427415" y="3520950"/>
            <a:ext cx="16442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&lt;Smart Farm</a:t>
            </a:r>
            <a:r>
              <a:rPr lang="ko-KR" altLang="en-US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A&gt;</a:t>
            </a:r>
            <a:endParaRPr lang="ko-KR" altLang="en-US" sz="105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1392095" y="4817094"/>
            <a:ext cx="16442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&lt;Smart Farm</a:t>
            </a:r>
            <a:r>
              <a:rPr lang="ko-KR" altLang="en-US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B&gt;</a:t>
            </a:r>
            <a:endParaRPr lang="ko-KR" altLang="en-US" sz="105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3071665" y="4266173"/>
            <a:ext cx="195003" cy="343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직사각형 128"/>
          <p:cNvSpPr/>
          <p:nvPr/>
        </p:nvSpPr>
        <p:spPr>
          <a:xfrm>
            <a:off x="3071665" y="5535394"/>
            <a:ext cx="195003" cy="343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직사각형 133"/>
          <p:cNvSpPr/>
          <p:nvPr/>
        </p:nvSpPr>
        <p:spPr>
          <a:xfrm>
            <a:off x="4451940" y="2996952"/>
            <a:ext cx="195003" cy="343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2" name="그룹 151"/>
          <p:cNvGrpSpPr/>
          <p:nvPr/>
        </p:nvGrpSpPr>
        <p:grpSpPr>
          <a:xfrm>
            <a:off x="3348132" y="3376620"/>
            <a:ext cx="1235700" cy="520301"/>
            <a:chOff x="995535" y="1684020"/>
            <a:chExt cx="1647610" cy="793719"/>
          </a:xfrm>
        </p:grpSpPr>
        <p:grpSp>
          <p:nvGrpSpPr>
            <p:cNvPr id="153" name="그룹 152"/>
            <p:cNvGrpSpPr/>
            <p:nvPr/>
          </p:nvGrpSpPr>
          <p:grpSpPr>
            <a:xfrm>
              <a:off x="1476692" y="1684020"/>
              <a:ext cx="685297" cy="374412"/>
              <a:chOff x="6189772" y="18443616"/>
              <a:chExt cx="1201475" cy="656427"/>
            </a:xfrm>
          </p:grpSpPr>
          <p:pic>
            <p:nvPicPr>
              <p:cNvPr id="155" name="그림 154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4932" y="18487398"/>
                <a:ext cx="606315" cy="580195"/>
              </a:xfrm>
              <a:prstGeom prst="rect">
                <a:avLst/>
              </a:prstGeom>
            </p:spPr>
          </p:pic>
          <p:pic>
            <p:nvPicPr>
              <p:cNvPr id="156" name="그림 15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9772" y="18443616"/>
                <a:ext cx="685979" cy="656427"/>
              </a:xfrm>
              <a:prstGeom prst="rect">
                <a:avLst/>
              </a:prstGeom>
            </p:spPr>
          </p:pic>
        </p:grpSp>
        <p:sp>
          <p:nvSpPr>
            <p:cNvPr id="154" name="직사각형 153"/>
            <p:cNvSpPr/>
            <p:nvPr/>
          </p:nvSpPr>
          <p:spPr>
            <a:xfrm>
              <a:off x="995535" y="2090390"/>
              <a:ext cx="1647610" cy="387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>
                <a:buClr>
                  <a:srgbClr val="54AC4E"/>
                </a:buClr>
                <a:defRPr/>
              </a:pPr>
              <a:r>
                <a:rPr lang="en-US" altLang="ko-KR" sz="1050" kern="0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Rix밝은고딕 EB" panose="02020603020101020101" pitchFamily="18" charset="-127"/>
                  <a:cs typeface="Arial" panose="020B0604020202020204" pitchFamily="34" charset="0"/>
                </a:rPr>
                <a:t>&lt;Environment Data&gt;</a:t>
              </a:r>
              <a:endParaRPr lang="ko-KR" altLang="en-US" sz="1050" kern="0" spc="-1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3064350" y="3985888"/>
            <a:ext cx="1647610" cy="677371"/>
            <a:chOff x="1840349" y="1669219"/>
            <a:chExt cx="1647610" cy="677371"/>
          </a:xfrm>
        </p:grpSpPr>
        <p:pic>
          <p:nvPicPr>
            <p:cNvPr id="161" name="그림 160"/>
            <p:cNvPicPr>
              <a:picLocks noChangeAspect="1"/>
            </p:cNvPicPr>
            <p:nvPr/>
          </p:nvPicPr>
          <p:blipFill>
            <a:blip r:embed="rId6">
              <a:duotone>
                <a:srgbClr val="A5A5A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26" y="1669219"/>
              <a:ext cx="591257" cy="372245"/>
            </a:xfrm>
            <a:prstGeom prst="rect">
              <a:avLst/>
            </a:prstGeom>
          </p:spPr>
        </p:pic>
        <p:sp>
          <p:nvSpPr>
            <p:cNvPr id="162" name="직사각형 161"/>
            <p:cNvSpPr/>
            <p:nvPr/>
          </p:nvSpPr>
          <p:spPr>
            <a:xfrm>
              <a:off x="1840349" y="2084980"/>
              <a:ext cx="16476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>
                <a:buClr>
                  <a:srgbClr val="54AC4E"/>
                </a:buClr>
                <a:defRPr/>
              </a:pPr>
              <a:r>
                <a:rPr lang="en-US" altLang="ko-KR" sz="1100" kern="0" spc="-11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Rix밝은고딕 EB" panose="02020603020101020101" pitchFamily="18" charset="-127"/>
                  <a:cs typeface="Arial" panose="020B0604020202020204" pitchFamily="34" charset="0"/>
                </a:rPr>
                <a:t>&lt;Growth Data&gt;</a:t>
              </a:r>
              <a:endParaRPr lang="ko-KR" altLang="en-US" sz="1100" kern="0" spc="-11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68" name="그룹 167"/>
          <p:cNvGrpSpPr/>
          <p:nvPr/>
        </p:nvGrpSpPr>
        <p:grpSpPr>
          <a:xfrm>
            <a:off x="2999656" y="4759846"/>
            <a:ext cx="1776998" cy="613371"/>
            <a:chOff x="2671601" y="1733219"/>
            <a:chExt cx="1776998" cy="613371"/>
          </a:xfrm>
        </p:grpSpPr>
        <p:grpSp>
          <p:nvGrpSpPr>
            <p:cNvPr id="169" name="그룹 168"/>
            <p:cNvGrpSpPr/>
            <p:nvPr/>
          </p:nvGrpSpPr>
          <p:grpSpPr>
            <a:xfrm>
              <a:off x="3274689" y="1733219"/>
              <a:ext cx="570821" cy="303721"/>
              <a:chOff x="6249610" y="21992089"/>
              <a:chExt cx="1342401" cy="714262"/>
            </a:xfrm>
          </p:grpSpPr>
          <p:pic>
            <p:nvPicPr>
              <p:cNvPr id="171" name="그림 170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3590" y="22105682"/>
                <a:ext cx="568421" cy="485029"/>
              </a:xfrm>
              <a:prstGeom prst="rect">
                <a:avLst/>
              </a:prstGeom>
            </p:spPr>
          </p:pic>
          <p:pic>
            <p:nvPicPr>
              <p:cNvPr id="172" name="그림 171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610" y="21992089"/>
                <a:ext cx="714262" cy="714262"/>
              </a:xfrm>
              <a:prstGeom prst="rect">
                <a:avLst/>
              </a:prstGeom>
            </p:spPr>
          </p:pic>
        </p:grpSp>
        <p:sp>
          <p:nvSpPr>
            <p:cNvPr id="170" name="직사각형 169"/>
            <p:cNvSpPr/>
            <p:nvPr/>
          </p:nvSpPr>
          <p:spPr>
            <a:xfrm>
              <a:off x="2671601" y="2084980"/>
              <a:ext cx="177699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>
                <a:buClr>
                  <a:srgbClr val="54AC4E"/>
                </a:buClr>
                <a:defRPr/>
              </a:pPr>
              <a:r>
                <a:rPr lang="en-US" altLang="ko-KR" sz="1100" kern="0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Rix밝은고딕 EB" panose="02020603020101020101" pitchFamily="18" charset="-127"/>
                  <a:cs typeface="Arial" panose="020B0604020202020204" pitchFamily="34" charset="0"/>
                </a:rPr>
                <a:t>&lt;Yield Data&gt;</a:t>
              </a:r>
              <a:endParaRPr lang="ko-KR" altLang="en-US" sz="1100" kern="0" spc="-1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174" name="직사각형 173"/>
          <p:cNvSpPr/>
          <p:nvPr/>
        </p:nvSpPr>
        <p:spPr>
          <a:xfrm>
            <a:off x="4367926" y="4434020"/>
            <a:ext cx="3470950" cy="176210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75" name="그룹 174"/>
          <p:cNvGrpSpPr/>
          <p:nvPr/>
        </p:nvGrpSpPr>
        <p:grpSpPr>
          <a:xfrm>
            <a:off x="4552114" y="2854329"/>
            <a:ext cx="944963" cy="855669"/>
            <a:chOff x="7864408" y="2174688"/>
            <a:chExt cx="999837" cy="866305"/>
          </a:xfrm>
        </p:grpSpPr>
        <p:pic>
          <p:nvPicPr>
            <p:cNvPr id="176" name="그림 17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6374" y="2174688"/>
              <a:ext cx="617871" cy="682377"/>
            </a:xfrm>
            <a:prstGeom prst="rect">
              <a:avLst/>
            </a:prstGeom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4408" y="2358616"/>
              <a:ext cx="617871" cy="682377"/>
            </a:xfrm>
            <a:prstGeom prst="rect">
              <a:avLst/>
            </a:prstGeom>
          </p:spPr>
        </p:pic>
      </p:grpSp>
      <p:sp>
        <p:nvSpPr>
          <p:cNvPr id="178" name="직사각형 177"/>
          <p:cNvSpPr/>
          <p:nvPr/>
        </p:nvSpPr>
        <p:spPr>
          <a:xfrm>
            <a:off x="4251137" y="3717032"/>
            <a:ext cx="1340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200" dirty="0" smtClean="0"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Data Convergence</a:t>
            </a:r>
            <a:endParaRPr lang="ko-KR" altLang="en-US" sz="1200" dirty="0">
              <a:latin typeface="Arial" panose="020B0604020202020204" pitchFamily="34" charset="0"/>
              <a:ea typeface="Rix밝은고딕 EB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173" name="직사각형 172"/>
          <p:cNvSpPr/>
          <p:nvPr/>
        </p:nvSpPr>
        <p:spPr>
          <a:xfrm>
            <a:off x="4367927" y="4437366"/>
            <a:ext cx="395232" cy="17589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Data</a:t>
            </a:r>
            <a:r>
              <a:rPr lang="en-US" altLang="ko-KR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Analysis</a:t>
            </a:r>
            <a:endParaRPr lang="ko-KR" alt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35" y="2817479"/>
            <a:ext cx="1240503" cy="77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8" name="직선 화살표 연결선 2057"/>
          <p:cNvCxnSpPr/>
          <p:nvPr/>
        </p:nvCxnSpPr>
        <p:spPr>
          <a:xfrm>
            <a:off x="2855640" y="3159176"/>
            <a:ext cx="1622177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35" y="4094715"/>
            <a:ext cx="1240503" cy="77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35" y="5361750"/>
            <a:ext cx="1240503" cy="77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직사각형 101"/>
          <p:cNvSpPr/>
          <p:nvPr/>
        </p:nvSpPr>
        <p:spPr>
          <a:xfrm>
            <a:off x="1392095" y="6041230"/>
            <a:ext cx="16442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&lt;Smart Farm</a:t>
            </a:r>
            <a:r>
              <a:rPr lang="ko-KR" altLang="en-US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C&gt;</a:t>
            </a:r>
            <a:endParaRPr lang="ko-KR" altLang="en-US" sz="105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6" name="Picture 5" descr="C:\Users\user\Desktop\RFP 작성관련\Protected-Servers-Ico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51" y="2840219"/>
            <a:ext cx="1027984" cy="8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4" descr="C:\Users\user\Desktop\2016.12.23 스마트팜 빅데이터 RFP\Tim_machine_learning_cover-0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86" b="928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6245" r="16566" b="6703"/>
          <a:stretch/>
        </p:blipFill>
        <p:spPr bwMode="auto">
          <a:xfrm>
            <a:off x="4871864" y="4484182"/>
            <a:ext cx="1064322" cy="113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직사각형 188"/>
          <p:cNvSpPr/>
          <p:nvPr/>
        </p:nvSpPr>
        <p:spPr>
          <a:xfrm>
            <a:off x="4799856" y="5512049"/>
            <a:ext cx="13408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400" dirty="0" smtClean="0">
                <a:latin typeface="Rix밝은고딕 EB" panose="02020603020101020101" pitchFamily="18" charset="-127"/>
                <a:ea typeface="Rix밝은고딕 EB" panose="02020603020101020101" pitchFamily="18" charset="-127"/>
              </a:rPr>
              <a:t>Productivity Improvement Model</a:t>
            </a:r>
            <a:endParaRPr lang="ko-KR" altLang="en-US" sz="1400" dirty="0">
              <a:latin typeface="Rix밝은고딕 EB" panose="02020603020101020101" pitchFamily="18" charset="-127"/>
              <a:ea typeface="Rix밝은고딕 EB" panose="02020603020101020101" pitchFamily="18" charset="-127"/>
            </a:endParaRPr>
          </a:p>
        </p:txBody>
      </p:sp>
      <p:sp>
        <p:nvSpPr>
          <p:cNvPr id="190" name="TextBox 6"/>
          <p:cNvSpPr txBox="1"/>
          <p:nvPr/>
        </p:nvSpPr>
        <p:spPr>
          <a:xfrm>
            <a:off x="5812042" y="4723922"/>
            <a:ext cx="2374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smtClean="0">
                <a:solidFill>
                  <a:srgbClr val="0070C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Productivity Increase</a:t>
            </a:r>
            <a:endParaRPr lang="en-US" altLang="ko-KR" sz="1200" dirty="0">
              <a:solidFill>
                <a:srgbClr val="0070C0"/>
              </a:solidFill>
              <a:latin typeface="Arial" panose="020B0604020202020204" pitchFamily="34" charset="0"/>
              <a:ea typeface="Rix밝은고딕 EB" panose="02020603020101020101" pitchFamily="18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200" dirty="0" smtClean="0">
                <a:solidFill>
                  <a:srgbClr val="0070C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(Greenhouse environment/yield)</a:t>
            </a:r>
            <a:endParaRPr lang="en-US" altLang="ko-KR" sz="800" dirty="0">
              <a:solidFill>
                <a:srgbClr val="0070C0"/>
              </a:solidFill>
              <a:latin typeface="Arial" panose="020B0604020202020204" pitchFamily="34" charset="0"/>
              <a:ea typeface="Rix밝은고딕 EB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191" name="TextBox 6"/>
          <p:cNvSpPr txBox="1"/>
          <p:nvPr/>
        </p:nvSpPr>
        <p:spPr>
          <a:xfrm>
            <a:off x="5800452" y="5637622"/>
            <a:ext cx="255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smtClean="0">
                <a:solidFill>
                  <a:srgbClr val="0070C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Appropriate Growth Status</a:t>
            </a:r>
            <a:endParaRPr lang="en-US" altLang="ko-KR" sz="1200" dirty="0">
              <a:solidFill>
                <a:srgbClr val="0070C0"/>
              </a:solidFill>
              <a:latin typeface="Arial" panose="020B0604020202020204" pitchFamily="34" charset="0"/>
              <a:ea typeface="Rix밝은고딕 EB" panose="02020603020101020101" pitchFamily="18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200" dirty="0" smtClean="0">
                <a:solidFill>
                  <a:srgbClr val="0070C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(Greenhouse environment/Growth)</a:t>
            </a:r>
            <a:endParaRPr lang="en-US" altLang="ko-KR" sz="1200" dirty="0">
              <a:solidFill>
                <a:srgbClr val="0070C0"/>
              </a:solidFill>
              <a:latin typeface="Arial" panose="020B0604020202020204" pitchFamily="34" charset="0"/>
              <a:ea typeface="Rix밝은고딕 EB" panose="02020603020101020101" pitchFamily="18" charset="-127"/>
              <a:cs typeface="Arial" panose="020B0604020202020204" pitchFamily="34" charset="0"/>
            </a:endParaRPr>
          </a:p>
        </p:txBody>
      </p:sp>
      <p:pic>
        <p:nvPicPr>
          <p:cNvPr id="192" name="Picture 45" descr="화살표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FF99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18900000">
            <a:off x="4909840" y="4071787"/>
            <a:ext cx="447655" cy="4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" name="Picture 45" descr="화살표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FF99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2700000" flipV="1">
            <a:off x="5725087" y="4088933"/>
            <a:ext cx="447655" cy="4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70" name="직선 화살표 연결선 2069"/>
          <p:cNvCxnSpPr>
            <a:stCxn id="176" idx="3"/>
          </p:cNvCxnSpPr>
          <p:nvPr/>
        </p:nvCxnSpPr>
        <p:spPr>
          <a:xfrm flipV="1">
            <a:off x="5497076" y="3191328"/>
            <a:ext cx="310892" cy="1"/>
          </a:xfrm>
          <a:prstGeom prst="straightConnector1">
            <a:avLst/>
          </a:prstGeom>
          <a:ln w="38100">
            <a:solidFill>
              <a:srgbClr val="FF99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직선 화살표 연결선 199"/>
          <p:cNvCxnSpPr/>
          <p:nvPr/>
        </p:nvCxnSpPr>
        <p:spPr>
          <a:xfrm flipV="1">
            <a:off x="6716738" y="3191328"/>
            <a:ext cx="310892" cy="1"/>
          </a:xfrm>
          <a:prstGeom prst="straightConnector1">
            <a:avLst/>
          </a:prstGeom>
          <a:ln w="38100">
            <a:solidFill>
              <a:srgbClr val="FF99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직사각형 200"/>
          <p:cNvSpPr/>
          <p:nvPr/>
        </p:nvSpPr>
        <p:spPr>
          <a:xfrm>
            <a:off x="6959489" y="3726341"/>
            <a:ext cx="1123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200" dirty="0" smtClean="0"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Prepare consulting message</a:t>
            </a:r>
            <a:endParaRPr lang="ko-KR" altLang="en-US" sz="1200" dirty="0">
              <a:latin typeface="Arial" panose="020B0604020202020204" pitchFamily="34" charset="0"/>
              <a:ea typeface="Rix밝은고딕 EB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202" name="직사각형 201"/>
          <p:cNvSpPr/>
          <p:nvPr/>
        </p:nvSpPr>
        <p:spPr>
          <a:xfrm>
            <a:off x="9107571" y="3490240"/>
            <a:ext cx="15969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05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&lt;Smart Farm A&gt;</a:t>
            </a:r>
            <a:endParaRPr lang="ko-KR" altLang="en-US" sz="105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3" name="직사각형 202"/>
          <p:cNvSpPr/>
          <p:nvPr/>
        </p:nvSpPr>
        <p:spPr>
          <a:xfrm>
            <a:off x="9107571" y="4828553"/>
            <a:ext cx="15969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Smart Farm B&gt;</a:t>
            </a:r>
            <a:endParaRPr lang="ko-KR" altLang="en-US" sz="105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0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669" y="2817479"/>
            <a:ext cx="1204811" cy="75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669" y="4094715"/>
            <a:ext cx="1204811" cy="75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669" y="5361750"/>
            <a:ext cx="1204811" cy="75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" name="직사각형 206"/>
          <p:cNvSpPr/>
          <p:nvPr/>
        </p:nvSpPr>
        <p:spPr>
          <a:xfrm>
            <a:off x="9035563" y="6047710"/>
            <a:ext cx="15969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&lt;Smart Farm</a:t>
            </a:r>
            <a:r>
              <a:rPr lang="ko-KR" altLang="en-US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050" dirty="0">
                <a:latin typeface="HY견고딕" panose="02030600000101010101" pitchFamily="18" charset="-127"/>
                <a:ea typeface="HY견고딕" panose="02030600000101010101" pitchFamily="18" charset="-127"/>
              </a:rPr>
              <a:t>C&gt;</a:t>
            </a:r>
            <a:endParaRPr lang="ko-KR" altLang="en-US" sz="105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8" name="타원 207"/>
          <p:cNvSpPr/>
          <p:nvPr/>
        </p:nvSpPr>
        <p:spPr>
          <a:xfrm>
            <a:off x="3365913" y="2801015"/>
            <a:ext cx="235622" cy="24682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1</a:t>
            </a:r>
            <a:endParaRPr lang="ko-KR" altLang="en-US" sz="1400" b="1" dirty="0"/>
          </a:p>
        </p:txBody>
      </p:sp>
      <p:sp>
        <p:nvSpPr>
          <p:cNvPr id="210" name="타원 209"/>
          <p:cNvSpPr/>
          <p:nvPr/>
        </p:nvSpPr>
        <p:spPr>
          <a:xfrm>
            <a:off x="4582385" y="2801015"/>
            <a:ext cx="235622" cy="24682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2</a:t>
            </a:r>
            <a:endParaRPr lang="ko-KR" altLang="en-US" sz="1400" b="1" dirty="0"/>
          </a:p>
        </p:txBody>
      </p:sp>
      <p:sp>
        <p:nvSpPr>
          <p:cNvPr id="211" name="타원 210"/>
          <p:cNvSpPr/>
          <p:nvPr/>
        </p:nvSpPr>
        <p:spPr>
          <a:xfrm>
            <a:off x="5141411" y="4251434"/>
            <a:ext cx="235622" cy="24682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3</a:t>
            </a:r>
            <a:endParaRPr lang="ko-KR" altLang="en-US" sz="1400" b="1" dirty="0"/>
          </a:p>
        </p:txBody>
      </p:sp>
      <p:sp>
        <p:nvSpPr>
          <p:cNvPr id="212" name="타원 211"/>
          <p:cNvSpPr/>
          <p:nvPr/>
        </p:nvSpPr>
        <p:spPr>
          <a:xfrm>
            <a:off x="5713291" y="4251434"/>
            <a:ext cx="235622" cy="24682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4</a:t>
            </a:r>
            <a:endParaRPr lang="ko-KR" altLang="en-US" sz="1400" b="1" dirty="0"/>
          </a:p>
        </p:txBody>
      </p:sp>
      <p:sp>
        <p:nvSpPr>
          <p:cNvPr id="214" name="타원 213"/>
          <p:cNvSpPr/>
          <p:nvPr/>
        </p:nvSpPr>
        <p:spPr>
          <a:xfrm>
            <a:off x="6205584" y="2801015"/>
            <a:ext cx="235622" cy="24682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5</a:t>
            </a:r>
            <a:endParaRPr lang="ko-KR" altLang="en-US" sz="1400" b="1" dirty="0"/>
          </a:p>
        </p:txBody>
      </p:sp>
      <p:grpSp>
        <p:nvGrpSpPr>
          <p:cNvPr id="215" name="그룹 214"/>
          <p:cNvGrpSpPr/>
          <p:nvPr/>
        </p:nvGrpSpPr>
        <p:grpSpPr>
          <a:xfrm>
            <a:off x="8577656" y="2671711"/>
            <a:ext cx="967089" cy="911317"/>
            <a:chOff x="-2109101" y="-4161286"/>
            <a:chExt cx="1208052" cy="1246839"/>
          </a:xfrm>
        </p:grpSpPr>
        <p:pic>
          <p:nvPicPr>
            <p:cNvPr id="216" name="Picture 8" descr="C:\Users\user\Desktop\밴드 확대 방안\Farmer-icon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66741" y="-4161286"/>
              <a:ext cx="912592" cy="912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7" name="Rectangle 15"/>
            <p:cNvSpPr>
              <a:spLocks noChangeArrowheads="1"/>
            </p:cNvSpPr>
            <p:nvPr/>
          </p:nvSpPr>
          <p:spPr bwMode="auto">
            <a:xfrm>
              <a:off x="-2109101" y="-3280198"/>
              <a:ext cx="1208052" cy="365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ko-KR" sz="1100" kern="0" dirty="0" smtClean="0">
                  <a:solidFill>
                    <a:schemeClr val="tx2"/>
                  </a:solidFill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Farmer A</a:t>
              </a:r>
              <a:endParaRPr lang="ko-KR" altLang="en-US" sz="1100" kern="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18" name="그룹 217"/>
          <p:cNvGrpSpPr/>
          <p:nvPr/>
        </p:nvGrpSpPr>
        <p:grpSpPr>
          <a:xfrm>
            <a:off x="8577656" y="3884905"/>
            <a:ext cx="967089" cy="911317"/>
            <a:chOff x="-2109101" y="-4161286"/>
            <a:chExt cx="1208052" cy="1246839"/>
          </a:xfrm>
        </p:grpSpPr>
        <p:pic>
          <p:nvPicPr>
            <p:cNvPr id="219" name="Picture 8" descr="C:\Users\user\Desktop\밴드 확대 방안\Farmer-icon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66741" y="-4161286"/>
              <a:ext cx="912592" cy="912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0" name="Rectangle 15"/>
            <p:cNvSpPr>
              <a:spLocks noChangeArrowheads="1"/>
            </p:cNvSpPr>
            <p:nvPr/>
          </p:nvSpPr>
          <p:spPr bwMode="auto">
            <a:xfrm>
              <a:off x="-2109101" y="-3280198"/>
              <a:ext cx="1208052" cy="365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ko-KR" sz="1100" kern="0" dirty="0" smtClean="0">
                  <a:solidFill>
                    <a:schemeClr val="tx2"/>
                  </a:solidFill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Farmer B</a:t>
              </a:r>
              <a:endParaRPr lang="ko-KR" altLang="en-US" sz="1100" kern="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21" name="그룹 220"/>
          <p:cNvGrpSpPr/>
          <p:nvPr/>
        </p:nvGrpSpPr>
        <p:grpSpPr>
          <a:xfrm>
            <a:off x="8590077" y="5181645"/>
            <a:ext cx="953188" cy="911317"/>
            <a:chOff x="-2100419" y="-4161286"/>
            <a:chExt cx="1190688" cy="1246839"/>
          </a:xfrm>
        </p:grpSpPr>
        <p:pic>
          <p:nvPicPr>
            <p:cNvPr id="222" name="Picture 8" descr="C:\Users\user\Desktop\밴드 확대 방안\Farmer-icon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66741" y="-4161286"/>
              <a:ext cx="912592" cy="912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" name="Rectangle 15"/>
            <p:cNvSpPr>
              <a:spLocks noChangeArrowheads="1"/>
            </p:cNvSpPr>
            <p:nvPr/>
          </p:nvSpPr>
          <p:spPr bwMode="auto">
            <a:xfrm>
              <a:off x="-2100419" y="-3280198"/>
              <a:ext cx="1190688" cy="365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ko-KR" sz="1100" kern="0" dirty="0" smtClean="0">
                  <a:solidFill>
                    <a:schemeClr val="tx2"/>
                  </a:solidFill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Farmer C</a:t>
              </a:r>
              <a:endParaRPr lang="ko-KR" altLang="en-US" sz="1100" kern="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224" name="직사각형 223"/>
          <p:cNvSpPr/>
          <p:nvPr/>
        </p:nvSpPr>
        <p:spPr>
          <a:xfrm>
            <a:off x="8211906" y="2755764"/>
            <a:ext cx="1484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4AC4E"/>
              </a:buClr>
            </a:pPr>
            <a:r>
              <a:rPr lang="en-US" altLang="ko-KR" sz="1000" dirty="0" smtClean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Appropriate Temperature</a:t>
            </a:r>
            <a:r>
              <a:rPr lang="ko-KR" altLang="en-US" sz="1000" dirty="0" smtClean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000" dirty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23</a:t>
            </a:r>
            <a:r>
              <a:rPr lang="ko-KR" altLang="en-US" sz="1000" dirty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℃</a:t>
            </a:r>
          </a:p>
        </p:txBody>
      </p:sp>
      <p:sp>
        <p:nvSpPr>
          <p:cNvPr id="225" name="직사각형 224"/>
          <p:cNvSpPr/>
          <p:nvPr/>
        </p:nvSpPr>
        <p:spPr>
          <a:xfrm>
            <a:off x="8190568" y="3913180"/>
            <a:ext cx="1484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4AC4E"/>
              </a:buClr>
            </a:pPr>
            <a:r>
              <a:rPr lang="en-US" altLang="ko-KR" sz="1000" dirty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Appropriate Temperature</a:t>
            </a:r>
            <a:r>
              <a:rPr lang="ko-KR" altLang="en-US" sz="1000" dirty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000" dirty="0" smtClean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20</a:t>
            </a:r>
            <a:r>
              <a:rPr lang="ko-KR" altLang="en-US" sz="1000" dirty="0" smtClean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℃</a:t>
            </a:r>
            <a:endParaRPr lang="ko-KR" altLang="en-US" sz="1000" dirty="0">
              <a:solidFill>
                <a:srgbClr val="C00000"/>
              </a:solidFill>
              <a:latin typeface="Arial" panose="020B0604020202020204" pitchFamily="34" charset="0"/>
              <a:ea typeface="Rix밝은고딕 EB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226" name="직사각형 225"/>
          <p:cNvSpPr/>
          <p:nvPr/>
        </p:nvSpPr>
        <p:spPr>
          <a:xfrm>
            <a:off x="8210264" y="5300035"/>
            <a:ext cx="1484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4AC4E"/>
              </a:buClr>
            </a:pPr>
            <a:r>
              <a:rPr lang="en-US" altLang="ko-KR" sz="1000" dirty="0" smtClean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Appropriate Humidity</a:t>
            </a:r>
            <a:r>
              <a:rPr lang="ko-KR" altLang="en-US" sz="1000" dirty="0" smtClean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000" dirty="0">
                <a:solidFill>
                  <a:srgbClr val="C00000"/>
                </a:solidFill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75%</a:t>
            </a:r>
            <a:endParaRPr lang="ko-KR" altLang="en-US" sz="1000" dirty="0">
              <a:solidFill>
                <a:srgbClr val="C00000"/>
              </a:solidFill>
              <a:latin typeface="Arial" panose="020B0604020202020204" pitchFamily="34" charset="0"/>
              <a:ea typeface="Rix밝은고딕 EB" panose="02020603020101020101" pitchFamily="18" charset="-127"/>
              <a:cs typeface="Arial" panose="020B0604020202020204" pitchFamily="34" charset="0"/>
            </a:endParaRPr>
          </a:p>
        </p:txBody>
      </p:sp>
      <p:cxnSp>
        <p:nvCxnSpPr>
          <p:cNvPr id="227" name="직선 화살표 연결선 226"/>
          <p:cNvCxnSpPr/>
          <p:nvPr/>
        </p:nvCxnSpPr>
        <p:spPr>
          <a:xfrm>
            <a:off x="7860587" y="3185856"/>
            <a:ext cx="836148" cy="359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2" name="직사각형 2071"/>
          <p:cNvSpPr/>
          <p:nvPr/>
        </p:nvSpPr>
        <p:spPr>
          <a:xfrm>
            <a:off x="8679484" y="3053251"/>
            <a:ext cx="152821" cy="26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1" name="직사각형 230"/>
          <p:cNvSpPr/>
          <p:nvPr/>
        </p:nvSpPr>
        <p:spPr>
          <a:xfrm>
            <a:off x="8679484" y="4227306"/>
            <a:ext cx="152821" cy="26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2" name="직사각형 231"/>
          <p:cNvSpPr/>
          <p:nvPr/>
        </p:nvSpPr>
        <p:spPr>
          <a:xfrm>
            <a:off x="8679484" y="5538257"/>
            <a:ext cx="152821" cy="26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75" name="꺾인 연결선 2074"/>
          <p:cNvCxnSpPr/>
          <p:nvPr/>
        </p:nvCxnSpPr>
        <p:spPr>
          <a:xfrm rot="10800000" flipV="1">
            <a:off x="8696735" y="3186214"/>
            <a:ext cx="12700" cy="2485006"/>
          </a:xfrm>
          <a:prstGeom prst="bentConnector3">
            <a:avLst>
              <a:gd name="adj1" fmla="val 3837732"/>
            </a:avLst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꺾인 연결선 235"/>
          <p:cNvCxnSpPr/>
          <p:nvPr/>
        </p:nvCxnSpPr>
        <p:spPr>
          <a:xfrm rot="10800000" flipV="1">
            <a:off x="8696735" y="4360269"/>
            <a:ext cx="12700" cy="1310951"/>
          </a:xfrm>
          <a:prstGeom prst="bentConnector3">
            <a:avLst>
              <a:gd name="adj1" fmla="val 3837740"/>
            </a:avLst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타원 239"/>
          <p:cNvSpPr/>
          <p:nvPr/>
        </p:nvSpPr>
        <p:spPr>
          <a:xfrm>
            <a:off x="7965149" y="2801015"/>
            <a:ext cx="235622" cy="24682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7</a:t>
            </a:r>
            <a:endParaRPr lang="ko-KR" altLang="en-US" sz="1400" b="1" dirty="0"/>
          </a:p>
        </p:txBody>
      </p:sp>
      <p:pic>
        <p:nvPicPr>
          <p:cNvPr id="241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32" y="2672794"/>
            <a:ext cx="878460" cy="47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8" name="그룹 227"/>
          <p:cNvGrpSpPr/>
          <p:nvPr/>
        </p:nvGrpSpPr>
        <p:grpSpPr>
          <a:xfrm>
            <a:off x="7047889" y="3229417"/>
            <a:ext cx="867887" cy="401181"/>
            <a:chOff x="4444371" y="-4707997"/>
            <a:chExt cx="867887" cy="401181"/>
          </a:xfrm>
        </p:grpSpPr>
        <p:pic>
          <p:nvPicPr>
            <p:cNvPr id="242" name="Picture 2" descr="C:\Users\user\Desktop\2016.04.04 소요정원 자료\8728261-energy-icon-set.jp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84" r="85487" b="31686"/>
            <a:stretch/>
          </p:blipFill>
          <p:spPr bwMode="auto">
            <a:xfrm>
              <a:off x="4444371" y="-4679081"/>
              <a:ext cx="292575" cy="341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2" descr="C:\Users\user\Desktop\2016.04.04 소요정원 자료\8728261-energy-icon-set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30225" l="20513" r="327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1" r="65761" b="71468"/>
            <a:stretch/>
          </p:blipFill>
          <p:spPr bwMode="auto">
            <a:xfrm>
              <a:off x="4923841" y="-4683614"/>
              <a:ext cx="388417" cy="370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4" descr="C:\Users\user\Desktop\2016.04.04 소요정원 자료\stock-illustration-17063151-oil-and-petrol-industry-icons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7" t="71815" r="81494" b="3908"/>
            <a:stretch/>
          </p:blipFill>
          <p:spPr bwMode="auto">
            <a:xfrm>
              <a:off x="4728095" y="-4707997"/>
              <a:ext cx="247667" cy="4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6" name="타원 245"/>
          <p:cNvSpPr/>
          <p:nvPr/>
        </p:nvSpPr>
        <p:spPr>
          <a:xfrm>
            <a:off x="6850720" y="2801015"/>
            <a:ext cx="235622" cy="24682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6</a:t>
            </a:r>
            <a:endParaRPr lang="ko-KR" altLang="en-US" sz="1400" b="1" dirty="0"/>
          </a:p>
        </p:txBody>
      </p:sp>
      <p:sp>
        <p:nvSpPr>
          <p:cNvPr id="96" name="TextBox 6"/>
          <p:cNvSpPr txBox="1"/>
          <p:nvPr/>
        </p:nvSpPr>
        <p:spPr>
          <a:xfrm>
            <a:off x="1812988" y="1023119"/>
            <a:ext cx="860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spc="-150" dirty="0">
                <a:gradFill>
                  <a:gsLst>
                    <a:gs pos="0">
                      <a:srgbClr val="54AC4E"/>
                    </a:gs>
                    <a:gs pos="50000">
                      <a:srgbClr val="54AC4E"/>
                    </a:gs>
                  </a:gsLst>
                  <a:lin ang="5400000" scaled="0"/>
                </a:gradFill>
              </a:rPr>
              <a:t>Farm Service Setting AI-based Appropriate Growth Environment </a:t>
            </a:r>
            <a:endParaRPr lang="ko-KR" altLang="en-US" sz="2400" b="1" spc="-150" dirty="0">
              <a:gradFill>
                <a:gsLst>
                  <a:gs pos="0">
                    <a:srgbClr val="54AC4E"/>
                  </a:gs>
                  <a:gs pos="50000">
                    <a:srgbClr val="54AC4E"/>
                  </a:gs>
                </a:gsLst>
                <a:lin ang="5400000" scaled="0"/>
              </a:gradFill>
            </a:endParaRPr>
          </a:p>
        </p:txBody>
      </p:sp>
      <p:cxnSp>
        <p:nvCxnSpPr>
          <p:cNvPr id="98" name="직선 연결선 97"/>
          <p:cNvCxnSpPr/>
          <p:nvPr/>
        </p:nvCxnSpPr>
        <p:spPr>
          <a:xfrm>
            <a:off x="1153274" y="1538707"/>
            <a:ext cx="1002944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꺾인 연결선 19"/>
          <p:cNvCxnSpPr/>
          <p:nvPr/>
        </p:nvCxnSpPr>
        <p:spPr>
          <a:xfrm rot="5400000" flipH="1" flipV="1">
            <a:off x="1883532" y="4113076"/>
            <a:ext cx="2592288" cy="648072"/>
          </a:xfrm>
          <a:prstGeom prst="bentConnector3">
            <a:avLst>
              <a:gd name="adj1" fmla="val 180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2855640" y="4509120"/>
            <a:ext cx="648072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직사각형 186"/>
          <p:cNvSpPr/>
          <p:nvPr/>
        </p:nvSpPr>
        <p:spPr>
          <a:xfrm>
            <a:off x="5434521" y="3617952"/>
            <a:ext cx="1647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54AC4E"/>
              </a:buClr>
            </a:pPr>
            <a:r>
              <a:rPr lang="en-US" altLang="ko-KR" sz="1200" dirty="0" smtClean="0">
                <a:latin typeface="Arial" panose="020B0604020202020204" pitchFamily="34" charset="0"/>
                <a:ea typeface="Rix밝은고딕 EB" panose="02020603020101020101" pitchFamily="18" charset="-127"/>
                <a:cs typeface="Arial" panose="020B0604020202020204" pitchFamily="34" charset="0"/>
              </a:rPr>
              <a:t>Drawing appropriate greenhouse environment per farm</a:t>
            </a:r>
            <a:endParaRPr lang="ko-KR" altLang="en-US" sz="1200" dirty="0">
              <a:latin typeface="Arial" panose="020B0604020202020204" pitchFamily="34" charset="0"/>
              <a:ea typeface="Rix밝은고딕 EB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51384" y="116632"/>
            <a:ext cx="11017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Big Data Platform Service for Smart Farm</a:t>
            </a:r>
            <a:endParaRPr lang="en-US" altLang="ko-KR" dirty="0"/>
          </a:p>
        </p:txBody>
      </p:sp>
      <p:sp>
        <p:nvSpPr>
          <p:cNvPr id="138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30/32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489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직사각형 55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7" name="직사각형 56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5" name="Picture 45" descr="화살표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5490119" y="2236456"/>
            <a:ext cx="1223688" cy="119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6" name="그룹 95"/>
          <p:cNvGrpSpPr/>
          <p:nvPr/>
        </p:nvGrpSpPr>
        <p:grpSpPr>
          <a:xfrm>
            <a:off x="5275343" y="1052737"/>
            <a:ext cx="1647225" cy="1620073"/>
            <a:chOff x="3620622" y="188640"/>
            <a:chExt cx="1733218" cy="1704648"/>
          </a:xfrm>
        </p:grpSpPr>
        <p:grpSp>
          <p:nvGrpSpPr>
            <p:cNvPr id="98" name="Group 30"/>
            <p:cNvGrpSpPr>
              <a:grpSpLocks/>
            </p:cNvGrpSpPr>
            <p:nvPr/>
          </p:nvGrpSpPr>
          <p:grpSpPr bwMode="auto">
            <a:xfrm>
              <a:off x="3620622" y="188640"/>
              <a:ext cx="1733218" cy="1704648"/>
              <a:chOff x="765" y="2762"/>
              <a:chExt cx="1026" cy="1031"/>
            </a:xfrm>
          </p:grpSpPr>
          <p:sp>
            <p:nvSpPr>
              <p:cNvPr id="100" name="Oval 24"/>
              <p:cNvSpPr>
                <a:spLocks noChangeArrowheads="1"/>
              </p:cNvSpPr>
              <p:nvPr/>
            </p:nvSpPr>
            <p:spPr bwMode="auto">
              <a:xfrm>
                <a:off x="765" y="2762"/>
                <a:ext cx="1026" cy="1031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latinLnBrk="0">
                  <a:defRPr/>
                </a:pPr>
                <a:endParaRPr lang="ko-KR" altLang="en-US" i="1" kern="0">
                  <a:solidFill>
                    <a:srgbClr val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01" name="Oval 25"/>
              <p:cNvSpPr>
                <a:spLocks noChangeArrowheads="1"/>
              </p:cNvSpPr>
              <p:nvPr/>
            </p:nvSpPr>
            <p:spPr bwMode="auto">
              <a:xfrm>
                <a:off x="810" y="2820"/>
                <a:ext cx="936" cy="940"/>
              </a:xfrm>
              <a:prstGeom prst="ellipse">
                <a:avLst/>
              </a:prstGeom>
              <a:solidFill>
                <a:srgbClr val="00206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0">
                  <a:defRPr/>
                </a:pPr>
                <a:endParaRPr lang="ko-KR" altLang="en-US" sz="1600" kern="0" dirty="0">
                  <a:solidFill>
                    <a:srgbClr val="00428A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sp>
          <p:nvSpPr>
            <p:cNvPr id="99" name="직사각형 98"/>
            <p:cNvSpPr/>
            <p:nvPr/>
          </p:nvSpPr>
          <p:spPr>
            <a:xfrm>
              <a:off x="4068763" y="835694"/>
              <a:ext cx="836935" cy="453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 latinLnBrk="0">
                <a:lnSpc>
                  <a:spcPct val="110000"/>
                </a:lnSpc>
                <a:tabLst>
                  <a:tab pos="85725" algn="l"/>
                </a:tabLst>
                <a:defRPr/>
              </a:pPr>
              <a:r>
                <a:rPr kumimoji="1" lang="en-US" altLang="ko-KR" sz="2000" kern="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RDA</a:t>
              </a:r>
              <a:endParaRPr kumimoji="1" lang="ko-KR" altLang="en-US" sz="2000" kern="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2654807" y="4550829"/>
            <a:ext cx="6887560" cy="1565769"/>
            <a:chOff x="1121282" y="4550828"/>
            <a:chExt cx="6887560" cy="1565769"/>
          </a:xfrm>
        </p:grpSpPr>
        <p:grpSp>
          <p:nvGrpSpPr>
            <p:cNvPr id="103" name="그룹 102"/>
            <p:cNvGrpSpPr/>
            <p:nvPr/>
          </p:nvGrpSpPr>
          <p:grpSpPr>
            <a:xfrm>
              <a:off x="1121282" y="4550828"/>
              <a:ext cx="1592921" cy="1565769"/>
              <a:chOff x="1475656" y="3876288"/>
              <a:chExt cx="1676079" cy="1647509"/>
            </a:xfrm>
          </p:grpSpPr>
          <p:grpSp>
            <p:nvGrpSpPr>
              <p:cNvPr id="104" name="Group 29"/>
              <p:cNvGrpSpPr>
                <a:grpSpLocks/>
              </p:cNvGrpSpPr>
              <p:nvPr/>
            </p:nvGrpSpPr>
            <p:grpSpPr bwMode="auto">
              <a:xfrm>
                <a:off x="1475656" y="3876288"/>
                <a:ext cx="1676079" cy="1647509"/>
                <a:chOff x="3748" y="2856"/>
                <a:chExt cx="992" cy="997"/>
              </a:xfrm>
            </p:grpSpPr>
            <p:sp>
              <p:nvSpPr>
                <p:cNvPr id="106" name="Oval 15"/>
                <p:cNvSpPr>
                  <a:spLocks noChangeArrowheads="1"/>
                </p:cNvSpPr>
                <p:nvPr/>
              </p:nvSpPr>
              <p:spPr bwMode="auto">
                <a:xfrm>
                  <a:off x="3748" y="2856"/>
                  <a:ext cx="992" cy="99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latinLnBrk="0">
                    <a:defRPr/>
                  </a:pPr>
                  <a:endParaRPr lang="ko-KR" altLang="en-US" i="1" kern="0">
                    <a:solidFill>
                      <a:srgbClr val="000000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endParaRPr>
                </a:p>
              </p:txBody>
            </p:sp>
            <p:sp>
              <p:nvSpPr>
                <p:cNvPr id="107" name="Oval 16"/>
                <p:cNvSpPr>
                  <a:spLocks noChangeArrowheads="1"/>
                </p:cNvSpPr>
                <p:nvPr/>
              </p:nvSpPr>
              <p:spPr bwMode="auto">
                <a:xfrm>
                  <a:off x="3788" y="2900"/>
                  <a:ext cx="903" cy="911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0">
                    <a:defRPr/>
                  </a:pPr>
                  <a:endParaRPr lang="ko-KR" altLang="en-US" sz="1600" kern="0" dirty="0">
                    <a:solidFill>
                      <a:srgbClr val="3C712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endParaRPr>
                </a:p>
              </p:txBody>
            </p:sp>
          </p:grpSp>
          <p:sp>
            <p:nvSpPr>
              <p:cNvPr id="105" name="직사각형 104"/>
              <p:cNvSpPr/>
              <p:nvPr/>
            </p:nvSpPr>
            <p:spPr>
              <a:xfrm>
                <a:off x="1518798" y="4386601"/>
                <a:ext cx="1617870" cy="667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 latinLnBrk="0">
                  <a:lnSpc>
                    <a:spcPct val="110000"/>
                  </a:lnSpc>
                  <a:tabLst>
                    <a:tab pos="85725" algn="l"/>
                  </a:tabLst>
                  <a:defRPr/>
                </a:pPr>
                <a:r>
                  <a:rPr kumimoji="1" lang="en-US" altLang="ko-KR" sz="1600" kern="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Smart Farm </a:t>
                </a:r>
              </a:p>
              <a:p>
                <a:pPr algn="ctr" fontAlgn="base" latinLnBrk="0">
                  <a:lnSpc>
                    <a:spcPct val="110000"/>
                  </a:lnSpc>
                  <a:tabLst>
                    <a:tab pos="85725" algn="l"/>
                  </a:tabLst>
                  <a:defRPr/>
                </a:pPr>
                <a:r>
                  <a:rPr kumimoji="1" lang="en-US" altLang="ko-KR" sz="1600" kern="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Company</a:t>
                </a:r>
                <a:endParaRPr kumimoji="1" lang="ko-KR" altLang="en-US" sz="1600" kern="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grpSp>
          <p:nvGrpSpPr>
            <p:cNvPr id="108" name="그룹 107"/>
            <p:cNvGrpSpPr/>
            <p:nvPr/>
          </p:nvGrpSpPr>
          <p:grpSpPr>
            <a:xfrm>
              <a:off x="6415921" y="4550828"/>
              <a:ext cx="1592921" cy="1565769"/>
              <a:chOff x="6084168" y="3876288"/>
              <a:chExt cx="1676079" cy="1647509"/>
            </a:xfrm>
          </p:grpSpPr>
          <p:grpSp>
            <p:nvGrpSpPr>
              <p:cNvPr id="109" name="Group 29"/>
              <p:cNvGrpSpPr>
                <a:grpSpLocks/>
              </p:cNvGrpSpPr>
              <p:nvPr/>
            </p:nvGrpSpPr>
            <p:grpSpPr bwMode="auto">
              <a:xfrm>
                <a:off x="6084168" y="3876288"/>
                <a:ext cx="1676079" cy="1647509"/>
                <a:chOff x="3748" y="2856"/>
                <a:chExt cx="992" cy="997"/>
              </a:xfrm>
            </p:grpSpPr>
            <p:sp>
              <p:nvSpPr>
                <p:cNvPr id="111" name="Oval 15"/>
                <p:cNvSpPr>
                  <a:spLocks noChangeArrowheads="1"/>
                </p:cNvSpPr>
                <p:nvPr/>
              </p:nvSpPr>
              <p:spPr bwMode="auto">
                <a:xfrm>
                  <a:off x="3748" y="2856"/>
                  <a:ext cx="992" cy="99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latinLnBrk="0">
                    <a:defRPr/>
                  </a:pPr>
                  <a:endParaRPr lang="ko-KR" altLang="en-US" i="1" kern="0">
                    <a:solidFill>
                      <a:srgbClr val="000000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endParaRPr>
                </a:p>
              </p:txBody>
            </p:sp>
            <p:sp>
              <p:nvSpPr>
                <p:cNvPr id="112" name="Oval 16"/>
                <p:cNvSpPr>
                  <a:spLocks noChangeArrowheads="1"/>
                </p:cNvSpPr>
                <p:nvPr/>
              </p:nvSpPr>
              <p:spPr bwMode="auto">
                <a:xfrm>
                  <a:off x="3788" y="2900"/>
                  <a:ext cx="903" cy="911"/>
                </a:xfrm>
                <a:prstGeom prst="ellipse">
                  <a:avLst/>
                </a:prstGeom>
                <a:solidFill>
                  <a:srgbClr val="92D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0">
                    <a:defRPr/>
                  </a:pPr>
                  <a:endParaRPr lang="ko-KR" altLang="en-US" sz="1600" kern="0" dirty="0">
                    <a:solidFill>
                      <a:srgbClr val="3C712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endParaRPr>
                </a:p>
              </p:txBody>
            </p:sp>
          </p:grpSp>
          <p:sp>
            <p:nvSpPr>
              <p:cNvPr id="110" name="직사각형 109"/>
              <p:cNvSpPr/>
              <p:nvPr/>
            </p:nvSpPr>
            <p:spPr>
              <a:xfrm>
                <a:off x="6133273" y="4418700"/>
                <a:ext cx="1617870" cy="667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 latinLnBrk="0">
                  <a:lnSpc>
                    <a:spcPct val="110000"/>
                  </a:lnSpc>
                  <a:tabLst>
                    <a:tab pos="85725" algn="l"/>
                  </a:tabLst>
                  <a:defRPr/>
                </a:pPr>
                <a:r>
                  <a:rPr kumimoji="1" lang="en-US" altLang="ko-KR" sz="1600" kern="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Smart Farm </a:t>
                </a:r>
              </a:p>
              <a:p>
                <a:pPr algn="ctr" fontAlgn="base" latinLnBrk="0">
                  <a:lnSpc>
                    <a:spcPct val="110000"/>
                  </a:lnSpc>
                  <a:tabLst>
                    <a:tab pos="85725" algn="l"/>
                  </a:tabLst>
                  <a:defRPr/>
                </a:pPr>
                <a:r>
                  <a:rPr kumimoji="1" lang="en-US" altLang="ko-KR" sz="1600" kern="0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Farmer</a:t>
                </a:r>
                <a:endParaRPr kumimoji="1" lang="ko-KR" altLang="en-US" sz="1600" kern="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grpSp>
        <p:nvGrpSpPr>
          <p:cNvPr id="115" name="그룹 114"/>
          <p:cNvGrpSpPr/>
          <p:nvPr/>
        </p:nvGrpSpPr>
        <p:grpSpPr>
          <a:xfrm rot="637635">
            <a:off x="3587554" y="1882311"/>
            <a:ext cx="5032497" cy="4767611"/>
            <a:chOff x="1870924" y="1388875"/>
            <a:chExt cx="4727366" cy="4766214"/>
          </a:xfrm>
        </p:grpSpPr>
        <p:sp>
          <p:nvSpPr>
            <p:cNvPr id="116" name="원형 화살표 115"/>
            <p:cNvSpPr/>
            <p:nvPr/>
          </p:nvSpPr>
          <p:spPr>
            <a:xfrm rot="20697024" flipH="1">
              <a:off x="1928248" y="1388875"/>
              <a:ext cx="4670042" cy="4576431"/>
            </a:xfrm>
            <a:prstGeom prst="circularArrow">
              <a:avLst>
                <a:gd name="adj1" fmla="val 2273"/>
                <a:gd name="adj2" fmla="val 416941"/>
                <a:gd name="adj3" fmla="val 7692861"/>
                <a:gd name="adj4" fmla="val 1987062"/>
                <a:gd name="adj5" fmla="val 2827"/>
              </a:avLst>
            </a:prstGeom>
            <a:solidFill>
              <a:schemeClr val="accent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17" name="원형 화살표 116"/>
            <p:cNvSpPr/>
            <p:nvPr/>
          </p:nvSpPr>
          <p:spPr>
            <a:xfrm rot="14089712" flipH="1">
              <a:off x="2050427" y="1468220"/>
              <a:ext cx="4514345" cy="4576432"/>
            </a:xfrm>
            <a:prstGeom prst="circularArrow">
              <a:avLst>
                <a:gd name="adj1" fmla="val 2059"/>
                <a:gd name="adj2" fmla="val 416941"/>
                <a:gd name="adj3" fmla="val 7701280"/>
                <a:gd name="adj4" fmla="val 3382400"/>
                <a:gd name="adj5" fmla="val 2959"/>
              </a:avLst>
            </a:prstGeom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18" name="원형 화살표 117"/>
            <p:cNvSpPr/>
            <p:nvPr/>
          </p:nvSpPr>
          <p:spPr>
            <a:xfrm rot="6946891" flipH="1">
              <a:off x="1824119" y="1531852"/>
              <a:ext cx="4670042" cy="4576432"/>
            </a:xfrm>
            <a:prstGeom prst="circularArrow">
              <a:avLst>
                <a:gd name="adj1" fmla="val 2072"/>
                <a:gd name="adj2" fmla="val 416941"/>
                <a:gd name="adj3" fmla="val 7689847"/>
                <a:gd name="adj4" fmla="val 3453881"/>
                <a:gd name="adj5" fmla="val 3038"/>
              </a:avLst>
            </a:pr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122" name="그림 1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49" y="3212976"/>
            <a:ext cx="2423487" cy="2184623"/>
          </a:xfrm>
          <a:prstGeom prst="rect">
            <a:avLst/>
          </a:prstGeom>
        </p:spPr>
      </p:pic>
      <p:pic>
        <p:nvPicPr>
          <p:cNvPr id="123" name="Picture 45" descr="화살표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4747628" flipH="1">
            <a:off x="3785695" y="4408804"/>
            <a:ext cx="1223688" cy="113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" name="Picture 45" descr="화살표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6873618" flipH="1">
            <a:off x="7137035" y="4338729"/>
            <a:ext cx="1223688" cy="113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직사각형 124"/>
          <p:cNvSpPr/>
          <p:nvPr/>
        </p:nvSpPr>
        <p:spPr>
          <a:xfrm>
            <a:off x="6957334" y="4581128"/>
            <a:ext cx="2090994" cy="44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5">
                  <a:lumMod val="75000"/>
                </a:schemeClr>
              </a:buClr>
            </a:pPr>
            <a:r>
              <a:rPr lang="en-US" altLang="ko-KR" sz="1100" dirty="0" smtClean="0">
                <a:solidFill>
                  <a:schemeClr val="accent3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Agriculture Big Data Provision</a:t>
            </a:r>
            <a:endParaRPr lang="en-US" altLang="ko-KR" sz="1100" dirty="0">
              <a:solidFill>
                <a:schemeClr val="accent3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6" name="직사각형 125"/>
          <p:cNvSpPr/>
          <p:nvPr/>
        </p:nvSpPr>
        <p:spPr>
          <a:xfrm>
            <a:off x="3729163" y="4673297"/>
            <a:ext cx="1728192" cy="6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5">
                  <a:lumMod val="75000"/>
                </a:schemeClr>
              </a:buClr>
            </a:pPr>
            <a:r>
              <a:rPr lang="en-US" altLang="ko-KR" sz="1100" dirty="0" smtClean="0">
                <a:solidFill>
                  <a:schemeClr val="accent5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Specialized </a:t>
            </a:r>
            <a:r>
              <a:rPr lang="en-US" altLang="ko-KR" sz="1100" dirty="0" smtClean="0">
                <a:solidFill>
                  <a:schemeClr val="accent5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Model  &amp; </a:t>
            </a:r>
            <a:r>
              <a:rPr lang="en-US" altLang="ko-KR" sz="1100" dirty="0" smtClean="0">
                <a:solidFill>
                  <a:schemeClr val="accent5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Business Model Development</a:t>
            </a:r>
            <a:endParaRPr lang="en-US" altLang="ko-KR" sz="1100" dirty="0">
              <a:solidFill>
                <a:schemeClr val="accent5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4569462" y="2746503"/>
            <a:ext cx="308795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5">
                  <a:lumMod val="75000"/>
                </a:schemeClr>
              </a:buClr>
            </a:pPr>
            <a:r>
              <a:rPr lang="en-US" altLang="ko-KR" sz="12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Basic Model Development </a:t>
            </a:r>
            <a:endParaRPr lang="en-US" altLang="ko-KR" sz="1200" dirty="0" smtClean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10000"/>
              </a:lnSpc>
              <a:buClr>
                <a:schemeClr val="accent5">
                  <a:lumMod val="75000"/>
                </a:schemeClr>
              </a:buClr>
            </a:pPr>
            <a:r>
              <a:rPr lang="en-US" altLang="ko-KR" sz="12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 Cloud </a:t>
            </a:r>
            <a:r>
              <a:rPr lang="en-US" altLang="ko-KR" sz="12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Platform Operation</a:t>
            </a:r>
            <a:endParaRPr lang="en-US" altLang="ko-KR" sz="1200" dirty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30" name="그룹 129"/>
          <p:cNvGrpSpPr/>
          <p:nvPr/>
        </p:nvGrpSpPr>
        <p:grpSpPr>
          <a:xfrm>
            <a:off x="8184232" y="3356992"/>
            <a:ext cx="1906562" cy="959075"/>
            <a:chOff x="652670" y="1563351"/>
            <a:chExt cx="1703025" cy="1009142"/>
          </a:xfrm>
        </p:grpSpPr>
        <p:pic>
          <p:nvPicPr>
            <p:cNvPr id="131" name="그림 13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42" y="1594514"/>
              <a:ext cx="473763" cy="453352"/>
            </a:xfrm>
            <a:prstGeom prst="rect">
              <a:avLst/>
            </a:prstGeom>
          </p:spPr>
        </p:pic>
        <p:pic>
          <p:nvPicPr>
            <p:cNvPr id="132" name="그림 131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067" y="1563351"/>
              <a:ext cx="536011" cy="512918"/>
            </a:xfrm>
            <a:prstGeom prst="rect">
              <a:avLst/>
            </a:prstGeom>
          </p:spPr>
        </p:pic>
        <p:sp>
          <p:nvSpPr>
            <p:cNvPr id="133" name="직사각형 132"/>
            <p:cNvSpPr/>
            <p:nvPr/>
          </p:nvSpPr>
          <p:spPr>
            <a:xfrm>
              <a:off x="652670" y="2047867"/>
              <a:ext cx="1703025" cy="524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lnSpc>
                  <a:spcPct val="110000"/>
                </a:lnSpc>
                <a:tabLst>
                  <a:tab pos="85725" algn="l"/>
                </a:tabLst>
                <a:defRPr/>
              </a:pPr>
              <a:r>
                <a:rPr kumimoji="1" lang="en-US" altLang="ko-KR" sz="1200" kern="0" dirty="0" smtClean="0"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Data &amp; Management Knowhow Provision</a:t>
              </a:r>
              <a:endParaRPr kumimoji="1" lang="ko-KR" altLang="en-US" sz="1200" kern="0" dirty="0">
                <a:solidFill>
                  <a:schemeClr val="accent3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pic>
        <p:nvPicPr>
          <p:cNvPr id="138" name="그림 137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15" y="5997069"/>
            <a:ext cx="647349" cy="637094"/>
          </a:xfrm>
          <a:prstGeom prst="rect">
            <a:avLst/>
          </a:prstGeom>
        </p:spPr>
      </p:pic>
      <p:sp>
        <p:nvSpPr>
          <p:cNvPr id="139" name="직사각형 138"/>
          <p:cNvSpPr/>
          <p:nvPr/>
        </p:nvSpPr>
        <p:spPr>
          <a:xfrm>
            <a:off x="4439816" y="6116598"/>
            <a:ext cx="1656184" cy="44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10000"/>
              </a:lnSpc>
              <a:tabLst>
                <a:tab pos="85725" algn="l"/>
              </a:tabLst>
              <a:defRPr/>
            </a:pPr>
            <a:r>
              <a:rPr kumimoji="1" lang="en-US" altLang="ko-KR" sz="1100" kern="0" dirty="0" smtClean="0">
                <a:solidFill>
                  <a:schemeClr val="accent5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Business Model Service Provision</a:t>
            </a:r>
            <a:endParaRPr kumimoji="1" lang="ko-KR" altLang="en-US" sz="1100" kern="0" dirty="0">
              <a:solidFill>
                <a:schemeClr val="accent5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42" name="그림 141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429" y="5949280"/>
            <a:ext cx="715859" cy="655838"/>
          </a:xfrm>
          <a:prstGeom prst="rect">
            <a:avLst/>
          </a:prstGeom>
        </p:spPr>
      </p:pic>
      <p:sp>
        <p:nvSpPr>
          <p:cNvPr id="143" name="직사각형 142"/>
          <p:cNvSpPr/>
          <p:nvPr/>
        </p:nvSpPr>
        <p:spPr>
          <a:xfrm>
            <a:off x="6240016" y="6098754"/>
            <a:ext cx="1944216" cy="44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10000"/>
              </a:lnSpc>
              <a:tabLst>
                <a:tab pos="85725" algn="l"/>
              </a:tabLst>
              <a:defRPr/>
            </a:pPr>
            <a:r>
              <a:rPr kumimoji="1" lang="en-US" altLang="ko-KR" sz="1100" kern="0" dirty="0" smtClean="0">
                <a:solidFill>
                  <a:schemeClr val="accent3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Business Model Application to Farm</a:t>
            </a:r>
            <a:endParaRPr kumimoji="1" lang="ko-KR" altLang="en-US" sz="1100" kern="0" dirty="0">
              <a:solidFill>
                <a:schemeClr val="accent3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44" name="그림 143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31" y="3150395"/>
            <a:ext cx="670210" cy="632782"/>
          </a:xfrm>
          <a:prstGeom prst="rect">
            <a:avLst/>
          </a:prstGeom>
        </p:spPr>
      </p:pic>
      <p:sp>
        <p:nvSpPr>
          <p:cNvPr id="146" name="직사각형 145"/>
          <p:cNvSpPr/>
          <p:nvPr/>
        </p:nvSpPr>
        <p:spPr>
          <a:xfrm>
            <a:off x="1718958" y="3773750"/>
            <a:ext cx="2088232" cy="6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10000"/>
              </a:lnSpc>
              <a:tabLst>
                <a:tab pos="85725" algn="l"/>
              </a:tabLst>
              <a:defRPr/>
            </a:pPr>
            <a:r>
              <a:rPr kumimoji="1" lang="en-US" altLang="ko-KR" sz="1100" kern="0" dirty="0" smtClean="0">
                <a:solidFill>
                  <a:schemeClr val="accent5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Specialized Model Development using Basic Model and Dataset</a:t>
            </a:r>
            <a:endParaRPr kumimoji="1" lang="ko-KR" altLang="en-US" sz="1100" kern="0" dirty="0">
              <a:solidFill>
                <a:schemeClr val="accent5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2389292" y="1664650"/>
            <a:ext cx="2088232" cy="1313956"/>
            <a:chOff x="1805906" y="1227623"/>
            <a:chExt cx="1867199" cy="1308046"/>
          </a:xfrm>
        </p:grpSpPr>
        <p:pic>
          <p:nvPicPr>
            <p:cNvPr id="136" name="그림 135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869" y="1227623"/>
              <a:ext cx="561373" cy="574708"/>
            </a:xfrm>
            <a:prstGeom prst="rect">
              <a:avLst/>
            </a:prstGeom>
          </p:spPr>
        </p:pic>
        <p:sp>
          <p:nvSpPr>
            <p:cNvPr id="137" name="직사각형 136"/>
            <p:cNvSpPr/>
            <p:nvPr/>
          </p:nvSpPr>
          <p:spPr>
            <a:xfrm>
              <a:off x="1805906" y="1837094"/>
              <a:ext cx="1867199" cy="69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lnSpc>
                  <a:spcPct val="110000"/>
                </a:lnSpc>
                <a:tabLst>
                  <a:tab pos="85725" algn="l"/>
                </a:tabLst>
                <a:defRPr/>
              </a:pPr>
              <a:r>
                <a:rPr kumimoji="1" lang="en-US" altLang="ko-KR" sz="1200" kern="0" dirty="0" smtClean="0">
                  <a:solidFill>
                    <a:srgbClr val="00206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Technology Transfer of Basic Model &amp; Dataset Provision</a:t>
              </a:r>
              <a:endParaRPr kumimoji="1" lang="ko-KR" altLang="en-US" sz="1200" kern="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7491171" y="1647217"/>
            <a:ext cx="1917198" cy="1290619"/>
            <a:chOff x="5553850" y="1209090"/>
            <a:chExt cx="1561921" cy="1290619"/>
          </a:xfrm>
        </p:grpSpPr>
        <p:pic>
          <p:nvPicPr>
            <p:cNvPr id="147" name="그림 146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815" y="1209090"/>
              <a:ext cx="537724" cy="569092"/>
            </a:xfrm>
            <a:prstGeom prst="rect">
              <a:avLst/>
            </a:prstGeom>
          </p:spPr>
        </p:pic>
        <p:sp>
          <p:nvSpPr>
            <p:cNvPr id="148" name="직사각형 147"/>
            <p:cNvSpPr/>
            <p:nvPr/>
          </p:nvSpPr>
          <p:spPr>
            <a:xfrm>
              <a:off x="5553850" y="1797978"/>
              <a:ext cx="1561921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lnSpc>
                  <a:spcPct val="110000"/>
                </a:lnSpc>
                <a:tabLst>
                  <a:tab pos="85725" algn="l"/>
                </a:tabLst>
                <a:defRPr/>
              </a:pPr>
              <a:r>
                <a:rPr kumimoji="1" lang="en-US" altLang="ko-KR" sz="1200" kern="0" dirty="0" smtClean="0">
                  <a:solidFill>
                    <a:srgbClr val="00206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Data Collection and Processing &amp; Basic Model Development</a:t>
              </a:r>
              <a:endParaRPr kumimoji="1" lang="ko-KR" altLang="en-US" sz="1200" kern="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64" name="직사각형 163"/>
          <p:cNvSpPr/>
          <p:nvPr/>
        </p:nvSpPr>
        <p:spPr>
          <a:xfrm>
            <a:off x="1335816" y="5877272"/>
            <a:ext cx="2527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fontAlgn="base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200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Company Sales Increase</a:t>
            </a:r>
            <a:endParaRPr lang="en-US" altLang="ko-KR" sz="1200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182563" indent="-182563" fontAlgn="base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200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Job Creation</a:t>
            </a:r>
            <a:endParaRPr lang="en-US" altLang="ko-KR" sz="1200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5" name="직사각형 164"/>
          <p:cNvSpPr/>
          <p:nvPr/>
        </p:nvSpPr>
        <p:spPr>
          <a:xfrm>
            <a:off x="9094248" y="5919663"/>
            <a:ext cx="2618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fontAlgn="base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200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Productivity Improvement</a:t>
            </a:r>
            <a:endParaRPr lang="en-US" altLang="ko-KR" sz="1200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182563" indent="-182563" fontAlgn="base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200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Farm Income Increase</a:t>
            </a:r>
            <a:endParaRPr lang="en-US" altLang="ko-KR" sz="1200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6" name="직사각형 165"/>
          <p:cNvSpPr/>
          <p:nvPr/>
        </p:nvSpPr>
        <p:spPr>
          <a:xfrm>
            <a:off x="4810378" y="5204126"/>
            <a:ext cx="25269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Innovative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Growth Ecosystem using Agriculture Big Data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94" name="Picture 8" descr="C:\Users\user\Desktop\밴드 확대 방안\Farmer-ico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4826215"/>
            <a:ext cx="1043394" cy="10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15" descr="C:\Users\user\Desktop\밴드 확대 방안\전문가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941168"/>
            <a:ext cx="991196" cy="9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35360" y="116632"/>
            <a:ext cx="10801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pPr>
              <a:defRPr/>
            </a:pPr>
            <a:r>
              <a:rPr lang="en-US" altLang="ko-KR" sz="4000" dirty="0"/>
              <a:t>Establishment of Innovative Growth Ecosystem for Digital Agriculture</a:t>
            </a:r>
            <a:endParaRPr lang="en-US" altLang="ko-KR" sz="4000" dirty="0"/>
          </a:p>
        </p:txBody>
      </p:sp>
      <p:sp>
        <p:nvSpPr>
          <p:cNvPr id="59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31/32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03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6" name="TextBox 15"/>
          <p:cNvSpPr txBox="1"/>
          <p:nvPr/>
        </p:nvSpPr>
        <p:spPr>
          <a:xfrm>
            <a:off x="2007028" y="2169438"/>
            <a:ext cx="948957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5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The</a:t>
            </a:r>
            <a:r>
              <a:rPr kumimoji="1"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kumimoji="1" lang="en-US" altLang="ko-KR" sz="4800" spc="-150" dirty="0">
                <a:solidFill>
                  <a:srgbClr val="6699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4th industrial </a:t>
            </a:r>
            <a:r>
              <a:rPr kumimoji="1" lang="en-US" altLang="ko-KR" sz="4800" spc="-150" dirty="0" smtClean="0">
                <a:solidFill>
                  <a:srgbClr val="6699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revolution, </a:t>
            </a:r>
          </a:p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800" spc="-150" dirty="0" smtClean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We will develop it through </a:t>
            </a:r>
            <a:r>
              <a:rPr kumimoji="1"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advanced </a:t>
            </a:r>
            <a:r>
              <a:rPr kumimoji="1" lang="en-US" altLang="ko-KR" sz="5400" b="1" spc="-150" dirty="0">
                <a:solidFill>
                  <a:srgbClr val="0066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digital </a:t>
            </a:r>
            <a:r>
              <a:rPr kumimoji="1" lang="en-US" altLang="ko-KR" sz="5400" b="1" spc="-150" dirty="0" smtClean="0">
                <a:solidFill>
                  <a:srgbClr val="0066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agriculture. </a:t>
            </a:r>
            <a:endParaRPr kumimoji="1" lang="en-US" altLang="ko-KR" sz="5400" b="1" spc="-150" dirty="0">
              <a:solidFill>
                <a:srgbClr val="00660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392" y="5445224"/>
            <a:ext cx="9721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200" spc="-150" dirty="0">
                <a:solidFill>
                  <a:srgbClr val="0066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kumimoji="1" lang="en-US" altLang="ko-KR" sz="7200" spc="-150" dirty="0" smtClean="0">
                <a:solidFill>
                  <a:srgbClr val="0066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Thank you.</a:t>
            </a:r>
            <a:endParaRPr kumimoji="1" lang="en-US" altLang="ko-KR" sz="7200" spc="-150" dirty="0">
              <a:solidFill>
                <a:srgbClr val="00660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861" r="89933">
                        <a14:foregroundMark x1="39970" y1="36571" x2="40716" y2="43714"/>
                        <a14:foregroundMark x1="43177" y1="56286" x2="41312" y2="60286"/>
                        <a14:foregroundMark x1="52498" y1="34857" x2="52647" y2="40286"/>
                        <a14:foregroundMark x1="52647" y1="50857" x2="52647" y2="55714"/>
                        <a14:foregroundMark x1="49814" y1="61429" x2="49515" y2="66286"/>
                        <a14:foregroundMark x1="58837" y1="36571" x2="62565" y2="35429"/>
                        <a14:foregroundMark x1="65474" y1="37714" x2="65772" y2="51429"/>
                        <a14:foregroundMark x1="59582" y1="66286" x2="65772" y2="66286"/>
                        <a14:foregroundMark x1="71514" y1="37143" x2="74273" y2="37143"/>
                        <a14:foregroundMark x1="68233" y1="52571" x2="75093" y2="52000"/>
                        <a14:foregroundMark x1="71663" y1="59143" x2="71663" y2="59143"/>
                        <a14:foregroundMark x1="79717" y1="39714" x2="79717" y2="39714"/>
                        <a14:foregroundMark x1="84191" y1="43714" x2="84191" y2="43714"/>
                        <a14:foregroundMark x1="83743" y1="58571" x2="83743" y2="58571"/>
                        <a14:foregroundMark x1="50405" y1="66667" x2="55668" y2="66667"/>
                        <a14:backgroundMark x1="17823" y1="48571" x2="23565" y2="2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5" r="12569"/>
          <a:stretch/>
        </p:blipFill>
        <p:spPr>
          <a:xfrm>
            <a:off x="479376" y="188640"/>
            <a:ext cx="2442242" cy="78454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48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C:\Users\user\Desktop\농업빅데이터팀 소개자료\thumb_520390_1494499367_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19337" y="152636"/>
            <a:ext cx="11953328" cy="66607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0" name="직사각형 9"/>
          <p:cNvSpPr/>
          <p:nvPr/>
        </p:nvSpPr>
        <p:spPr>
          <a:xfrm>
            <a:off x="335360" y="152636"/>
            <a:ext cx="11593288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88190" y="188641"/>
            <a:ext cx="114644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About RDA and its Missio</a:t>
            </a: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n</a:t>
            </a:r>
          </a:p>
        </p:txBody>
      </p:sp>
      <p:pic>
        <p:nvPicPr>
          <p:cNvPr id="93" name="그림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373217"/>
            <a:ext cx="3983765" cy="1365925"/>
          </a:xfrm>
          <a:prstGeom prst="rect">
            <a:avLst/>
          </a:prstGeom>
        </p:spPr>
      </p:pic>
      <p:sp>
        <p:nvSpPr>
          <p:cNvPr id="91" name="모서리가 둥근 직사각형 90"/>
          <p:cNvSpPr/>
          <p:nvPr/>
        </p:nvSpPr>
        <p:spPr>
          <a:xfrm>
            <a:off x="561250" y="1772816"/>
            <a:ext cx="5438741" cy="3528392"/>
          </a:xfrm>
          <a:prstGeom prst="roundRect">
            <a:avLst>
              <a:gd name="adj" fmla="val 5614"/>
            </a:avLst>
          </a:prstGeom>
          <a:solidFill>
            <a:srgbClr val="2381CE">
              <a:lumMod val="20000"/>
              <a:lumOff val="8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defTabSz="914291" latinLnBrk="0">
              <a:defRPr/>
            </a:pPr>
            <a:endParaRPr lang="ko-KR" altLang="en-US" sz="2000" kern="0" smtClean="0">
              <a:solidFill>
                <a:prstClr val="black"/>
              </a:solidFill>
            </a:endParaRPr>
          </a:p>
        </p:txBody>
      </p:sp>
      <p:cxnSp>
        <p:nvCxnSpPr>
          <p:cNvPr id="94" name="직선 연결선 93"/>
          <p:cNvCxnSpPr/>
          <p:nvPr/>
        </p:nvCxnSpPr>
        <p:spPr>
          <a:xfrm>
            <a:off x="1249462" y="3861048"/>
            <a:ext cx="4224469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grpSp>
        <p:nvGrpSpPr>
          <p:cNvPr id="99" name="그룹 98"/>
          <p:cNvGrpSpPr/>
          <p:nvPr/>
        </p:nvGrpSpPr>
        <p:grpSpPr>
          <a:xfrm>
            <a:off x="441966" y="4518447"/>
            <a:ext cx="5055992" cy="734991"/>
            <a:chOff x="-651206" y="2917329"/>
            <a:chExt cx="5383089" cy="1043389"/>
          </a:xfrm>
        </p:grpSpPr>
        <p:cxnSp>
          <p:nvCxnSpPr>
            <p:cNvPr id="101" name="직선 연결선 100"/>
            <p:cNvCxnSpPr/>
            <p:nvPr/>
          </p:nvCxnSpPr>
          <p:spPr>
            <a:xfrm>
              <a:off x="227200" y="2917329"/>
              <a:ext cx="0" cy="20444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sp>
          <p:nvSpPr>
            <p:cNvPr id="104" name="모서리가 둥근 직사각형 103"/>
            <p:cNvSpPr/>
            <p:nvPr/>
          </p:nvSpPr>
          <p:spPr>
            <a:xfrm>
              <a:off x="-651206" y="3377768"/>
              <a:ext cx="1321335" cy="410382"/>
            </a:xfrm>
            <a:prstGeom prst="roundRect">
              <a:avLst>
                <a:gd name="adj" fmla="val 26075"/>
              </a:avLst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none" lIns="360000" tIns="0" bIns="0" rtlCol="0" anchor="ctr">
              <a:spAutoFit/>
            </a:bodyPr>
            <a:lstStyle/>
            <a:p>
              <a:pPr latinLnBrk="0">
                <a:defRPr/>
              </a:pPr>
              <a:r>
                <a:rPr lang="en-US" altLang="ko-KR" sz="800" b="1" kern="0" spc="-10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National Institute of</a:t>
              </a:r>
            </a:p>
            <a:p>
              <a:pPr latinLnBrk="0">
                <a:defRPr/>
              </a:pPr>
              <a:r>
                <a:rPr lang="en-US" altLang="ko-KR" sz="800" b="1" kern="0" spc="-10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Agricultural Sciences</a:t>
              </a:r>
              <a:endParaRPr lang="ko-KR" altLang="en-US" sz="800" b="1" kern="0" spc="-10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-253599" y="3121773"/>
              <a:ext cx="928693" cy="255995"/>
            </a:xfrm>
            <a:prstGeom prst="roundRect">
              <a:avLst>
                <a:gd name="adj" fmla="val 26075"/>
              </a:avLst>
            </a:prstGeom>
            <a:solidFill>
              <a:srgbClr val="22A6B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altLang="ko-KR" sz="105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NAS</a:t>
              </a:r>
            </a:p>
          </p:txBody>
        </p:sp>
        <p:sp>
          <p:nvSpPr>
            <p:cNvPr id="106" name="모서리가 둥근 직사각형 105"/>
            <p:cNvSpPr/>
            <p:nvPr/>
          </p:nvSpPr>
          <p:spPr>
            <a:xfrm>
              <a:off x="687574" y="3377768"/>
              <a:ext cx="1305530" cy="410382"/>
            </a:xfrm>
            <a:prstGeom prst="roundRect">
              <a:avLst>
                <a:gd name="adj" fmla="val 26075"/>
              </a:avLst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none" lIns="360000" tIns="0" bIns="0" rtlCol="0" anchor="ctr">
              <a:spAutoFit/>
            </a:bodyPr>
            <a:lstStyle/>
            <a:p>
              <a:pPr latinLnBrk="0">
                <a:defRPr/>
              </a:pPr>
              <a:r>
                <a:rPr lang="en-US" altLang="ko-KR" sz="800" b="1" kern="0" spc="-10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National Institute of</a:t>
              </a:r>
            </a:p>
            <a:p>
              <a:pPr latinLnBrk="0">
                <a:defRPr/>
              </a:pPr>
              <a:r>
                <a:rPr lang="en-US" altLang="ko-KR" sz="800" b="1" kern="0" spc="-10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Crop Science</a:t>
              </a:r>
              <a:endParaRPr lang="ko-KR" altLang="en-US" sz="800" b="1" kern="0" spc="-10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07" name="모서리가 둥근 직사각형 106"/>
            <p:cNvSpPr/>
            <p:nvPr/>
          </p:nvSpPr>
          <p:spPr>
            <a:xfrm>
              <a:off x="1066593" y="3121773"/>
              <a:ext cx="928693" cy="255995"/>
            </a:xfrm>
            <a:prstGeom prst="roundRect">
              <a:avLst>
                <a:gd name="adj" fmla="val 26075"/>
              </a:avLst>
            </a:prstGeom>
            <a:solidFill>
              <a:srgbClr val="22A6B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altLang="ko-KR" sz="105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NICS</a:t>
              </a:r>
            </a:p>
          </p:txBody>
        </p:sp>
        <p:sp>
          <p:nvSpPr>
            <p:cNvPr id="108" name="모서리가 둥근 직사각형 107"/>
            <p:cNvSpPr/>
            <p:nvPr/>
          </p:nvSpPr>
          <p:spPr>
            <a:xfrm>
              <a:off x="2043104" y="3345145"/>
              <a:ext cx="1356908" cy="615573"/>
            </a:xfrm>
            <a:prstGeom prst="roundRect">
              <a:avLst>
                <a:gd name="adj" fmla="val 26075"/>
              </a:avLst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none" lIns="360000" tIns="0" bIns="0" rtlCol="0" anchor="ctr">
              <a:spAutoFit/>
            </a:bodyPr>
            <a:lstStyle/>
            <a:p>
              <a:pPr latinLnBrk="0">
                <a:defRPr/>
              </a:pPr>
              <a:r>
                <a:rPr lang="en-US" altLang="ko-KR" sz="800" b="1" kern="0" spc="-10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National Institute of </a:t>
              </a:r>
            </a:p>
            <a:p>
              <a:pPr latinLnBrk="0">
                <a:defRPr/>
              </a:pPr>
              <a:r>
                <a:rPr lang="en-US" altLang="ko-KR" sz="800" b="1" kern="0" spc="-10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Horticultural &amp; </a:t>
              </a:r>
            </a:p>
            <a:p>
              <a:pPr latinLnBrk="0">
                <a:defRPr/>
              </a:pPr>
              <a:r>
                <a:rPr lang="en-US" altLang="ko-KR" sz="800" b="1" kern="0" spc="-10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Herbal Science</a:t>
              </a:r>
              <a:endParaRPr lang="ko-KR" altLang="en-US" sz="800" b="1" kern="0" spc="-10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09" name="모서리가 둥근 직사각형 108"/>
            <p:cNvSpPr/>
            <p:nvPr/>
          </p:nvSpPr>
          <p:spPr>
            <a:xfrm>
              <a:off x="2395479" y="3121773"/>
              <a:ext cx="928693" cy="255995"/>
            </a:xfrm>
            <a:prstGeom prst="roundRect">
              <a:avLst>
                <a:gd name="adj" fmla="val 26075"/>
              </a:avLst>
            </a:prstGeom>
            <a:solidFill>
              <a:srgbClr val="22A6B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altLang="ko-KR" sz="10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NIHHS</a:t>
              </a:r>
            </a:p>
          </p:txBody>
        </p:sp>
        <p:sp>
          <p:nvSpPr>
            <p:cNvPr id="110" name="모서리가 둥근 직사각형 109"/>
            <p:cNvSpPr/>
            <p:nvPr/>
          </p:nvSpPr>
          <p:spPr>
            <a:xfrm>
              <a:off x="3400012" y="3377767"/>
              <a:ext cx="1331871" cy="410382"/>
            </a:xfrm>
            <a:prstGeom prst="roundRect">
              <a:avLst>
                <a:gd name="adj" fmla="val 26075"/>
              </a:avLst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none" lIns="360000" tIns="0" bIns="0" rtlCol="0" anchor="ctr">
              <a:spAutoFit/>
            </a:bodyPr>
            <a:lstStyle/>
            <a:p>
              <a:pPr latinLnBrk="0">
                <a:defRPr/>
              </a:pPr>
              <a:r>
                <a:rPr lang="en-US" altLang="ko-KR" sz="800" b="1" kern="0" spc="-10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National Institute of </a:t>
              </a:r>
            </a:p>
            <a:p>
              <a:pPr latinLnBrk="0">
                <a:defRPr/>
              </a:pPr>
              <a:r>
                <a:rPr lang="en-US" altLang="ko-KR" sz="800" b="1" kern="0" spc="-10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Animal Science</a:t>
              </a:r>
              <a:endParaRPr lang="ko-KR" altLang="en-US" sz="800" b="1" kern="0" spc="-10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11" name="모서리가 둥근 직사각형 110"/>
            <p:cNvSpPr/>
            <p:nvPr/>
          </p:nvSpPr>
          <p:spPr>
            <a:xfrm>
              <a:off x="3724366" y="3121773"/>
              <a:ext cx="928693" cy="255995"/>
            </a:xfrm>
            <a:prstGeom prst="roundRect">
              <a:avLst>
                <a:gd name="adj" fmla="val 26075"/>
              </a:avLst>
            </a:prstGeom>
            <a:solidFill>
              <a:srgbClr val="22A6B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altLang="ko-KR" sz="105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NIAS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654066" y="2164181"/>
            <a:ext cx="4536097" cy="2272931"/>
            <a:chOff x="437617" y="1676792"/>
            <a:chExt cx="5434107" cy="3630536"/>
          </a:xfrm>
        </p:grpSpPr>
        <p:cxnSp>
          <p:nvCxnSpPr>
            <p:cNvPr id="95" name="직선 연결선 94"/>
            <p:cNvCxnSpPr/>
            <p:nvPr/>
          </p:nvCxnSpPr>
          <p:spPr>
            <a:xfrm>
              <a:off x="5222803" y="4379414"/>
              <a:ext cx="0" cy="288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cxnSp>
          <p:nvCxnSpPr>
            <p:cNvPr id="96" name="직선 연결선 95"/>
            <p:cNvCxnSpPr/>
            <p:nvPr/>
          </p:nvCxnSpPr>
          <p:spPr>
            <a:xfrm>
              <a:off x="3864025" y="2606831"/>
              <a:ext cx="0" cy="200048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sp>
          <p:nvSpPr>
            <p:cNvPr id="97" name="모서리가 둥근 직사각형 96"/>
            <p:cNvSpPr/>
            <p:nvPr/>
          </p:nvSpPr>
          <p:spPr>
            <a:xfrm>
              <a:off x="3215103" y="4602275"/>
              <a:ext cx="1297842" cy="705053"/>
            </a:xfrm>
            <a:prstGeom prst="roundRect">
              <a:avLst>
                <a:gd name="adj" fmla="val 50000"/>
              </a:avLst>
            </a:prstGeom>
            <a:solidFill>
              <a:srgbClr val="139ED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altLang="ko-KR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Extension Service Bureau</a:t>
              </a:r>
              <a:endParaRPr lang="ko-KR" altLang="en-US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8" name="모서리가 둥근 직사각형 97"/>
            <p:cNvSpPr/>
            <p:nvPr/>
          </p:nvSpPr>
          <p:spPr>
            <a:xfrm>
              <a:off x="4573882" y="4602275"/>
              <a:ext cx="1297842" cy="705053"/>
            </a:xfrm>
            <a:prstGeom prst="roundRect">
              <a:avLst>
                <a:gd name="adj" fmla="val 50000"/>
              </a:avLst>
            </a:prstGeom>
            <a:solidFill>
              <a:srgbClr val="139ED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altLang="ko-KR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Technology Cooperation Bureau</a:t>
              </a:r>
              <a:endParaRPr lang="ko-KR" altLang="en-US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112" name="그룹 111"/>
            <p:cNvGrpSpPr/>
            <p:nvPr/>
          </p:nvGrpSpPr>
          <p:grpSpPr>
            <a:xfrm>
              <a:off x="981981" y="2723148"/>
              <a:ext cx="2883755" cy="360000"/>
              <a:chOff x="880135" y="2743818"/>
              <a:chExt cx="2883755" cy="324718"/>
            </a:xfrm>
          </p:grpSpPr>
          <p:cxnSp>
            <p:nvCxnSpPr>
              <p:cNvPr id="113" name="직선 연결선 112"/>
              <p:cNvCxnSpPr/>
              <p:nvPr/>
            </p:nvCxnSpPr>
            <p:spPr>
              <a:xfrm>
                <a:off x="2143890" y="2906177"/>
                <a:ext cx="16200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</p:cxnSp>
          <p:sp>
            <p:nvSpPr>
              <p:cNvPr id="114" name="모서리가 둥근 직사각형 113"/>
              <p:cNvSpPr/>
              <p:nvPr/>
            </p:nvSpPr>
            <p:spPr>
              <a:xfrm>
                <a:off x="880135" y="2743818"/>
                <a:ext cx="1415824" cy="324718"/>
              </a:xfrm>
              <a:prstGeom prst="roundRect">
                <a:avLst>
                  <a:gd name="adj" fmla="val 50000"/>
                </a:avLst>
              </a:prstGeom>
              <a:solidFill>
                <a:srgbClr val="2A63A8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r>
                  <a:rPr lang="en-US" altLang="ko-KR" sz="800" b="1" kern="0" spc="50" dirty="0" smtClean="0">
                    <a:ln w="11430"/>
                    <a:gradFill>
                      <a:gsLst>
                        <a:gs pos="0">
                          <a:prstClr val="white"/>
                        </a:gs>
                        <a:gs pos="42000">
                          <a:prstClr val="white"/>
                        </a:gs>
                      </a:gsLst>
                      <a:lin ang="5400000" scaled="0"/>
                    </a:gradFill>
                  </a:rPr>
                  <a:t>Spokesperson</a:t>
                </a:r>
                <a:endParaRPr lang="ko-KR" altLang="en-US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115" name="그룹 114"/>
            <p:cNvGrpSpPr/>
            <p:nvPr/>
          </p:nvGrpSpPr>
          <p:grpSpPr>
            <a:xfrm>
              <a:off x="437617" y="3890974"/>
              <a:ext cx="3428119" cy="343211"/>
              <a:chOff x="335771" y="3911638"/>
              <a:chExt cx="3428119" cy="309574"/>
            </a:xfrm>
          </p:grpSpPr>
          <p:cxnSp>
            <p:nvCxnSpPr>
              <p:cNvPr id="116" name="직선 연결선 115"/>
              <p:cNvCxnSpPr/>
              <p:nvPr/>
            </p:nvCxnSpPr>
            <p:spPr>
              <a:xfrm>
                <a:off x="2143890" y="4073996"/>
                <a:ext cx="16200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</p:cxnSp>
          <p:sp>
            <p:nvSpPr>
              <p:cNvPr id="117" name="모서리가 둥근 직사각형 116"/>
              <p:cNvSpPr/>
              <p:nvPr/>
            </p:nvSpPr>
            <p:spPr>
              <a:xfrm>
                <a:off x="335771" y="3911638"/>
                <a:ext cx="2378629" cy="309574"/>
              </a:xfrm>
              <a:prstGeom prst="roundRect">
                <a:avLst>
                  <a:gd name="adj" fmla="val 50000"/>
                </a:avLst>
              </a:prstGeom>
              <a:solidFill>
                <a:srgbClr val="2A63A8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algn="ctr" defTabSz="914291" latinLnBrk="0">
                  <a:defRPr/>
                </a:pPr>
                <a:r>
                  <a:rPr lang="en-US" altLang="ko-KR" sz="800" b="1" kern="0" spc="50" dirty="0" smtClean="0">
                    <a:ln w="11430"/>
                    <a:gradFill>
                      <a:gsLst>
                        <a:gs pos="0">
                          <a:prstClr val="white"/>
                        </a:gs>
                        <a:gs pos="42000">
                          <a:prstClr val="white"/>
                        </a:gs>
                      </a:gsLst>
                      <a:lin ang="5400000" scaled="0"/>
                    </a:gradFill>
                  </a:rPr>
                  <a:t>Audit &amp; Inspection Office</a:t>
                </a:r>
                <a:endParaRPr lang="ko-KR" altLang="en-US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118" name="타원 117"/>
            <p:cNvSpPr/>
            <p:nvPr/>
          </p:nvSpPr>
          <p:spPr>
            <a:xfrm>
              <a:off x="3380325" y="1676792"/>
              <a:ext cx="985560" cy="1046356"/>
            </a:xfrm>
            <a:prstGeom prst="ellipse">
              <a:avLst/>
            </a:prstGeom>
            <a:solidFill>
              <a:srgbClr val="2A63A8">
                <a:lumMod val="75000"/>
              </a:srgbClr>
            </a:solidFill>
            <a:ln w="2857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defTabSz="914291" latinLnBrk="0">
                <a:defRPr/>
              </a:pPr>
              <a:r>
                <a:rPr lang="en-US" altLang="ko-KR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Administrator</a:t>
              </a:r>
              <a:endParaRPr lang="ko-KR" altLang="en-US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19" name="타원 118"/>
            <p:cNvSpPr/>
            <p:nvPr/>
          </p:nvSpPr>
          <p:spPr>
            <a:xfrm>
              <a:off x="3420090" y="3037879"/>
              <a:ext cx="948897" cy="987368"/>
            </a:xfrm>
            <a:prstGeom prst="ellipse">
              <a:avLst/>
            </a:prstGeom>
            <a:solidFill>
              <a:srgbClr val="2381CE"/>
            </a:solidFill>
            <a:ln w="2857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defTabSz="914291" latinLnBrk="0">
                <a:defRPr/>
              </a:pPr>
              <a:r>
                <a:rPr lang="en-US" altLang="ko-KR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Vice </a:t>
              </a:r>
            </a:p>
            <a:p>
              <a:pPr algn="ctr" defTabSz="914291" latinLnBrk="0">
                <a:defRPr/>
              </a:pPr>
              <a:r>
                <a:rPr lang="en-US" altLang="ko-KR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Administrator</a:t>
              </a:r>
              <a:endParaRPr lang="ko-KR" altLang="en-US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20" name="직선 연결선 119"/>
            <p:cNvCxnSpPr/>
            <p:nvPr/>
          </p:nvCxnSpPr>
          <p:spPr>
            <a:xfrm>
              <a:off x="2517474" y="4379414"/>
              <a:ext cx="0" cy="288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cxnSp>
          <p:nvCxnSpPr>
            <p:cNvPr id="121" name="직선 연결선 120"/>
            <p:cNvCxnSpPr/>
            <p:nvPr/>
          </p:nvCxnSpPr>
          <p:spPr>
            <a:xfrm>
              <a:off x="1175094" y="4379414"/>
              <a:ext cx="0" cy="288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sp>
          <p:nvSpPr>
            <p:cNvPr id="122" name="모서리가 둥근 직사각형 121"/>
            <p:cNvSpPr/>
            <p:nvPr/>
          </p:nvSpPr>
          <p:spPr>
            <a:xfrm>
              <a:off x="515888" y="4602275"/>
              <a:ext cx="1297844" cy="705053"/>
            </a:xfrm>
            <a:prstGeom prst="roundRect">
              <a:avLst>
                <a:gd name="adj" fmla="val 50000"/>
              </a:avLst>
            </a:prstGeom>
            <a:solidFill>
              <a:srgbClr val="139ED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altLang="ko-KR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Planning &amp; Coordination Bureau</a:t>
              </a:r>
              <a:endParaRPr lang="ko-KR" altLang="en-US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3" name="모서리가 둥근 직사각형 122"/>
            <p:cNvSpPr/>
            <p:nvPr/>
          </p:nvSpPr>
          <p:spPr>
            <a:xfrm>
              <a:off x="1868553" y="4602275"/>
              <a:ext cx="1297842" cy="705053"/>
            </a:xfrm>
            <a:prstGeom prst="roundRect">
              <a:avLst>
                <a:gd name="adj" fmla="val 50000"/>
              </a:avLst>
            </a:prstGeom>
            <a:solidFill>
              <a:srgbClr val="139ED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altLang="ko-KR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Research Policy Bureau</a:t>
              </a:r>
              <a:endParaRPr lang="ko-KR" altLang="en-US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125" name="직사각형 124"/>
          <p:cNvSpPr/>
          <p:nvPr/>
        </p:nvSpPr>
        <p:spPr>
          <a:xfrm>
            <a:off x="2020516" y="1824415"/>
            <a:ext cx="11721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lang="en-US" altLang="ko-KR" sz="1100" b="1" kern="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HQ (4Bureaus)</a:t>
            </a:r>
            <a:endParaRPr lang="ko-KR" altLang="en-US" sz="1100" b="1" kern="0" dirty="0" smtClean="0">
              <a:gradFill>
                <a:gsLst>
                  <a:gs pos="7917">
                    <a:prstClr val="black">
                      <a:lumMod val="85000"/>
                      <a:lumOff val="15000"/>
                    </a:prstClr>
                  </a:gs>
                  <a:gs pos="33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9" name="직사각형 128"/>
          <p:cNvSpPr/>
          <p:nvPr/>
        </p:nvSpPr>
        <p:spPr>
          <a:xfrm>
            <a:off x="1487488" y="5285133"/>
            <a:ext cx="5485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lang="en-US" altLang="ko-KR" sz="1100" b="1" kern="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1,847</a:t>
            </a:r>
            <a:endParaRPr lang="ko-KR" altLang="en-US" sz="1100" b="1" kern="0" dirty="0" smtClean="0">
              <a:gradFill>
                <a:gsLst>
                  <a:gs pos="7917">
                    <a:prstClr val="black">
                      <a:lumMod val="85000"/>
                      <a:lumOff val="15000"/>
                    </a:prstClr>
                  </a:gs>
                  <a:gs pos="33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33" name="직사각형 132"/>
          <p:cNvSpPr/>
          <p:nvPr/>
        </p:nvSpPr>
        <p:spPr>
          <a:xfrm>
            <a:off x="1271464" y="5776930"/>
            <a:ext cx="17684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lang="en-US" altLang="ko-KR" sz="1100" b="1" kern="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KRW 938.1billion(2018)</a:t>
            </a:r>
            <a:endParaRPr lang="ko-KR" altLang="en-US" sz="1100" b="1" kern="0" dirty="0" smtClean="0">
              <a:gradFill>
                <a:gsLst>
                  <a:gs pos="7917">
                    <a:prstClr val="black">
                      <a:lumMod val="85000"/>
                      <a:lumOff val="15000"/>
                    </a:prstClr>
                  </a:gs>
                  <a:gs pos="33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136" name="그룹 135"/>
          <p:cNvGrpSpPr/>
          <p:nvPr/>
        </p:nvGrpSpPr>
        <p:grpSpPr>
          <a:xfrm>
            <a:off x="654067" y="1240179"/>
            <a:ext cx="5345922" cy="859138"/>
            <a:chOff x="545473" y="1055172"/>
            <a:chExt cx="5189738" cy="859138"/>
          </a:xfrm>
        </p:grpSpPr>
        <p:sp>
          <p:nvSpPr>
            <p:cNvPr id="137" name="직사각형 136"/>
            <p:cNvSpPr/>
            <p:nvPr/>
          </p:nvSpPr>
          <p:spPr>
            <a:xfrm>
              <a:off x="1407001" y="1055172"/>
              <a:ext cx="432821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defRPr/>
              </a:pPr>
              <a:r>
                <a:rPr lang="en-US" altLang="ko-KR" sz="1200" b="1" kern="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1962. 4. 1.(Suwon)       2014. 9. 15.(New office at </a:t>
              </a:r>
              <a:r>
                <a:rPr lang="en-US" altLang="ko-KR" sz="1200" b="1" kern="0" dirty="0" err="1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Jeonju</a:t>
              </a:r>
              <a:r>
                <a:rPr lang="en-US" altLang="ko-KR" sz="1200" b="1" kern="0" dirty="0" smtClean="0">
                  <a:gradFill>
                    <a:gsLst>
                      <a:gs pos="7917">
                        <a:prstClr val="black">
                          <a:lumMod val="85000"/>
                          <a:lumOff val="15000"/>
                        </a:prstClr>
                      </a:gs>
                      <a:gs pos="33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rPr>
                <a:t>)</a:t>
              </a:r>
              <a:endParaRPr lang="ko-KR" altLang="en-US" sz="1200" b="1" kern="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8" name="모서리가 둥근 직사각형 137"/>
            <p:cNvSpPr/>
            <p:nvPr/>
          </p:nvSpPr>
          <p:spPr>
            <a:xfrm>
              <a:off x="545473" y="1107192"/>
              <a:ext cx="861529" cy="201211"/>
            </a:xfrm>
            <a:prstGeom prst="roundRect">
              <a:avLst>
                <a:gd name="adj" fmla="val 50000"/>
              </a:avLst>
            </a:prstGeom>
            <a:solidFill>
              <a:srgbClr val="2381CE">
                <a:lumMod val="50000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000" kern="0" smtClean="0">
                <a:solidFill>
                  <a:prstClr val="black"/>
                </a:solidFill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585598" y="1093618"/>
              <a:ext cx="66989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800" b="1" kern="0" spc="50" dirty="0" smtClean="0">
                  <a:ln w="11430"/>
                  <a:gradFill>
                    <a:gsLst>
                      <a:gs pos="0">
                        <a:prstClr val="white"/>
                      </a:gs>
                      <a:gs pos="42000">
                        <a:prstClr val="white"/>
                      </a:gs>
                    </a:gsLst>
                    <a:lin ang="5400000" scaled="0"/>
                  </a:gradFill>
                </a:rPr>
                <a:t>Inauguration</a:t>
              </a:r>
              <a:endParaRPr lang="ko-KR" altLang="en-US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0" name="오른쪽 화살표 139"/>
            <p:cNvSpPr/>
            <p:nvPr/>
          </p:nvSpPr>
          <p:spPr>
            <a:xfrm>
              <a:off x="2822534" y="1068716"/>
              <a:ext cx="288000" cy="263930"/>
            </a:xfrm>
            <a:prstGeom prst="rightArrow">
              <a:avLst/>
            </a:prstGeom>
            <a:gradFill flip="none" rotWithShape="1">
              <a:gsLst>
                <a:gs pos="100000">
                  <a:sysClr val="window" lastClr="FFFFFF">
                    <a:lumMod val="75000"/>
                    <a:alpha val="0"/>
                  </a:sysClr>
                </a:gs>
                <a:gs pos="0">
                  <a:srgbClr val="2A63A8"/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" name="모서리가 둥근 직사각형 59"/>
            <p:cNvSpPr/>
            <p:nvPr/>
          </p:nvSpPr>
          <p:spPr>
            <a:xfrm>
              <a:off x="594475" y="1659817"/>
              <a:ext cx="1001987" cy="254493"/>
            </a:xfrm>
            <a:prstGeom prst="roundRect">
              <a:avLst>
                <a:gd name="adj" fmla="val 50000"/>
              </a:avLst>
            </a:prstGeom>
            <a:solidFill>
              <a:srgbClr val="2381CE">
                <a:lumMod val="50000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000" kern="0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41" name="직사각형 140"/>
          <p:cNvSpPr/>
          <p:nvPr/>
        </p:nvSpPr>
        <p:spPr>
          <a:xfrm>
            <a:off x="3453506" y="1849190"/>
            <a:ext cx="23086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Affiliated Research Institutes(4)</a:t>
            </a:r>
            <a:endParaRPr lang="ko-KR" altLang="en-US" sz="1100" b="1" dirty="0">
              <a:gradFill>
                <a:gsLst>
                  <a:gs pos="7917">
                    <a:prstClr val="black">
                      <a:lumMod val="85000"/>
                      <a:lumOff val="15000"/>
                    </a:prstClr>
                  </a:gs>
                  <a:gs pos="33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74278" y="1802793"/>
            <a:ext cx="10389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ko-KR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rPr>
              <a:t>Organizational </a:t>
            </a:r>
          </a:p>
          <a:p>
            <a:pPr latinLnBrk="0">
              <a:defRPr/>
            </a:pPr>
            <a:r>
              <a:rPr lang="en-US" altLang="ko-KR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rPr>
              <a:t>Structure</a:t>
            </a:r>
            <a:endParaRPr lang="ko-KR" altLang="en-US" sz="800" b="1" kern="0" spc="50" dirty="0">
              <a:ln w="11430"/>
              <a:gradFill>
                <a:gsLst>
                  <a:gs pos="0">
                    <a:prstClr val="white"/>
                  </a:gs>
                  <a:gs pos="42000">
                    <a:prstClr val="white"/>
                  </a:gs>
                </a:gsLst>
                <a:lin ang="5400000" scaled="0"/>
              </a:gradFill>
            </a:endParaRPr>
          </a:p>
        </p:txBody>
      </p:sp>
      <p:cxnSp>
        <p:nvCxnSpPr>
          <p:cNvPr id="63" name="직선 연결선 62"/>
          <p:cNvCxnSpPr/>
          <p:nvPr/>
        </p:nvCxnSpPr>
        <p:spPr>
          <a:xfrm flipH="1" flipV="1">
            <a:off x="5469931" y="3861048"/>
            <a:ext cx="4000" cy="648072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cxnSp>
        <p:nvCxnSpPr>
          <p:cNvPr id="72" name="직선 연결선 71"/>
          <p:cNvCxnSpPr/>
          <p:nvPr/>
        </p:nvCxnSpPr>
        <p:spPr>
          <a:xfrm>
            <a:off x="1249462" y="4518448"/>
            <a:ext cx="4224469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cxnSp>
        <p:nvCxnSpPr>
          <p:cNvPr id="19" name="직선 연결선 18"/>
          <p:cNvCxnSpPr/>
          <p:nvPr/>
        </p:nvCxnSpPr>
        <p:spPr>
          <a:xfrm flipV="1">
            <a:off x="2543605" y="436510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직선 연결선 155"/>
          <p:cNvCxnSpPr/>
          <p:nvPr/>
        </p:nvCxnSpPr>
        <p:spPr>
          <a:xfrm flipV="1">
            <a:off x="3791744" y="436510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연결선 156"/>
          <p:cNvCxnSpPr/>
          <p:nvPr/>
        </p:nvCxnSpPr>
        <p:spPr>
          <a:xfrm flipV="1">
            <a:off x="5039883" y="436510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모서리가 둥근 직사각형 165"/>
          <p:cNvSpPr/>
          <p:nvPr/>
        </p:nvSpPr>
        <p:spPr>
          <a:xfrm>
            <a:off x="551384" y="5338728"/>
            <a:ext cx="983051" cy="181893"/>
          </a:xfrm>
          <a:prstGeom prst="roundRect">
            <a:avLst>
              <a:gd name="adj" fmla="val 50000"/>
            </a:avLst>
          </a:prstGeom>
          <a:solidFill>
            <a:srgbClr val="2381CE">
              <a:lumMod val="5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latinLnBrk="0">
              <a:defRPr/>
            </a:pPr>
            <a:r>
              <a:rPr lang="en-US" altLang="ko-KR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rPr>
              <a:t>Personnel</a:t>
            </a:r>
            <a:endParaRPr lang="ko-KR" altLang="en-US" sz="800" b="1" kern="0" spc="50" dirty="0">
              <a:ln w="11430"/>
              <a:gradFill>
                <a:gsLst>
                  <a:gs pos="0">
                    <a:prstClr val="white"/>
                  </a:gs>
                  <a:gs pos="42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67" name="모서리가 둥근 직사각형 166"/>
          <p:cNvSpPr/>
          <p:nvPr/>
        </p:nvSpPr>
        <p:spPr>
          <a:xfrm>
            <a:off x="551384" y="5805265"/>
            <a:ext cx="737412" cy="201211"/>
          </a:xfrm>
          <a:prstGeom prst="roundRect">
            <a:avLst>
              <a:gd name="adj" fmla="val 50000"/>
            </a:avLst>
          </a:prstGeom>
          <a:solidFill>
            <a:srgbClr val="2381CE">
              <a:lumMod val="5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latinLnBrk="0">
              <a:defRPr/>
            </a:pPr>
            <a:r>
              <a:rPr lang="en-US" altLang="ko-KR" sz="800" b="1" kern="0" spc="50" dirty="0" smtClean="0">
                <a:ln w="11430"/>
                <a:gradFill>
                  <a:gsLst>
                    <a:gs pos="0">
                      <a:prstClr val="white"/>
                    </a:gs>
                    <a:gs pos="42000">
                      <a:prstClr val="white"/>
                    </a:gs>
                  </a:gsLst>
                  <a:lin ang="5400000" scaled="0"/>
                </a:gradFill>
              </a:rPr>
              <a:t>Budget</a:t>
            </a:r>
            <a:endParaRPr lang="ko-KR" altLang="en-US" sz="800" b="1" kern="0" spc="50" dirty="0">
              <a:ln w="11430"/>
              <a:gradFill>
                <a:gsLst>
                  <a:gs pos="0">
                    <a:prstClr val="white"/>
                  </a:gs>
                  <a:gs pos="42000">
                    <a:prstClr val="white"/>
                  </a:gs>
                </a:gsLst>
                <a:lin ang="5400000" scaled="0"/>
              </a:gradFill>
            </a:endParaRPr>
          </a:p>
        </p:txBody>
      </p:sp>
      <p:grpSp>
        <p:nvGrpSpPr>
          <p:cNvPr id="168" name="그룹 167"/>
          <p:cNvGrpSpPr/>
          <p:nvPr/>
        </p:nvGrpSpPr>
        <p:grpSpPr>
          <a:xfrm>
            <a:off x="5807969" y="1698719"/>
            <a:ext cx="6264696" cy="4622211"/>
            <a:chOff x="-18703" y="1372809"/>
            <a:chExt cx="9216490" cy="4837011"/>
          </a:xfrm>
        </p:grpSpPr>
        <p:pic>
          <p:nvPicPr>
            <p:cNvPr id="169" name="Picture 2" descr="D:\★ 2013프로젝트\복지_경기CEO포럼\arr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3858" r="3678"/>
            <a:stretch/>
          </p:blipFill>
          <p:spPr bwMode="auto">
            <a:xfrm rot="10800000">
              <a:off x="-18703" y="2924944"/>
              <a:ext cx="9216490" cy="2777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73" y="1923476"/>
              <a:ext cx="8387403" cy="1611907"/>
            </a:xfrm>
            <a:prstGeom prst="rect">
              <a:avLst/>
            </a:prstGeom>
          </p:spPr>
        </p:pic>
        <p:grpSp>
          <p:nvGrpSpPr>
            <p:cNvPr id="171" name="그룹 170"/>
            <p:cNvGrpSpPr/>
            <p:nvPr/>
          </p:nvGrpSpPr>
          <p:grpSpPr>
            <a:xfrm>
              <a:off x="486716" y="2957436"/>
              <a:ext cx="2037059" cy="1448129"/>
              <a:chOff x="395954" y="2698127"/>
              <a:chExt cx="2037059" cy="1448129"/>
            </a:xfrm>
          </p:grpSpPr>
          <p:grpSp>
            <p:nvGrpSpPr>
              <p:cNvPr id="212" name="그룹 211"/>
              <p:cNvGrpSpPr/>
              <p:nvPr/>
            </p:nvGrpSpPr>
            <p:grpSpPr>
              <a:xfrm>
                <a:off x="395954" y="2698127"/>
                <a:ext cx="2037059" cy="1448129"/>
                <a:chOff x="708685" y="3275437"/>
                <a:chExt cx="1894503" cy="1346786"/>
              </a:xfrm>
            </p:grpSpPr>
            <p:sp>
              <p:nvSpPr>
                <p:cNvPr id="215" name="타원 214"/>
                <p:cNvSpPr/>
                <p:nvPr/>
              </p:nvSpPr>
              <p:spPr>
                <a:xfrm flipH="1">
                  <a:off x="716664" y="3275437"/>
                  <a:ext cx="1886521" cy="1331536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>
                        <a:alpha val="30000"/>
                      </a:sysClr>
                    </a:gs>
                    <a:gs pos="47000">
                      <a:srgbClr val="234091">
                        <a:alpha val="0"/>
                      </a:srgbClr>
                    </a:gs>
                  </a:gsLst>
                  <a:lin ang="5400000" scaled="0"/>
                </a:gradFill>
                <a:ln w="25400" algn="ctr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 anchor="ctr">
                  <a:scene3d>
                    <a:camera prst="orthographicFront"/>
                    <a:lightRig rig="threePt" dir="t"/>
                  </a:scene3d>
                  <a:sp3d>
                    <a:bevelT w="0" h="25400"/>
                    <a:contourClr>
                      <a:srgbClr val="0070C0"/>
                    </a:contourClr>
                  </a:sp3d>
                </a:bodyPr>
                <a:lstStyle/>
                <a:p>
                  <a:pPr marL="53588" marR="0" lvl="0" indent="-373384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FF"/>
                    </a:buClr>
                    <a:buSzPts val="1200"/>
                    <a:buFontTx/>
                    <a:buNone/>
                    <a:tabLst/>
                    <a:defRPr/>
                  </a:pPr>
                  <a:endParaRPr kumimoji="0" lang="ko-KR" altLang="en-US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  <p:sp>
              <p:nvSpPr>
                <p:cNvPr id="214" name="타원 213"/>
                <p:cNvSpPr/>
                <p:nvPr/>
              </p:nvSpPr>
              <p:spPr>
                <a:xfrm flipH="1">
                  <a:off x="708685" y="3275437"/>
                  <a:ext cx="1894503" cy="1346786"/>
                </a:xfrm>
                <a:prstGeom prst="ellipse">
                  <a:avLst/>
                </a:prstGeom>
                <a:solidFill>
                  <a:srgbClr val="2A63A8"/>
                </a:solidFill>
                <a:ln w="25400" algn="ctr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lIns="0" tIns="0" rIns="0" bIns="0" anchor="ctr">
                  <a:scene3d>
                    <a:camera prst="orthographicFront"/>
                    <a:lightRig rig="threePt" dir="t"/>
                  </a:scene3d>
                  <a:sp3d>
                    <a:bevelT w="0" h="25400"/>
                    <a:contourClr>
                      <a:srgbClr val="0070C0"/>
                    </a:contourClr>
                  </a:sp3d>
                </a:bodyPr>
                <a:lstStyle/>
                <a:p>
                  <a:pPr marL="53588" marR="0" lvl="0" indent="-373384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FF"/>
                    </a:buClr>
                    <a:buSzPts val="1200"/>
                    <a:buFontTx/>
                    <a:buNone/>
                    <a:tabLst/>
                    <a:defRPr/>
                  </a:pPr>
                  <a:endParaRPr kumimoji="0" lang="ko-KR" altLang="en-US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sp>
            <p:nvSpPr>
              <p:cNvPr id="213" name="TextBox 49"/>
              <p:cNvSpPr txBox="1">
                <a:spLocks noChangeArrowheads="1"/>
              </p:cNvSpPr>
              <p:nvPr/>
            </p:nvSpPr>
            <p:spPr bwMode="auto">
              <a:xfrm>
                <a:off x="600785" y="3215883"/>
                <a:ext cx="1620355" cy="386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>
                  <a:bevelT w="1270" h="25400"/>
                  <a:contourClr>
                    <a:schemeClr val="bg1"/>
                  </a:contourClr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b="1" i="0" u="none" strike="noStrike" kern="0" cap="none" spc="-15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prstClr val="white">
                            <a:alpha val="80000"/>
                          </a:prstClr>
                        </a:gs>
                        <a:gs pos="100000">
                          <a:prstClr val="white">
                            <a:alpha val="80000"/>
                          </a:prst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  <a:cs typeface="+mn-cs"/>
                  </a:rPr>
                  <a:t>R&amp;D</a:t>
                </a:r>
                <a:endParaRPr kumimoji="1" lang="en-US" altLang="ko-KR" sz="20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0">
                        <a:prstClr val="white">
                          <a:alpha val="80000"/>
                        </a:prstClr>
                      </a:gs>
                      <a:gs pos="100000">
                        <a:prstClr val="white">
                          <a:alpha val="80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  <p:grpSp>
          <p:nvGrpSpPr>
            <p:cNvPr id="172" name="그룹 171"/>
            <p:cNvGrpSpPr/>
            <p:nvPr/>
          </p:nvGrpSpPr>
          <p:grpSpPr>
            <a:xfrm>
              <a:off x="2523776" y="2957436"/>
              <a:ext cx="2256238" cy="1431735"/>
              <a:chOff x="2523776" y="2698127"/>
              <a:chExt cx="2256238" cy="1431735"/>
            </a:xfrm>
          </p:grpSpPr>
          <p:grpSp>
            <p:nvGrpSpPr>
              <p:cNvPr id="208" name="그룹 207"/>
              <p:cNvGrpSpPr/>
              <p:nvPr/>
            </p:nvGrpSpPr>
            <p:grpSpPr>
              <a:xfrm>
                <a:off x="2629710" y="2698127"/>
                <a:ext cx="2012801" cy="1431735"/>
                <a:chOff x="2765484" y="3275436"/>
                <a:chExt cx="1871941" cy="1331539"/>
              </a:xfrm>
            </p:grpSpPr>
            <p:sp>
              <p:nvSpPr>
                <p:cNvPr id="211" name="타원 210"/>
                <p:cNvSpPr/>
                <p:nvPr/>
              </p:nvSpPr>
              <p:spPr>
                <a:xfrm flipH="1">
                  <a:off x="2765484" y="3275436"/>
                  <a:ext cx="1871941" cy="1331535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>
                        <a:alpha val="30000"/>
                      </a:sysClr>
                    </a:gs>
                    <a:gs pos="47000">
                      <a:srgbClr val="234091">
                        <a:alpha val="0"/>
                      </a:srgbClr>
                    </a:gs>
                  </a:gsLst>
                  <a:lin ang="5400000" scaled="0"/>
                </a:gradFill>
                <a:ln w="25400" algn="ctr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 anchor="ctr">
                  <a:scene3d>
                    <a:camera prst="orthographicFront"/>
                    <a:lightRig rig="threePt" dir="t"/>
                  </a:scene3d>
                  <a:sp3d>
                    <a:bevelT w="0" h="25400"/>
                    <a:contourClr>
                      <a:srgbClr val="0070C0"/>
                    </a:contourClr>
                  </a:sp3d>
                </a:bodyPr>
                <a:lstStyle/>
                <a:p>
                  <a:pPr marL="53588" marR="0" lvl="0" indent="-373384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FF"/>
                    </a:buClr>
                    <a:buSzPts val="1200"/>
                    <a:buFontTx/>
                    <a:buNone/>
                    <a:tabLst/>
                    <a:defRPr/>
                  </a:pPr>
                  <a:endParaRPr kumimoji="0" lang="ko-KR" altLang="en-US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  <p:sp>
              <p:nvSpPr>
                <p:cNvPr id="210" name="타원 209"/>
                <p:cNvSpPr/>
                <p:nvPr/>
              </p:nvSpPr>
              <p:spPr>
                <a:xfrm flipH="1">
                  <a:off x="2765487" y="3275437"/>
                  <a:ext cx="1871936" cy="1331538"/>
                </a:xfrm>
                <a:prstGeom prst="ellipse">
                  <a:avLst/>
                </a:prstGeom>
                <a:solidFill>
                  <a:srgbClr val="2381CE"/>
                </a:solidFill>
                <a:ln w="25400" algn="ctr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lIns="0" tIns="0" rIns="0" bIns="0" anchor="ctr">
                  <a:scene3d>
                    <a:camera prst="orthographicFront"/>
                    <a:lightRig rig="threePt" dir="t"/>
                  </a:scene3d>
                  <a:sp3d>
                    <a:bevelT w="0" h="25400"/>
                    <a:contourClr>
                      <a:srgbClr val="0070C0"/>
                    </a:contourClr>
                  </a:sp3d>
                </a:bodyPr>
                <a:lstStyle/>
                <a:p>
                  <a:pPr marL="53588" marR="0" lvl="0" indent="-373384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FF"/>
                    </a:buClr>
                    <a:buSzPts val="1200"/>
                    <a:buFontTx/>
                    <a:buNone/>
                    <a:tabLst/>
                    <a:defRPr/>
                  </a:pPr>
                  <a:endParaRPr kumimoji="0" lang="ko-KR" altLang="en-US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sp>
            <p:nvSpPr>
              <p:cNvPr id="209" name="TextBox 49"/>
              <p:cNvSpPr txBox="1">
                <a:spLocks noChangeArrowheads="1"/>
              </p:cNvSpPr>
              <p:nvPr/>
            </p:nvSpPr>
            <p:spPr bwMode="auto">
              <a:xfrm>
                <a:off x="2523776" y="3215883"/>
                <a:ext cx="2256238" cy="386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>
                  <a:bevelT w="1270" h="25400"/>
                  <a:contourClr>
                    <a:schemeClr val="bg1"/>
                  </a:contourClr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b="1" kern="0" spc="-150" dirty="0">
                    <a:gradFill>
                      <a:gsLst>
                        <a:gs pos="0">
                          <a:prstClr val="white">
                            <a:alpha val="80000"/>
                          </a:prstClr>
                        </a:gs>
                        <a:gs pos="100000">
                          <a:prstClr val="white">
                            <a:alpha val="80000"/>
                          </a:prstClr>
                        </a:gs>
                      </a:gsLst>
                      <a:lin ang="5400000" scaled="0"/>
                    </a:gradFill>
                    <a:latin typeface="+mn-ea"/>
                  </a:rPr>
                  <a:t>Dissemination</a:t>
                </a:r>
                <a:endParaRPr kumimoji="1" lang="en-US" altLang="ko-KR" b="1" kern="0" spc="-150" dirty="0">
                  <a:gradFill>
                    <a:gsLst>
                      <a:gs pos="0">
                        <a:prstClr val="white">
                          <a:alpha val="80000"/>
                        </a:prstClr>
                      </a:gs>
                      <a:gs pos="100000">
                        <a:prstClr val="white">
                          <a:alpha val="80000"/>
                        </a:prst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</p:grpSp>
        <p:grpSp>
          <p:nvGrpSpPr>
            <p:cNvPr id="173" name="그룹 172"/>
            <p:cNvGrpSpPr/>
            <p:nvPr/>
          </p:nvGrpSpPr>
          <p:grpSpPr>
            <a:xfrm>
              <a:off x="4748443" y="2957436"/>
              <a:ext cx="2012801" cy="1431733"/>
              <a:chOff x="4748443" y="2698127"/>
              <a:chExt cx="2012801" cy="1431733"/>
            </a:xfrm>
          </p:grpSpPr>
          <p:grpSp>
            <p:nvGrpSpPr>
              <p:cNvPr id="204" name="그룹 203"/>
              <p:cNvGrpSpPr/>
              <p:nvPr/>
            </p:nvGrpSpPr>
            <p:grpSpPr>
              <a:xfrm>
                <a:off x="4748443" y="2698127"/>
                <a:ext cx="2012801" cy="1431733"/>
                <a:chOff x="4709795" y="3274308"/>
                <a:chExt cx="1871943" cy="1331537"/>
              </a:xfrm>
            </p:grpSpPr>
            <p:sp>
              <p:nvSpPr>
                <p:cNvPr id="206" name="타원 205"/>
                <p:cNvSpPr/>
                <p:nvPr/>
              </p:nvSpPr>
              <p:spPr>
                <a:xfrm flipH="1">
                  <a:off x="4709799" y="3274308"/>
                  <a:ext cx="1871939" cy="1331537"/>
                </a:xfrm>
                <a:prstGeom prst="ellipse">
                  <a:avLst/>
                </a:prstGeom>
                <a:solidFill>
                  <a:srgbClr val="22A6B0"/>
                </a:solidFill>
                <a:ln w="25400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lIns="0" tIns="0" rIns="0" bIns="0" anchor="ctr">
                  <a:scene3d>
                    <a:camera prst="orthographicFront"/>
                    <a:lightRig rig="threePt" dir="t"/>
                  </a:scene3d>
                  <a:sp3d>
                    <a:bevelT w="0" h="25400"/>
                    <a:contourClr>
                      <a:srgbClr val="0070C0"/>
                    </a:contourClr>
                  </a:sp3d>
                </a:bodyPr>
                <a:lstStyle/>
                <a:p>
                  <a:pPr marL="53588" marR="0" lvl="0" indent="-373384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FF"/>
                    </a:buClr>
                    <a:buSzPts val="1200"/>
                    <a:buFontTx/>
                    <a:buNone/>
                    <a:tabLst/>
                    <a:defRPr/>
                  </a:pPr>
                  <a:endParaRPr kumimoji="0" lang="ko-KR" altLang="en-US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  <p:sp>
              <p:nvSpPr>
                <p:cNvPr id="207" name="타원 206"/>
                <p:cNvSpPr/>
                <p:nvPr/>
              </p:nvSpPr>
              <p:spPr>
                <a:xfrm flipH="1">
                  <a:off x="4709795" y="3274308"/>
                  <a:ext cx="1871941" cy="1331535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>
                        <a:alpha val="30000"/>
                      </a:sysClr>
                    </a:gs>
                    <a:gs pos="47000">
                      <a:srgbClr val="234091">
                        <a:alpha val="0"/>
                      </a:srgbClr>
                    </a:gs>
                  </a:gsLst>
                  <a:lin ang="5400000" scaled="0"/>
                </a:gradFill>
                <a:ln w="25400" algn="ctr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 anchor="ctr">
                  <a:scene3d>
                    <a:camera prst="orthographicFront"/>
                    <a:lightRig rig="threePt" dir="t"/>
                  </a:scene3d>
                  <a:sp3d>
                    <a:bevelT w="0" h="25400"/>
                    <a:contourClr>
                      <a:srgbClr val="0070C0"/>
                    </a:contourClr>
                  </a:sp3d>
                </a:bodyPr>
                <a:lstStyle/>
                <a:p>
                  <a:pPr marL="53588" marR="0" lvl="0" indent="-373384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FF"/>
                    </a:buClr>
                    <a:buSzPts val="1200"/>
                    <a:buFontTx/>
                    <a:buNone/>
                    <a:tabLst/>
                    <a:defRPr/>
                  </a:pPr>
                  <a:endParaRPr kumimoji="0" lang="ko-KR" altLang="en-US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sp>
            <p:nvSpPr>
              <p:cNvPr id="205" name="TextBox 49"/>
              <p:cNvSpPr txBox="1">
                <a:spLocks noChangeArrowheads="1"/>
              </p:cNvSpPr>
              <p:nvPr/>
            </p:nvSpPr>
            <p:spPr bwMode="auto">
              <a:xfrm>
                <a:off x="4960319" y="3225607"/>
                <a:ext cx="1663908" cy="386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>
                  <a:bevelT w="1270" h="25400"/>
                  <a:contourClr>
                    <a:schemeClr val="bg1"/>
                  </a:contourClr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indent="0" algn="ctr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b="1" kern="0" spc="-150" dirty="0">
                    <a:gradFill>
                      <a:gsLst>
                        <a:gs pos="0">
                          <a:prstClr val="white">
                            <a:alpha val="80000"/>
                          </a:prstClr>
                        </a:gs>
                        <a:gs pos="100000">
                          <a:prstClr val="white">
                            <a:alpha val="80000"/>
                          </a:prstClr>
                        </a:gs>
                      </a:gsLst>
                      <a:lin ang="5400000" scaled="0"/>
                    </a:gradFill>
                    <a:latin typeface="+mn-ea"/>
                  </a:rPr>
                  <a:t>Extension</a:t>
                </a:r>
                <a:endParaRPr kumimoji="1" lang="en-US" altLang="ko-KR" b="1" kern="0" spc="-150" dirty="0">
                  <a:gradFill>
                    <a:gsLst>
                      <a:gs pos="0">
                        <a:prstClr val="white">
                          <a:alpha val="80000"/>
                        </a:prstClr>
                      </a:gs>
                      <a:gs pos="100000">
                        <a:prstClr val="white">
                          <a:alpha val="80000"/>
                        </a:prst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</p:grpSp>
        <p:grpSp>
          <p:nvGrpSpPr>
            <p:cNvPr id="174" name="그룹 173"/>
            <p:cNvGrpSpPr/>
            <p:nvPr/>
          </p:nvGrpSpPr>
          <p:grpSpPr>
            <a:xfrm>
              <a:off x="6912934" y="2957435"/>
              <a:ext cx="2045241" cy="1431732"/>
              <a:chOff x="7006579" y="2698126"/>
              <a:chExt cx="2045241" cy="1431732"/>
            </a:xfrm>
          </p:grpSpPr>
          <p:grpSp>
            <p:nvGrpSpPr>
              <p:cNvPr id="200" name="그룹 199"/>
              <p:cNvGrpSpPr/>
              <p:nvPr/>
            </p:nvGrpSpPr>
            <p:grpSpPr>
              <a:xfrm>
                <a:off x="7066760" y="2698126"/>
                <a:ext cx="1906861" cy="1431732"/>
                <a:chOff x="6864516" y="3274310"/>
                <a:chExt cx="1773417" cy="1331537"/>
              </a:xfrm>
            </p:grpSpPr>
            <p:sp>
              <p:nvSpPr>
                <p:cNvPr id="202" name="타원 201"/>
                <p:cNvSpPr/>
                <p:nvPr/>
              </p:nvSpPr>
              <p:spPr>
                <a:xfrm flipH="1">
                  <a:off x="6864516" y="3274310"/>
                  <a:ext cx="1773417" cy="1331537"/>
                </a:xfrm>
                <a:prstGeom prst="ellipse">
                  <a:avLst/>
                </a:prstGeom>
                <a:solidFill>
                  <a:srgbClr val="2CA66A"/>
                </a:solidFill>
                <a:ln w="25400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lIns="0" tIns="0" rIns="0" bIns="0" anchor="ctr">
                  <a:scene3d>
                    <a:camera prst="orthographicFront"/>
                    <a:lightRig rig="threePt" dir="t"/>
                  </a:scene3d>
                  <a:sp3d>
                    <a:bevelT w="0" h="25400"/>
                    <a:contourClr>
                      <a:srgbClr val="0070C0"/>
                    </a:contourClr>
                  </a:sp3d>
                </a:bodyPr>
                <a:lstStyle/>
                <a:p>
                  <a:pPr marL="53588" marR="0" lvl="0" indent="-373384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FF"/>
                    </a:buClr>
                    <a:buSzPts val="1200"/>
                    <a:buFontTx/>
                    <a:buNone/>
                    <a:tabLst/>
                    <a:defRPr/>
                  </a:pPr>
                  <a:endParaRPr kumimoji="0" lang="ko-KR" altLang="en-US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  <p:sp>
              <p:nvSpPr>
                <p:cNvPr id="203" name="타원 202"/>
                <p:cNvSpPr/>
                <p:nvPr/>
              </p:nvSpPr>
              <p:spPr>
                <a:xfrm flipH="1">
                  <a:off x="6864516" y="3274310"/>
                  <a:ext cx="1773417" cy="1331537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>
                        <a:alpha val="30000"/>
                      </a:sysClr>
                    </a:gs>
                    <a:gs pos="47000">
                      <a:srgbClr val="234091">
                        <a:alpha val="0"/>
                      </a:srgbClr>
                    </a:gs>
                  </a:gsLst>
                  <a:lin ang="5400000" scaled="0"/>
                </a:gradFill>
                <a:ln w="25400" algn="ctr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 anchor="ctr">
                  <a:scene3d>
                    <a:camera prst="orthographicFront"/>
                    <a:lightRig rig="threePt" dir="t"/>
                  </a:scene3d>
                  <a:sp3d>
                    <a:bevelT w="0" h="25400"/>
                    <a:contourClr>
                      <a:srgbClr val="0070C0"/>
                    </a:contourClr>
                  </a:sp3d>
                </a:bodyPr>
                <a:lstStyle/>
                <a:p>
                  <a:pPr marL="53588" marR="0" lvl="0" indent="-373384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FF"/>
                    </a:buClr>
                    <a:buSzPts val="1200"/>
                    <a:buFontTx/>
                    <a:buNone/>
                    <a:tabLst/>
                    <a:defRPr/>
                  </a:pPr>
                  <a:endParaRPr kumimoji="0" lang="ko-KR" altLang="en-US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sp>
            <p:nvSpPr>
              <p:cNvPr id="201" name="TextBox 49"/>
              <p:cNvSpPr txBox="1">
                <a:spLocks noChangeArrowheads="1"/>
              </p:cNvSpPr>
              <p:nvPr/>
            </p:nvSpPr>
            <p:spPr bwMode="auto">
              <a:xfrm>
                <a:off x="7006579" y="3074898"/>
                <a:ext cx="2045241" cy="676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>
                  <a:bevelT w="1270" h="25400"/>
                  <a:contourClr>
                    <a:schemeClr val="bg1"/>
                  </a:contourClr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b="1" kern="0" spc="-150" dirty="0">
                    <a:gradFill>
                      <a:gsLst>
                        <a:gs pos="0">
                          <a:prstClr val="white">
                            <a:alpha val="80000"/>
                          </a:prstClr>
                        </a:gs>
                        <a:gs pos="100000">
                          <a:prstClr val="white">
                            <a:alpha val="80000"/>
                          </a:prstClr>
                        </a:gs>
                      </a:gsLst>
                      <a:lin ang="5400000" scaled="0"/>
                    </a:gradFill>
                    <a:latin typeface="+mn-ea"/>
                  </a:rPr>
                  <a:t>International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b="1" kern="0" spc="-150" dirty="0">
                    <a:gradFill>
                      <a:gsLst>
                        <a:gs pos="0">
                          <a:prstClr val="white">
                            <a:alpha val="80000"/>
                          </a:prstClr>
                        </a:gs>
                        <a:gs pos="100000">
                          <a:prstClr val="white">
                            <a:alpha val="80000"/>
                          </a:prstClr>
                        </a:gs>
                      </a:gsLst>
                      <a:lin ang="5400000" scaled="0"/>
                    </a:gradFill>
                    <a:latin typeface="+mn-ea"/>
                  </a:rPr>
                  <a:t>Cooperation</a:t>
                </a:r>
                <a:endParaRPr kumimoji="1" lang="en-US" altLang="ko-KR" b="1" kern="0" spc="-150" dirty="0">
                  <a:gradFill>
                    <a:gsLst>
                      <a:gs pos="0">
                        <a:prstClr val="white">
                          <a:alpha val="80000"/>
                        </a:prstClr>
                      </a:gs>
                      <a:gs pos="100000">
                        <a:prstClr val="white">
                          <a:alpha val="80000"/>
                        </a:prst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</p:grpSp>
        <p:grpSp>
          <p:nvGrpSpPr>
            <p:cNvPr id="175" name="그룹 174"/>
            <p:cNvGrpSpPr/>
            <p:nvPr/>
          </p:nvGrpSpPr>
          <p:grpSpPr>
            <a:xfrm>
              <a:off x="2551513" y="5206525"/>
              <a:ext cx="1906861" cy="1003295"/>
              <a:chOff x="344261" y="4365104"/>
              <a:chExt cx="2863281" cy="1055835"/>
            </a:xfrm>
          </p:grpSpPr>
          <p:grpSp>
            <p:nvGrpSpPr>
              <p:cNvPr id="196" name="그룹 195"/>
              <p:cNvGrpSpPr/>
              <p:nvPr/>
            </p:nvGrpSpPr>
            <p:grpSpPr>
              <a:xfrm>
                <a:off x="539364" y="4365104"/>
                <a:ext cx="2520280" cy="1055835"/>
                <a:chOff x="539364" y="4365104"/>
                <a:chExt cx="2520280" cy="1055835"/>
              </a:xfrm>
            </p:grpSpPr>
            <p:sp>
              <p:nvSpPr>
                <p:cNvPr id="198" name="모서리가 둥근 직사각형 17"/>
                <p:cNvSpPr/>
                <p:nvPr/>
              </p:nvSpPr>
              <p:spPr>
                <a:xfrm>
                  <a:off x="539364" y="4365104"/>
                  <a:ext cx="2520280" cy="1055835"/>
                </a:xfrm>
                <a:custGeom>
                  <a:avLst/>
                  <a:gdLst>
                    <a:gd name="connsiteX0" fmla="*/ 64321 w 2520280"/>
                    <a:gd name="connsiteY0" fmla="*/ 0 h 1410865"/>
                    <a:gd name="connsiteX1" fmla="*/ 1100588 w 2520280"/>
                    <a:gd name="connsiteY1" fmla="*/ 0 h 1410865"/>
                    <a:gd name="connsiteX2" fmla="*/ 1419694 w 2520280"/>
                    <a:gd name="connsiteY2" fmla="*/ 0 h 1410865"/>
                    <a:gd name="connsiteX3" fmla="*/ 2455959 w 2520280"/>
                    <a:gd name="connsiteY3" fmla="*/ 0 h 1410865"/>
                    <a:gd name="connsiteX4" fmla="*/ 2520280 w 2520280"/>
                    <a:gd name="connsiteY4" fmla="*/ 64321 h 1410865"/>
                    <a:gd name="connsiteX5" fmla="*/ 2520280 w 2520280"/>
                    <a:gd name="connsiteY5" fmla="*/ 1346544 h 1410865"/>
                    <a:gd name="connsiteX6" fmla="*/ 2455959 w 2520280"/>
                    <a:gd name="connsiteY6" fmla="*/ 1410865 h 1410865"/>
                    <a:gd name="connsiteX7" fmla="*/ 64321 w 2520280"/>
                    <a:gd name="connsiteY7" fmla="*/ 1410865 h 1410865"/>
                    <a:gd name="connsiteX8" fmla="*/ 0 w 2520280"/>
                    <a:gd name="connsiteY8" fmla="*/ 1346544 h 1410865"/>
                    <a:gd name="connsiteX9" fmla="*/ 0 w 2520280"/>
                    <a:gd name="connsiteY9" fmla="*/ 64321 h 1410865"/>
                    <a:gd name="connsiteX10" fmla="*/ 64321 w 2520280"/>
                    <a:gd name="connsiteY10" fmla="*/ 0 h 1410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0280" h="1410865">
                      <a:moveTo>
                        <a:pt x="64321" y="0"/>
                      </a:moveTo>
                      <a:lnTo>
                        <a:pt x="1100588" y="0"/>
                      </a:lnTo>
                      <a:lnTo>
                        <a:pt x="1419694" y="0"/>
                      </a:lnTo>
                      <a:lnTo>
                        <a:pt x="2455959" y="0"/>
                      </a:lnTo>
                      <a:cubicBezTo>
                        <a:pt x="2491483" y="0"/>
                        <a:pt x="2520280" y="28797"/>
                        <a:pt x="2520280" y="64321"/>
                      </a:cubicBezTo>
                      <a:lnTo>
                        <a:pt x="2520280" y="1346544"/>
                      </a:lnTo>
                      <a:cubicBezTo>
                        <a:pt x="2520280" y="1382068"/>
                        <a:pt x="2491483" y="1410865"/>
                        <a:pt x="2455959" y="1410865"/>
                      </a:cubicBezTo>
                      <a:lnTo>
                        <a:pt x="64321" y="1410865"/>
                      </a:lnTo>
                      <a:cubicBezTo>
                        <a:pt x="28797" y="1410865"/>
                        <a:pt x="0" y="1382068"/>
                        <a:pt x="0" y="1346544"/>
                      </a:cubicBezTo>
                      <a:lnTo>
                        <a:pt x="0" y="64321"/>
                      </a:lnTo>
                      <a:cubicBezTo>
                        <a:pt x="0" y="28797"/>
                        <a:pt x="28797" y="0"/>
                        <a:pt x="64321" y="0"/>
                      </a:cubicBezTo>
                      <a:close/>
                    </a:path>
                  </a:pathLst>
                </a:custGeom>
                <a:solidFill>
                  <a:srgbClr val="2381CE">
                    <a:lumMod val="20000"/>
                    <a:lumOff val="80000"/>
                  </a:srgbClr>
                </a:solidFill>
                <a:ln w="3175" cap="flat" cmpd="sng" algn="ctr">
                  <a:solidFill>
                    <a:srgbClr val="2381CE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  <p:sp>
              <p:nvSpPr>
                <p:cNvPr id="199" name="모서리가 둥근 직사각형 17"/>
                <p:cNvSpPr/>
                <p:nvPr/>
              </p:nvSpPr>
              <p:spPr>
                <a:xfrm>
                  <a:off x="539364" y="5156884"/>
                  <a:ext cx="2520280" cy="264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280" h="264055">
                      <a:moveTo>
                        <a:pt x="0" y="0"/>
                      </a:moveTo>
                      <a:cubicBezTo>
                        <a:pt x="347954" y="130911"/>
                        <a:pt x="785279" y="208184"/>
                        <a:pt x="1260141" y="208184"/>
                      </a:cubicBezTo>
                      <a:cubicBezTo>
                        <a:pt x="1735002" y="208184"/>
                        <a:pt x="2172326" y="130912"/>
                        <a:pt x="2520280" y="0"/>
                      </a:cubicBezTo>
                      <a:lnTo>
                        <a:pt x="2520280" y="215920"/>
                      </a:lnTo>
                      <a:cubicBezTo>
                        <a:pt x="2520280" y="242505"/>
                        <a:pt x="2491483" y="264055"/>
                        <a:pt x="2455959" y="264055"/>
                      </a:cubicBezTo>
                      <a:lnTo>
                        <a:pt x="64321" y="264055"/>
                      </a:lnTo>
                      <a:cubicBezTo>
                        <a:pt x="28797" y="264055"/>
                        <a:pt x="0" y="242505"/>
                        <a:pt x="0" y="215920"/>
                      </a:cubicBezTo>
                      <a:close/>
                    </a:path>
                  </a:pathLst>
                </a:custGeom>
                <a:solidFill>
                  <a:srgbClr val="2381CE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197" name="직사각형 196"/>
              <p:cNvSpPr/>
              <p:nvPr/>
            </p:nvSpPr>
            <p:spPr>
              <a:xfrm>
                <a:off x="344261" y="4444402"/>
                <a:ext cx="2863281" cy="808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5725" algn="l"/>
                  </a:tabLst>
                  <a:defRPr/>
                </a:pPr>
                <a:r>
                  <a:rPr kumimoji="1" lang="en-US" altLang="ko-KR" sz="1300" b="1" i="0" u="none" strike="noStrike" kern="0" cap="none" spc="-150" normalizeH="0" baseline="0" noProof="0" dirty="0" smtClean="0">
                    <a:ln>
                      <a:noFill/>
                    </a:ln>
                    <a:gradFill>
                      <a:gsLst>
                        <a:gs pos="81250">
                          <a:srgbClr val="2381CE"/>
                        </a:gs>
                        <a:gs pos="65000">
                          <a:srgbClr val="2381CE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Competitiveness improvement of 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5725" algn="l"/>
                  </a:tabLst>
                  <a:defRPr/>
                </a:pPr>
                <a:r>
                  <a:rPr kumimoji="1" lang="en-US" altLang="ko-KR" sz="1300" b="1" i="0" u="none" strike="noStrike" kern="0" cap="none" spc="-150" normalizeH="0" baseline="0" noProof="0" dirty="0" err="1" smtClean="0">
                    <a:ln>
                      <a:noFill/>
                    </a:ln>
                    <a:gradFill>
                      <a:gsLst>
                        <a:gs pos="81250">
                          <a:srgbClr val="2381CE"/>
                        </a:gs>
                        <a:gs pos="65000">
                          <a:srgbClr val="2381CE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agri</a:t>
                </a:r>
                <a:r>
                  <a:rPr kumimoji="1" lang="en-US" altLang="ko-KR" sz="1300" b="1" i="0" u="none" strike="noStrike" kern="0" cap="none" spc="-150" normalizeH="0" baseline="0" noProof="0" dirty="0" smtClean="0">
                    <a:ln>
                      <a:noFill/>
                    </a:ln>
                    <a:gradFill>
                      <a:gsLst>
                        <a:gs pos="81250">
                          <a:srgbClr val="2381CE"/>
                        </a:gs>
                        <a:gs pos="65000">
                          <a:srgbClr val="2381CE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-industry</a:t>
                </a:r>
                <a:endParaRPr kumimoji="1" lang="ko-KR" altLang="en-US" sz="13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81250">
                        <a:srgbClr val="2381CE"/>
                      </a:gs>
                      <a:gs pos="65000">
                        <a:srgbClr val="2381CE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176" name="그룹 175"/>
            <p:cNvGrpSpPr/>
            <p:nvPr/>
          </p:nvGrpSpPr>
          <p:grpSpPr>
            <a:xfrm>
              <a:off x="510979" y="5206525"/>
              <a:ext cx="1800924" cy="1003295"/>
              <a:chOff x="476267" y="4365104"/>
              <a:chExt cx="2704209" cy="1055835"/>
            </a:xfrm>
          </p:grpSpPr>
          <p:grpSp>
            <p:nvGrpSpPr>
              <p:cNvPr id="192" name="그룹 191"/>
              <p:cNvGrpSpPr/>
              <p:nvPr/>
            </p:nvGrpSpPr>
            <p:grpSpPr>
              <a:xfrm>
                <a:off x="539364" y="4365104"/>
                <a:ext cx="2520280" cy="1055835"/>
                <a:chOff x="539364" y="4365104"/>
                <a:chExt cx="2520280" cy="1055835"/>
              </a:xfrm>
            </p:grpSpPr>
            <p:sp>
              <p:nvSpPr>
                <p:cNvPr id="194" name="모서리가 둥근 직사각형 17"/>
                <p:cNvSpPr/>
                <p:nvPr/>
              </p:nvSpPr>
              <p:spPr>
                <a:xfrm>
                  <a:off x="539364" y="4365104"/>
                  <a:ext cx="2520280" cy="1055835"/>
                </a:xfrm>
                <a:custGeom>
                  <a:avLst/>
                  <a:gdLst>
                    <a:gd name="connsiteX0" fmla="*/ 64321 w 2520280"/>
                    <a:gd name="connsiteY0" fmla="*/ 0 h 1410865"/>
                    <a:gd name="connsiteX1" fmla="*/ 1100588 w 2520280"/>
                    <a:gd name="connsiteY1" fmla="*/ 0 h 1410865"/>
                    <a:gd name="connsiteX2" fmla="*/ 1419694 w 2520280"/>
                    <a:gd name="connsiteY2" fmla="*/ 0 h 1410865"/>
                    <a:gd name="connsiteX3" fmla="*/ 2455959 w 2520280"/>
                    <a:gd name="connsiteY3" fmla="*/ 0 h 1410865"/>
                    <a:gd name="connsiteX4" fmla="*/ 2520280 w 2520280"/>
                    <a:gd name="connsiteY4" fmla="*/ 64321 h 1410865"/>
                    <a:gd name="connsiteX5" fmla="*/ 2520280 w 2520280"/>
                    <a:gd name="connsiteY5" fmla="*/ 1346544 h 1410865"/>
                    <a:gd name="connsiteX6" fmla="*/ 2455959 w 2520280"/>
                    <a:gd name="connsiteY6" fmla="*/ 1410865 h 1410865"/>
                    <a:gd name="connsiteX7" fmla="*/ 64321 w 2520280"/>
                    <a:gd name="connsiteY7" fmla="*/ 1410865 h 1410865"/>
                    <a:gd name="connsiteX8" fmla="*/ 0 w 2520280"/>
                    <a:gd name="connsiteY8" fmla="*/ 1346544 h 1410865"/>
                    <a:gd name="connsiteX9" fmla="*/ 0 w 2520280"/>
                    <a:gd name="connsiteY9" fmla="*/ 64321 h 1410865"/>
                    <a:gd name="connsiteX10" fmla="*/ 64321 w 2520280"/>
                    <a:gd name="connsiteY10" fmla="*/ 0 h 1410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0280" h="1410865">
                      <a:moveTo>
                        <a:pt x="64321" y="0"/>
                      </a:moveTo>
                      <a:lnTo>
                        <a:pt x="1100588" y="0"/>
                      </a:lnTo>
                      <a:lnTo>
                        <a:pt x="1419694" y="0"/>
                      </a:lnTo>
                      <a:lnTo>
                        <a:pt x="2455959" y="0"/>
                      </a:lnTo>
                      <a:cubicBezTo>
                        <a:pt x="2491483" y="0"/>
                        <a:pt x="2520280" y="28797"/>
                        <a:pt x="2520280" y="64321"/>
                      </a:cubicBezTo>
                      <a:lnTo>
                        <a:pt x="2520280" y="1346544"/>
                      </a:lnTo>
                      <a:cubicBezTo>
                        <a:pt x="2520280" y="1382068"/>
                        <a:pt x="2491483" y="1410865"/>
                        <a:pt x="2455959" y="1410865"/>
                      </a:cubicBezTo>
                      <a:lnTo>
                        <a:pt x="64321" y="1410865"/>
                      </a:lnTo>
                      <a:cubicBezTo>
                        <a:pt x="28797" y="1410865"/>
                        <a:pt x="0" y="1382068"/>
                        <a:pt x="0" y="1346544"/>
                      </a:cubicBezTo>
                      <a:lnTo>
                        <a:pt x="0" y="64321"/>
                      </a:lnTo>
                      <a:cubicBezTo>
                        <a:pt x="0" y="28797"/>
                        <a:pt x="28797" y="0"/>
                        <a:pt x="64321" y="0"/>
                      </a:cubicBezTo>
                      <a:close/>
                    </a:path>
                  </a:pathLst>
                </a:custGeom>
                <a:solidFill>
                  <a:srgbClr val="2A63A8">
                    <a:lumMod val="20000"/>
                    <a:lumOff val="80000"/>
                  </a:srgbClr>
                </a:solidFill>
                <a:ln w="3175" cap="flat" cmpd="sng" algn="ctr">
                  <a:solidFill>
                    <a:srgbClr val="2A63A8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  <p:sp>
              <p:nvSpPr>
                <p:cNvPr id="195" name="모서리가 둥근 직사각형 17"/>
                <p:cNvSpPr/>
                <p:nvPr/>
              </p:nvSpPr>
              <p:spPr>
                <a:xfrm>
                  <a:off x="539364" y="5156884"/>
                  <a:ext cx="2520280" cy="264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280" h="264055">
                      <a:moveTo>
                        <a:pt x="0" y="0"/>
                      </a:moveTo>
                      <a:cubicBezTo>
                        <a:pt x="347954" y="130911"/>
                        <a:pt x="785279" y="208184"/>
                        <a:pt x="1260141" y="208184"/>
                      </a:cubicBezTo>
                      <a:cubicBezTo>
                        <a:pt x="1735002" y="208184"/>
                        <a:pt x="2172326" y="130912"/>
                        <a:pt x="2520280" y="0"/>
                      </a:cubicBezTo>
                      <a:lnTo>
                        <a:pt x="2520280" y="215920"/>
                      </a:lnTo>
                      <a:cubicBezTo>
                        <a:pt x="2520280" y="242505"/>
                        <a:pt x="2491483" y="264055"/>
                        <a:pt x="2455959" y="264055"/>
                      </a:cubicBezTo>
                      <a:lnTo>
                        <a:pt x="64321" y="264055"/>
                      </a:lnTo>
                      <a:cubicBezTo>
                        <a:pt x="28797" y="264055"/>
                        <a:pt x="0" y="242505"/>
                        <a:pt x="0" y="215920"/>
                      </a:cubicBezTo>
                      <a:close/>
                    </a:path>
                  </a:pathLst>
                </a:custGeom>
                <a:solidFill>
                  <a:srgbClr val="2A63A8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193" name="직사각형 192"/>
              <p:cNvSpPr/>
              <p:nvPr/>
            </p:nvSpPr>
            <p:spPr>
              <a:xfrm>
                <a:off x="476267" y="4456548"/>
                <a:ext cx="2704209" cy="808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5725" algn="l"/>
                  </a:tabLst>
                  <a:defRPr/>
                </a:pPr>
                <a:r>
                  <a:rPr kumimoji="1" lang="en-US" altLang="ko-KR" sz="1300" b="1" i="0" u="none" strike="noStrike" kern="0" cap="none" spc="-150" normalizeH="0" baseline="0" noProof="0" dirty="0" smtClean="0">
                    <a:ln>
                      <a:noFill/>
                    </a:ln>
                    <a:gradFill>
                      <a:gsLst>
                        <a:gs pos="5417">
                          <a:srgbClr val="2A63A8"/>
                        </a:gs>
                        <a:gs pos="12000">
                          <a:srgbClr val="2A63A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Stable food supply  to people</a:t>
                </a:r>
                <a:endParaRPr kumimoji="1" lang="ko-KR" altLang="en-US" sz="13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5417">
                        <a:srgbClr val="2A63A8"/>
                      </a:gs>
                      <a:gs pos="12000">
                        <a:srgbClr val="2A63A8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177" name="그룹 176"/>
            <p:cNvGrpSpPr/>
            <p:nvPr/>
          </p:nvGrpSpPr>
          <p:grpSpPr>
            <a:xfrm>
              <a:off x="4617841" y="5206525"/>
              <a:ext cx="2101793" cy="1003295"/>
              <a:chOff x="223252" y="4365104"/>
              <a:chExt cx="3155988" cy="1055835"/>
            </a:xfrm>
          </p:grpSpPr>
          <p:grpSp>
            <p:nvGrpSpPr>
              <p:cNvPr id="188" name="그룹 187"/>
              <p:cNvGrpSpPr/>
              <p:nvPr/>
            </p:nvGrpSpPr>
            <p:grpSpPr>
              <a:xfrm>
                <a:off x="539364" y="4365104"/>
                <a:ext cx="2520280" cy="1055835"/>
                <a:chOff x="539364" y="4365104"/>
                <a:chExt cx="2520280" cy="1055835"/>
              </a:xfrm>
            </p:grpSpPr>
            <p:sp>
              <p:nvSpPr>
                <p:cNvPr id="190" name="모서리가 둥근 직사각형 17"/>
                <p:cNvSpPr/>
                <p:nvPr/>
              </p:nvSpPr>
              <p:spPr>
                <a:xfrm>
                  <a:off x="539364" y="4365104"/>
                  <a:ext cx="2520280" cy="1055835"/>
                </a:xfrm>
                <a:custGeom>
                  <a:avLst/>
                  <a:gdLst>
                    <a:gd name="connsiteX0" fmla="*/ 64321 w 2520280"/>
                    <a:gd name="connsiteY0" fmla="*/ 0 h 1410865"/>
                    <a:gd name="connsiteX1" fmla="*/ 1100588 w 2520280"/>
                    <a:gd name="connsiteY1" fmla="*/ 0 h 1410865"/>
                    <a:gd name="connsiteX2" fmla="*/ 1419694 w 2520280"/>
                    <a:gd name="connsiteY2" fmla="*/ 0 h 1410865"/>
                    <a:gd name="connsiteX3" fmla="*/ 2455959 w 2520280"/>
                    <a:gd name="connsiteY3" fmla="*/ 0 h 1410865"/>
                    <a:gd name="connsiteX4" fmla="*/ 2520280 w 2520280"/>
                    <a:gd name="connsiteY4" fmla="*/ 64321 h 1410865"/>
                    <a:gd name="connsiteX5" fmla="*/ 2520280 w 2520280"/>
                    <a:gd name="connsiteY5" fmla="*/ 1346544 h 1410865"/>
                    <a:gd name="connsiteX6" fmla="*/ 2455959 w 2520280"/>
                    <a:gd name="connsiteY6" fmla="*/ 1410865 h 1410865"/>
                    <a:gd name="connsiteX7" fmla="*/ 64321 w 2520280"/>
                    <a:gd name="connsiteY7" fmla="*/ 1410865 h 1410865"/>
                    <a:gd name="connsiteX8" fmla="*/ 0 w 2520280"/>
                    <a:gd name="connsiteY8" fmla="*/ 1346544 h 1410865"/>
                    <a:gd name="connsiteX9" fmla="*/ 0 w 2520280"/>
                    <a:gd name="connsiteY9" fmla="*/ 64321 h 1410865"/>
                    <a:gd name="connsiteX10" fmla="*/ 64321 w 2520280"/>
                    <a:gd name="connsiteY10" fmla="*/ 0 h 1410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0280" h="1410865">
                      <a:moveTo>
                        <a:pt x="64321" y="0"/>
                      </a:moveTo>
                      <a:lnTo>
                        <a:pt x="1100588" y="0"/>
                      </a:lnTo>
                      <a:lnTo>
                        <a:pt x="1419694" y="0"/>
                      </a:lnTo>
                      <a:lnTo>
                        <a:pt x="2455959" y="0"/>
                      </a:lnTo>
                      <a:cubicBezTo>
                        <a:pt x="2491483" y="0"/>
                        <a:pt x="2520280" y="28797"/>
                        <a:pt x="2520280" y="64321"/>
                      </a:cubicBezTo>
                      <a:lnTo>
                        <a:pt x="2520280" y="1346544"/>
                      </a:lnTo>
                      <a:cubicBezTo>
                        <a:pt x="2520280" y="1382068"/>
                        <a:pt x="2491483" y="1410865"/>
                        <a:pt x="2455959" y="1410865"/>
                      </a:cubicBezTo>
                      <a:lnTo>
                        <a:pt x="64321" y="1410865"/>
                      </a:lnTo>
                      <a:cubicBezTo>
                        <a:pt x="28797" y="1410865"/>
                        <a:pt x="0" y="1382068"/>
                        <a:pt x="0" y="1346544"/>
                      </a:cubicBezTo>
                      <a:lnTo>
                        <a:pt x="0" y="64321"/>
                      </a:lnTo>
                      <a:cubicBezTo>
                        <a:pt x="0" y="28797"/>
                        <a:pt x="28797" y="0"/>
                        <a:pt x="64321" y="0"/>
                      </a:cubicBezTo>
                      <a:close/>
                    </a:path>
                  </a:pathLst>
                </a:custGeom>
                <a:solidFill>
                  <a:srgbClr val="22A6B0">
                    <a:lumMod val="20000"/>
                    <a:lumOff val="80000"/>
                  </a:srgbClr>
                </a:solidFill>
                <a:ln w="3175" cap="flat" cmpd="sng" algn="ctr">
                  <a:solidFill>
                    <a:srgbClr val="22A6B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  <p:sp>
              <p:nvSpPr>
                <p:cNvPr id="191" name="모서리가 둥근 직사각형 17"/>
                <p:cNvSpPr/>
                <p:nvPr/>
              </p:nvSpPr>
              <p:spPr>
                <a:xfrm>
                  <a:off x="539364" y="5156884"/>
                  <a:ext cx="2520280" cy="264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280" h="264055">
                      <a:moveTo>
                        <a:pt x="0" y="0"/>
                      </a:moveTo>
                      <a:cubicBezTo>
                        <a:pt x="347954" y="130911"/>
                        <a:pt x="785279" y="208184"/>
                        <a:pt x="1260141" y="208184"/>
                      </a:cubicBezTo>
                      <a:cubicBezTo>
                        <a:pt x="1735002" y="208184"/>
                        <a:pt x="2172326" y="130912"/>
                        <a:pt x="2520280" y="0"/>
                      </a:cubicBezTo>
                      <a:lnTo>
                        <a:pt x="2520280" y="215920"/>
                      </a:lnTo>
                      <a:cubicBezTo>
                        <a:pt x="2520280" y="242505"/>
                        <a:pt x="2491483" y="264055"/>
                        <a:pt x="2455959" y="264055"/>
                      </a:cubicBezTo>
                      <a:lnTo>
                        <a:pt x="64321" y="264055"/>
                      </a:lnTo>
                      <a:cubicBezTo>
                        <a:pt x="28797" y="264055"/>
                        <a:pt x="0" y="242505"/>
                        <a:pt x="0" y="215920"/>
                      </a:cubicBezTo>
                      <a:close/>
                    </a:path>
                  </a:pathLst>
                </a:custGeom>
                <a:solidFill>
                  <a:srgbClr val="22A6B0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189" name="직사각형 188"/>
              <p:cNvSpPr/>
              <p:nvPr/>
            </p:nvSpPr>
            <p:spPr>
              <a:xfrm>
                <a:off x="223252" y="4425403"/>
                <a:ext cx="3155988" cy="808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5725" algn="l"/>
                  </a:tabLst>
                  <a:defRPr/>
                </a:pPr>
                <a:r>
                  <a:rPr kumimoji="1" lang="en-US" altLang="ko-KR" sz="1300" b="1" i="0" u="none" strike="noStrike" kern="0" cap="none" spc="-150" normalizeH="0" baseline="0" noProof="0" dirty="0" smtClean="0">
                    <a:ln>
                      <a:noFill/>
                    </a:ln>
                    <a:gradFill>
                      <a:gsLst>
                        <a:gs pos="12917">
                          <a:srgbClr val="22A6B0"/>
                        </a:gs>
                        <a:gs pos="31000">
                          <a:srgbClr val="22A6B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Welfare</a:t>
                </a:r>
                <a:r>
                  <a:rPr kumimoji="1" lang="en-US" altLang="ko-KR" sz="1300" b="1" i="0" u="none" strike="noStrike" kern="0" cap="none" spc="-150" normalizeH="0" noProof="0" dirty="0" smtClean="0">
                    <a:ln>
                      <a:noFill/>
                    </a:ln>
                    <a:gradFill>
                      <a:gsLst>
                        <a:gs pos="12917">
                          <a:srgbClr val="22A6B0"/>
                        </a:gs>
                        <a:gs pos="31000">
                          <a:srgbClr val="22A6B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 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5725" algn="l"/>
                  </a:tabLst>
                  <a:defRPr/>
                </a:pPr>
                <a:r>
                  <a:rPr kumimoji="1" lang="en-US" altLang="ko-KR" sz="1300" b="1" i="0" u="none" strike="noStrike" kern="0" cap="none" spc="-150" normalizeH="0" noProof="0" dirty="0" smtClean="0">
                    <a:ln>
                      <a:noFill/>
                    </a:ln>
                    <a:gradFill>
                      <a:gsLst>
                        <a:gs pos="12917">
                          <a:srgbClr val="22A6B0"/>
                        </a:gs>
                        <a:gs pos="31000">
                          <a:srgbClr val="22A6B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improvement of 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5725" algn="l"/>
                  </a:tabLst>
                  <a:defRPr/>
                </a:pPr>
                <a:r>
                  <a:rPr kumimoji="1" lang="en-US" altLang="ko-KR" sz="1300" b="1" i="0" u="none" strike="noStrike" kern="0" cap="none" spc="-150" normalizeH="0" noProof="0" dirty="0" smtClean="0">
                    <a:ln>
                      <a:noFill/>
                    </a:ln>
                    <a:gradFill>
                      <a:gsLst>
                        <a:gs pos="12917">
                          <a:srgbClr val="22A6B0"/>
                        </a:gs>
                        <a:gs pos="31000">
                          <a:srgbClr val="22A6B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farmers</a:t>
                </a:r>
                <a:endParaRPr kumimoji="1" lang="ko-KR" altLang="en-US" sz="13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2917">
                        <a:srgbClr val="22A6B0"/>
                      </a:gs>
                      <a:gs pos="31000">
                        <a:srgbClr val="22A6B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178" name="그룹 177"/>
            <p:cNvGrpSpPr/>
            <p:nvPr/>
          </p:nvGrpSpPr>
          <p:grpSpPr>
            <a:xfrm>
              <a:off x="6829352" y="5206525"/>
              <a:ext cx="1894225" cy="1003295"/>
              <a:chOff x="351331" y="4365104"/>
              <a:chExt cx="2844308" cy="1055835"/>
            </a:xfrm>
          </p:grpSpPr>
          <p:grpSp>
            <p:nvGrpSpPr>
              <p:cNvPr id="184" name="그룹 183"/>
              <p:cNvGrpSpPr/>
              <p:nvPr/>
            </p:nvGrpSpPr>
            <p:grpSpPr>
              <a:xfrm>
                <a:off x="539364" y="4365104"/>
                <a:ext cx="2520280" cy="1055835"/>
                <a:chOff x="539364" y="4365104"/>
                <a:chExt cx="2520280" cy="1055835"/>
              </a:xfrm>
            </p:grpSpPr>
            <p:sp>
              <p:nvSpPr>
                <p:cNvPr id="186" name="모서리가 둥근 직사각형 17"/>
                <p:cNvSpPr/>
                <p:nvPr/>
              </p:nvSpPr>
              <p:spPr>
                <a:xfrm>
                  <a:off x="539364" y="4365104"/>
                  <a:ext cx="2520280" cy="1055835"/>
                </a:xfrm>
                <a:custGeom>
                  <a:avLst/>
                  <a:gdLst>
                    <a:gd name="connsiteX0" fmla="*/ 64321 w 2520280"/>
                    <a:gd name="connsiteY0" fmla="*/ 0 h 1410865"/>
                    <a:gd name="connsiteX1" fmla="*/ 1100588 w 2520280"/>
                    <a:gd name="connsiteY1" fmla="*/ 0 h 1410865"/>
                    <a:gd name="connsiteX2" fmla="*/ 1419694 w 2520280"/>
                    <a:gd name="connsiteY2" fmla="*/ 0 h 1410865"/>
                    <a:gd name="connsiteX3" fmla="*/ 2455959 w 2520280"/>
                    <a:gd name="connsiteY3" fmla="*/ 0 h 1410865"/>
                    <a:gd name="connsiteX4" fmla="*/ 2520280 w 2520280"/>
                    <a:gd name="connsiteY4" fmla="*/ 64321 h 1410865"/>
                    <a:gd name="connsiteX5" fmla="*/ 2520280 w 2520280"/>
                    <a:gd name="connsiteY5" fmla="*/ 1346544 h 1410865"/>
                    <a:gd name="connsiteX6" fmla="*/ 2455959 w 2520280"/>
                    <a:gd name="connsiteY6" fmla="*/ 1410865 h 1410865"/>
                    <a:gd name="connsiteX7" fmla="*/ 64321 w 2520280"/>
                    <a:gd name="connsiteY7" fmla="*/ 1410865 h 1410865"/>
                    <a:gd name="connsiteX8" fmla="*/ 0 w 2520280"/>
                    <a:gd name="connsiteY8" fmla="*/ 1346544 h 1410865"/>
                    <a:gd name="connsiteX9" fmla="*/ 0 w 2520280"/>
                    <a:gd name="connsiteY9" fmla="*/ 64321 h 1410865"/>
                    <a:gd name="connsiteX10" fmla="*/ 64321 w 2520280"/>
                    <a:gd name="connsiteY10" fmla="*/ 0 h 1410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0280" h="1410865">
                      <a:moveTo>
                        <a:pt x="64321" y="0"/>
                      </a:moveTo>
                      <a:lnTo>
                        <a:pt x="1100588" y="0"/>
                      </a:lnTo>
                      <a:lnTo>
                        <a:pt x="1419694" y="0"/>
                      </a:lnTo>
                      <a:lnTo>
                        <a:pt x="2455959" y="0"/>
                      </a:lnTo>
                      <a:cubicBezTo>
                        <a:pt x="2491483" y="0"/>
                        <a:pt x="2520280" y="28797"/>
                        <a:pt x="2520280" y="64321"/>
                      </a:cubicBezTo>
                      <a:lnTo>
                        <a:pt x="2520280" y="1346544"/>
                      </a:lnTo>
                      <a:cubicBezTo>
                        <a:pt x="2520280" y="1382068"/>
                        <a:pt x="2491483" y="1410865"/>
                        <a:pt x="2455959" y="1410865"/>
                      </a:cubicBezTo>
                      <a:lnTo>
                        <a:pt x="64321" y="1410865"/>
                      </a:lnTo>
                      <a:cubicBezTo>
                        <a:pt x="28797" y="1410865"/>
                        <a:pt x="0" y="1382068"/>
                        <a:pt x="0" y="1346544"/>
                      </a:cubicBezTo>
                      <a:lnTo>
                        <a:pt x="0" y="64321"/>
                      </a:lnTo>
                      <a:cubicBezTo>
                        <a:pt x="0" y="28797"/>
                        <a:pt x="28797" y="0"/>
                        <a:pt x="64321" y="0"/>
                      </a:cubicBezTo>
                      <a:close/>
                    </a:path>
                  </a:pathLst>
                </a:custGeom>
                <a:solidFill>
                  <a:srgbClr val="2CA66A">
                    <a:lumMod val="20000"/>
                    <a:lumOff val="80000"/>
                  </a:srgbClr>
                </a:solidFill>
                <a:ln w="3175" cap="flat" cmpd="sng" algn="ctr">
                  <a:solidFill>
                    <a:srgbClr val="2CA66A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0720A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  <p:sp>
              <p:nvSpPr>
                <p:cNvPr id="187" name="모서리가 둥근 직사각형 17"/>
                <p:cNvSpPr/>
                <p:nvPr/>
              </p:nvSpPr>
              <p:spPr>
                <a:xfrm>
                  <a:off x="539364" y="5156884"/>
                  <a:ext cx="2520280" cy="264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280" h="264055">
                      <a:moveTo>
                        <a:pt x="0" y="0"/>
                      </a:moveTo>
                      <a:cubicBezTo>
                        <a:pt x="347954" y="130911"/>
                        <a:pt x="785279" y="208184"/>
                        <a:pt x="1260141" y="208184"/>
                      </a:cubicBezTo>
                      <a:cubicBezTo>
                        <a:pt x="1735002" y="208184"/>
                        <a:pt x="2172326" y="130912"/>
                        <a:pt x="2520280" y="0"/>
                      </a:cubicBezTo>
                      <a:lnTo>
                        <a:pt x="2520280" y="215920"/>
                      </a:lnTo>
                      <a:cubicBezTo>
                        <a:pt x="2520280" y="242505"/>
                        <a:pt x="2491483" y="264055"/>
                        <a:pt x="2455959" y="264055"/>
                      </a:cubicBezTo>
                      <a:lnTo>
                        <a:pt x="64321" y="264055"/>
                      </a:lnTo>
                      <a:cubicBezTo>
                        <a:pt x="28797" y="264055"/>
                        <a:pt x="0" y="242505"/>
                        <a:pt x="0" y="215920"/>
                      </a:cubicBezTo>
                      <a:close/>
                    </a:path>
                  </a:pathLst>
                </a:custGeom>
                <a:solidFill>
                  <a:srgbClr val="2CA66A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185" name="직사각형 184"/>
              <p:cNvSpPr/>
              <p:nvPr/>
            </p:nvSpPr>
            <p:spPr>
              <a:xfrm>
                <a:off x="351331" y="4535849"/>
                <a:ext cx="2844308" cy="565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5725" algn="l"/>
                  </a:tabLst>
                  <a:defRPr/>
                </a:pPr>
                <a:r>
                  <a:rPr kumimoji="1" lang="en-US" altLang="ko-KR" sz="1300" b="1" i="0" u="none" strike="noStrike" kern="0" cap="none" spc="-150" normalizeH="0" baseline="0" noProof="0" dirty="0" smtClean="0">
                    <a:ln>
                      <a:noFill/>
                    </a:ln>
                    <a:gradFill>
                      <a:gsLst>
                        <a:gs pos="85833">
                          <a:srgbClr val="2CA66A"/>
                        </a:gs>
                        <a:gs pos="74000">
                          <a:srgbClr val="2CA66A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Revitalization</a:t>
                </a:r>
                <a:r>
                  <a:rPr kumimoji="1" lang="en-US" altLang="ko-KR" sz="1300" b="1" i="0" u="none" strike="noStrike" kern="0" cap="none" spc="-150" normalizeH="0" noProof="0" dirty="0" smtClean="0">
                    <a:ln>
                      <a:noFill/>
                    </a:ln>
                    <a:gradFill>
                      <a:gsLst>
                        <a:gs pos="85833">
                          <a:srgbClr val="2CA66A"/>
                        </a:gs>
                        <a:gs pos="74000">
                          <a:srgbClr val="2CA66A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 of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5725" algn="l"/>
                  </a:tabLst>
                  <a:defRPr/>
                </a:pPr>
                <a:r>
                  <a:rPr kumimoji="1" lang="en-US" altLang="ko-KR" sz="1300" b="1" i="0" u="none" strike="noStrike" kern="0" cap="none" spc="-150" normalizeH="0" noProof="0" dirty="0" smtClean="0">
                    <a:ln>
                      <a:noFill/>
                    </a:ln>
                    <a:gradFill>
                      <a:gsLst>
                        <a:gs pos="85833">
                          <a:srgbClr val="2CA66A"/>
                        </a:gs>
                        <a:gs pos="74000">
                          <a:srgbClr val="2CA66A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 rural community</a:t>
                </a:r>
                <a:endParaRPr kumimoji="1" lang="ko-KR" altLang="en-US" sz="13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85833">
                        <a:srgbClr val="2CA66A"/>
                      </a:gs>
                      <a:gs pos="74000">
                        <a:srgbClr val="2CA66A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179" name="그룹 178"/>
            <p:cNvGrpSpPr/>
            <p:nvPr/>
          </p:nvGrpSpPr>
          <p:grpSpPr>
            <a:xfrm>
              <a:off x="2878157" y="1372809"/>
              <a:ext cx="3362986" cy="579743"/>
              <a:chOff x="3023297" y="1001759"/>
              <a:chExt cx="3159790" cy="579743"/>
            </a:xfrm>
          </p:grpSpPr>
          <p:sp>
            <p:nvSpPr>
              <p:cNvPr id="181" name="모서리가 둥근 직사각형 180"/>
              <p:cNvSpPr/>
              <p:nvPr/>
            </p:nvSpPr>
            <p:spPr>
              <a:xfrm>
                <a:off x="3023297" y="1003945"/>
                <a:ext cx="3159790" cy="5715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2A63A8"/>
                  </a:gs>
                  <a:gs pos="47500">
                    <a:srgbClr val="22A6B0"/>
                  </a:gs>
                  <a:gs pos="100000">
                    <a:srgbClr val="2CA66A"/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182" name="모서리가 둥근 직사각형 181"/>
              <p:cNvSpPr/>
              <p:nvPr/>
            </p:nvSpPr>
            <p:spPr>
              <a:xfrm>
                <a:off x="3165310" y="1028272"/>
                <a:ext cx="2875762" cy="28575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ysClr val="window" lastClr="FFFFFF">
                      <a:alpha val="30000"/>
                    </a:sysClr>
                  </a:gs>
                  <a:gs pos="47000">
                    <a:srgbClr val="234091">
                      <a:alpha val="0"/>
                    </a:srgbClr>
                  </a:gs>
                </a:gsLst>
                <a:lin ang="5400000" scaled="0"/>
              </a:gradFill>
              <a:ln w="25400" algn="ctr">
                <a:noFill/>
                <a:round/>
                <a:headEnd/>
                <a:tailEnd/>
              </a:ln>
              <a:effectLst/>
            </p:spPr>
            <p:txBody>
              <a:bodyPr lIns="0" tIns="0" rIns="0" bIns="0" anchor="ctr">
                <a:scene3d>
                  <a:camera prst="orthographicFront"/>
                  <a:lightRig rig="threePt" dir="t"/>
                </a:scene3d>
                <a:sp3d>
                  <a:bevelT w="0" h="25400"/>
                  <a:contourClr>
                    <a:srgbClr val="0070C0"/>
                  </a:contourClr>
                </a:sp3d>
              </a:bodyPr>
              <a:lstStyle/>
              <a:p>
                <a:pPr marL="53588" marR="0" lvl="0" indent="-373384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FF"/>
                  </a:buClr>
                  <a:buSzPts val="1200"/>
                  <a:buFontTx/>
                  <a:buNone/>
                  <a:tabLst/>
                  <a:defRPr/>
                </a:pPr>
                <a:endParaRPr kumimoji="0" lang="ko-KR" altLang="en-US" sz="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268290" y="1001759"/>
                <a:ext cx="2639025" cy="57974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  <a:scene3d>
                  <a:camera prst="orthographicFront"/>
                  <a:lightRig rig="threePt" dir="t"/>
                </a:scene3d>
                <a:sp3d contourW="25400">
                  <a:bevelT w="0" h="25400"/>
                  <a:bevelB w="0" h="25400"/>
                  <a:contourClr>
                    <a:schemeClr val="bg1"/>
                  </a:contourClr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150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n-ea"/>
                  </a:rPr>
                  <a:t>Agricultural Technology</a:t>
                </a:r>
                <a:endParaRPr kumimoji="1" lang="ko-KR" altLang="en-US" sz="150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n-ea"/>
                </a:endParaRPr>
              </a:p>
            </p:txBody>
          </p:sp>
        </p:grpSp>
      </p:grpSp>
      <p:sp>
        <p:nvSpPr>
          <p:cNvPr id="124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4/32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1919536" y="5285485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b="1" dirty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※ </a:t>
            </a:r>
            <a:r>
              <a:rPr lang="en-US" altLang="ko-KR" sz="1000" b="1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Researcher, extension worker:</a:t>
            </a:r>
            <a:r>
              <a:rPr lang="ko-KR" altLang="en-US" sz="1000" b="1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000" b="1" dirty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68.2</a:t>
            </a:r>
            <a:r>
              <a:rPr lang="en-US" altLang="ko-KR" sz="1000" b="1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%</a:t>
            </a:r>
          </a:p>
          <a:p>
            <a:r>
              <a:rPr lang="en-US" altLang="ko-KR" sz="1000" b="1" dirty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000" b="1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 (1,164 researchers, 96 extension workers)</a:t>
            </a:r>
            <a:endParaRPr lang="ko-KR" altLang="en-US" sz="1000" b="1" dirty="0">
              <a:gradFill>
                <a:gsLst>
                  <a:gs pos="7917">
                    <a:prstClr val="black">
                      <a:lumMod val="85000"/>
                      <a:lumOff val="15000"/>
                    </a:prstClr>
                  </a:gs>
                  <a:gs pos="33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038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C:\Users\user\Desktop\농업빅데이터팀 소개자료\thumb_520390_1494499367_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19336" y="152636"/>
            <a:ext cx="11953328" cy="66607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0" name="직사각형 9"/>
          <p:cNvSpPr/>
          <p:nvPr/>
        </p:nvSpPr>
        <p:spPr>
          <a:xfrm>
            <a:off x="335360" y="152636"/>
            <a:ext cx="11521280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209131" y="1782147"/>
            <a:ext cx="3157349" cy="4795934"/>
          </a:xfrm>
          <a:prstGeom prst="rect">
            <a:avLst/>
          </a:prstGeom>
          <a:solidFill>
            <a:srgbClr val="EBF4FB"/>
          </a:solidFill>
          <a:ln w="3175" cap="flat" cmpd="sng" algn="ctr">
            <a:solidFill>
              <a:srgbClr val="2A63A8"/>
            </a:solidFill>
            <a:prstDash val="solid"/>
          </a:ln>
          <a:effectLst>
            <a:outerShdw dist="38100" dir="3000000" algn="t" rotWithShape="0">
              <a:srgbClr val="2A63A8">
                <a:alpha val="40000"/>
              </a:srgbClr>
            </a:outerShdw>
          </a:effectLst>
        </p:spPr>
        <p:txBody>
          <a:bodyPr rtlCol="0" anchor="ctr"/>
          <a:lstStyle/>
          <a:p>
            <a:pPr algn="ctr" latinLnBrk="0">
              <a:defRPr/>
            </a:pPr>
            <a:endParaRPr lang="ko-KR" altLang="en-US" sz="1400" kern="0" dirty="0" smtClean="0">
              <a:solidFill>
                <a:prstClr val="black"/>
              </a:solidFill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8091821" y="1167338"/>
            <a:ext cx="3781752" cy="533471"/>
            <a:chOff x="6068866" y="1061168"/>
            <a:chExt cx="2836314" cy="533471"/>
          </a:xfrm>
        </p:grpSpPr>
        <p:sp>
          <p:nvSpPr>
            <p:cNvPr id="39" name="자유형 38"/>
            <p:cNvSpPr/>
            <p:nvPr/>
          </p:nvSpPr>
          <p:spPr>
            <a:xfrm>
              <a:off x="6070153" y="1065725"/>
              <a:ext cx="2835027" cy="522070"/>
            </a:xfrm>
            <a:custGeom>
              <a:avLst/>
              <a:gdLst>
                <a:gd name="connsiteX0" fmla="*/ 0 w 3038763"/>
                <a:gd name="connsiteY0" fmla="*/ 0 h 840509"/>
                <a:gd name="connsiteX1" fmla="*/ 424872 w 3038763"/>
                <a:gd name="connsiteY1" fmla="*/ 424873 h 840509"/>
                <a:gd name="connsiteX2" fmla="*/ 9236 w 3038763"/>
                <a:gd name="connsiteY2" fmla="*/ 840509 h 840509"/>
                <a:gd name="connsiteX3" fmla="*/ 2623127 w 3038763"/>
                <a:gd name="connsiteY3" fmla="*/ 840509 h 840509"/>
                <a:gd name="connsiteX4" fmla="*/ 3038763 w 3038763"/>
                <a:gd name="connsiteY4" fmla="*/ 415636 h 840509"/>
                <a:gd name="connsiteX5" fmla="*/ 2632363 w 3038763"/>
                <a:gd name="connsiteY5" fmla="*/ 9236 h 840509"/>
                <a:gd name="connsiteX6" fmla="*/ 0 w 3038763"/>
                <a:gd name="connsiteY6" fmla="*/ 0 h 840509"/>
                <a:gd name="connsiteX0" fmla="*/ 0 w 3038763"/>
                <a:gd name="connsiteY0" fmla="*/ 289 h 840798"/>
                <a:gd name="connsiteX1" fmla="*/ 424872 w 3038763"/>
                <a:gd name="connsiteY1" fmla="*/ 425162 h 840798"/>
                <a:gd name="connsiteX2" fmla="*/ 9236 w 3038763"/>
                <a:gd name="connsiteY2" fmla="*/ 840798 h 840798"/>
                <a:gd name="connsiteX3" fmla="*/ 2623127 w 3038763"/>
                <a:gd name="connsiteY3" fmla="*/ 840798 h 840798"/>
                <a:gd name="connsiteX4" fmla="*/ 3038763 w 3038763"/>
                <a:gd name="connsiteY4" fmla="*/ 415925 h 840798"/>
                <a:gd name="connsiteX5" fmla="*/ 2629982 w 3038763"/>
                <a:gd name="connsiteY5" fmla="*/ 0 h 840798"/>
                <a:gd name="connsiteX6" fmla="*/ 0 w 3038763"/>
                <a:gd name="connsiteY6" fmla="*/ 289 h 840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763" h="840798">
                  <a:moveTo>
                    <a:pt x="0" y="289"/>
                  </a:moveTo>
                  <a:lnTo>
                    <a:pt x="424872" y="425162"/>
                  </a:lnTo>
                  <a:lnTo>
                    <a:pt x="9236" y="840798"/>
                  </a:lnTo>
                  <a:lnTo>
                    <a:pt x="2623127" y="840798"/>
                  </a:lnTo>
                  <a:lnTo>
                    <a:pt x="3038763" y="415925"/>
                  </a:lnTo>
                  <a:lnTo>
                    <a:pt x="2629982" y="0"/>
                  </a:lnTo>
                  <a:lnTo>
                    <a:pt x="0" y="289"/>
                  </a:lnTo>
                  <a:close/>
                </a:path>
              </a:pathLst>
            </a:custGeom>
            <a:solidFill>
              <a:srgbClr val="2A63A8"/>
            </a:soli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000" kern="0" smtClean="0">
                <a:solidFill>
                  <a:prstClr val="black"/>
                </a:solidFill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6068866" y="1061168"/>
              <a:ext cx="2431097" cy="533471"/>
            </a:xfrm>
            <a:prstGeom prst="rect">
              <a:avLst/>
            </a:prstGeom>
            <a:gradFill flip="none" rotWithShape="1">
              <a:gsLst>
                <a:gs pos="49000">
                  <a:sysClr val="window" lastClr="FFFFFF">
                    <a:alpha val="19000"/>
                  </a:sysClr>
                </a:gs>
                <a:gs pos="0">
                  <a:sysClr val="window" lastClr="FFFFFF">
                    <a:alpha val="20000"/>
                  </a:sysClr>
                </a:gs>
                <a:gs pos="50000">
                  <a:srgbClr val="08639A">
                    <a:shade val="67500"/>
                    <a:satMod val="115000"/>
                    <a:alpha val="0"/>
                  </a:srgbClr>
                </a:gs>
                <a:gs pos="100000">
                  <a:srgbClr val="08639A">
                    <a:shade val="100000"/>
                    <a:satMod val="115000"/>
                    <a:alpha val="0"/>
                  </a:srgbClr>
                </a:gs>
              </a:gsLst>
              <a:lin ang="27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defTabSz="914291" latinLnBrk="0">
                <a:defRPr/>
              </a:pPr>
              <a:endParaRPr lang="ko-KR" altLang="en-US" sz="2200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082306" y="1106403"/>
              <a:ext cx="8875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2400" b="1" kern="0" spc="-10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2000s~</a:t>
              </a:r>
              <a:endParaRPr lang="ko-KR" altLang="en-US" sz="2400" b="1" kern="0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42" name="모서리가 둥근 직사각형 41"/>
          <p:cNvSpPr/>
          <p:nvPr/>
        </p:nvSpPr>
        <p:spPr>
          <a:xfrm>
            <a:off x="8449463" y="4047642"/>
            <a:ext cx="2676685" cy="432805"/>
          </a:xfrm>
          <a:prstGeom prst="roundRect">
            <a:avLst/>
          </a:prstGeom>
          <a:solidFill>
            <a:srgbClr val="2A63A8">
              <a:lumMod val="60000"/>
              <a:lumOff val="4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defTabSz="914291" latinLnBrk="0">
              <a:defRPr/>
            </a:pPr>
            <a:r>
              <a:rPr lang="en-US" altLang="ko-KR" sz="1600" b="1" kern="0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Quality Revolution</a:t>
            </a:r>
          </a:p>
        </p:txBody>
      </p:sp>
      <p:sp>
        <p:nvSpPr>
          <p:cNvPr id="43" name="모서리가 둥근 직사각형 42"/>
          <p:cNvSpPr/>
          <p:nvPr/>
        </p:nvSpPr>
        <p:spPr>
          <a:xfrm>
            <a:off x="8449463" y="5047681"/>
            <a:ext cx="2676687" cy="432805"/>
          </a:xfrm>
          <a:prstGeom prst="roundRect">
            <a:avLst/>
          </a:prstGeom>
          <a:solidFill>
            <a:srgbClr val="3070BE"/>
          </a:solidFill>
          <a:ln w="9525" algn="ctr">
            <a:noFill/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defTabSz="914291"/>
            <a:r>
              <a:rPr lang="en-US" altLang="ko-KR" sz="1600" b="1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Bio Revolution</a:t>
            </a:r>
            <a:endParaRPr lang="en-US" altLang="ko-KR" sz="1600" b="1" spc="-100" dirty="0"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44" name="모서리가 둥근 직사각형 43"/>
          <p:cNvSpPr/>
          <p:nvPr/>
        </p:nvSpPr>
        <p:spPr>
          <a:xfrm>
            <a:off x="8449463" y="5551736"/>
            <a:ext cx="2676687" cy="459514"/>
          </a:xfrm>
          <a:prstGeom prst="roundRect">
            <a:avLst/>
          </a:prstGeom>
          <a:solidFill>
            <a:srgbClr val="2A63A8">
              <a:lumMod val="75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defTabSz="914291" latinLnBrk="0">
              <a:defRPr/>
            </a:pPr>
            <a:r>
              <a:rPr lang="en-US" altLang="ko-KR" sz="1400" b="1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4</a:t>
            </a:r>
            <a:r>
              <a:rPr lang="en-US" altLang="ko-KR" sz="1400" b="1" spc="-100" baseline="300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th</a:t>
            </a:r>
            <a:r>
              <a:rPr lang="en-US" altLang="ko-KR" sz="1400" b="1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 Industrial Innovation</a:t>
            </a:r>
            <a:endParaRPr lang="en-US" altLang="ko-KR" sz="1400" b="1" spc="-100" dirty="0"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8449463" y="4543625"/>
            <a:ext cx="2676685" cy="432805"/>
          </a:xfrm>
          <a:prstGeom prst="roundRect">
            <a:avLst/>
          </a:prstGeom>
          <a:solidFill>
            <a:srgbClr val="4181CF"/>
          </a:solidFill>
          <a:ln w="9525" algn="ctr">
            <a:noFill/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defTabSz="914291"/>
            <a:r>
              <a:rPr lang="en-US" altLang="ko-KR" sz="1600" b="1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Value Revolution</a:t>
            </a:r>
            <a:endParaRPr lang="en-US" altLang="ko-KR" sz="1600" b="1" spc="-100" dirty="0"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38707" y="1772816"/>
            <a:ext cx="3241461" cy="4795934"/>
          </a:xfrm>
          <a:prstGeom prst="rect">
            <a:avLst/>
          </a:prstGeom>
          <a:solidFill>
            <a:srgbClr val="EEFBFC"/>
          </a:solidFill>
          <a:ln w="3175" cap="flat" cmpd="sng" algn="ctr">
            <a:solidFill>
              <a:srgbClr val="22A6B0"/>
            </a:solidFill>
            <a:prstDash val="solid"/>
          </a:ln>
          <a:effectLst>
            <a:outerShdw dist="38100" dir="3000000" algn="t" rotWithShape="0">
              <a:srgbClr val="22A6B0">
                <a:alpha val="40000"/>
              </a:srgbClr>
            </a:outerShdw>
          </a:effectLst>
        </p:spPr>
        <p:txBody>
          <a:bodyPr rtlCol="0" anchor="ctr"/>
          <a:lstStyle/>
          <a:p>
            <a:pPr algn="ctr" latinLnBrk="0">
              <a:defRPr/>
            </a:pPr>
            <a:endParaRPr lang="ko-KR" altLang="en-US" sz="1400" kern="0" dirty="0" smtClean="0">
              <a:solidFill>
                <a:prstClr val="black"/>
              </a:solidFill>
            </a:endParaRPr>
          </a:p>
        </p:txBody>
      </p:sp>
      <p:pic>
        <p:nvPicPr>
          <p:cNvPr id="47" name="Picture 2" descr="농촌진흥청 통일벼에 대한 이미지 검색결과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9"/>
          <a:stretch/>
        </p:blipFill>
        <p:spPr bwMode="auto">
          <a:xfrm>
            <a:off x="828545" y="2059281"/>
            <a:ext cx="2861788" cy="14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cfile218.uf.daum.net/image/196535264C4C60FA8450B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545" y="4196495"/>
            <a:ext cx="2861788" cy="1309236"/>
          </a:xfrm>
          <a:prstGeom prst="rect">
            <a:avLst/>
          </a:prstGeom>
          <a:noFill/>
        </p:spPr>
      </p:pic>
      <p:sp>
        <p:nvSpPr>
          <p:cNvPr id="49" name="직사각형 48"/>
          <p:cNvSpPr/>
          <p:nvPr/>
        </p:nvSpPr>
        <p:spPr>
          <a:xfrm>
            <a:off x="1388693" y="6025346"/>
            <a:ext cx="1741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b="1" spc="-100" dirty="0" smtClean="0">
                <a:gradFill>
                  <a:gsLst>
                    <a:gs pos="89583">
                      <a:srgbClr val="1A8088"/>
                    </a:gs>
                    <a:gs pos="76000">
                      <a:srgbClr val="1A8088"/>
                    </a:gs>
                  </a:gsLst>
                  <a:lin ang="5400000" scaled="0"/>
                </a:gradFill>
              </a:rPr>
              <a:t>Self-sufficiency of </a:t>
            </a:r>
          </a:p>
          <a:p>
            <a:pPr algn="ctr"/>
            <a:r>
              <a:rPr lang="en-US" altLang="ko-KR" sz="1600" b="1" spc="-100" dirty="0" smtClean="0">
                <a:gradFill>
                  <a:gsLst>
                    <a:gs pos="89583">
                      <a:srgbClr val="1A8088"/>
                    </a:gs>
                    <a:gs pos="76000">
                      <a:srgbClr val="1A8088"/>
                    </a:gs>
                  </a:gsLst>
                  <a:lin ang="5400000" scaled="0"/>
                </a:gradFill>
              </a:rPr>
              <a:t>staple crop</a:t>
            </a:r>
            <a:endParaRPr lang="en-US" altLang="ko-KR" sz="1600" b="1" spc="-100" dirty="0">
              <a:gradFill>
                <a:gsLst>
                  <a:gs pos="89583">
                    <a:srgbClr val="1A8088"/>
                  </a:gs>
                  <a:gs pos="76000">
                    <a:srgbClr val="1A8088"/>
                  </a:gs>
                </a:gsLst>
                <a:lin ang="5400000" scaled="0"/>
              </a:gradFill>
            </a:endParaRPr>
          </a:p>
        </p:txBody>
      </p:sp>
      <p:grpSp>
        <p:nvGrpSpPr>
          <p:cNvPr id="50" name="그룹 49"/>
          <p:cNvGrpSpPr/>
          <p:nvPr/>
        </p:nvGrpSpPr>
        <p:grpSpPr>
          <a:xfrm>
            <a:off x="638705" y="1167338"/>
            <a:ext cx="3661912" cy="533471"/>
            <a:chOff x="479029" y="1061168"/>
            <a:chExt cx="2746434" cy="533471"/>
          </a:xfrm>
        </p:grpSpPr>
        <p:sp>
          <p:nvSpPr>
            <p:cNvPr id="51" name="오각형 50"/>
            <p:cNvSpPr/>
            <p:nvPr/>
          </p:nvSpPr>
          <p:spPr>
            <a:xfrm>
              <a:off x="479029" y="1066536"/>
              <a:ext cx="2746434" cy="514963"/>
            </a:xfrm>
            <a:prstGeom prst="homePlate">
              <a:avLst>
                <a:gd name="adj" fmla="val 66307"/>
              </a:avLst>
            </a:prstGeom>
            <a:solidFill>
              <a:srgbClr val="22A6B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79029" y="1061168"/>
              <a:ext cx="2431097" cy="533471"/>
            </a:xfrm>
            <a:prstGeom prst="rect">
              <a:avLst/>
            </a:prstGeom>
            <a:gradFill flip="none" rotWithShape="1">
              <a:gsLst>
                <a:gs pos="49000">
                  <a:sysClr val="window" lastClr="FFFFFF">
                    <a:alpha val="19000"/>
                  </a:sysClr>
                </a:gs>
                <a:gs pos="0">
                  <a:sysClr val="window" lastClr="FFFFFF">
                    <a:alpha val="20000"/>
                  </a:sysClr>
                </a:gs>
                <a:gs pos="50000">
                  <a:srgbClr val="08639A">
                    <a:shade val="67500"/>
                    <a:satMod val="115000"/>
                    <a:alpha val="0"/>
                  </a:srgbClr>
                </a:gs>
                <a:gs pos="100000">
                  <a:srgbClr val="08639A">
                    <a:shade val="100000"/>
                    <a:satMod val="115000"/>
                    <a:alpha val="0"/>
                  </a:srgbClr>
                </a:gs>
              </a:gsLst>
              <a:lin ang="27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defTabSz="914291" latinLnBrk="0">
                <a:defRPr/>
              </a:pPr>
              <a:endParaRPr lang="ko-KR" altLang="en-US" sz="2200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943597" y="1097072"/>
              <a:ext cx="1480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2400" b="1" kern="0" spc="-10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1960s~1970s</a:t>
              </a:r>
              <a:endParaRPr lang="ko-KR" altLang="en-US" sz="2400" b="1" kern="0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1039463" y="1916175"/>
            <a:ext cx="2439951" cy="530232"/>
            <a:chOff x="882684" y="1689742"/>
            <a:chExt cx="1829963" cy="530232"/>
          </a:xfrm>
        </p:grpSpPr>
        <p:sp>
          <p:nvSpPr>
            <p:cNvPr id="61" name="모서리가 둥근 직사각형 60"/>
            <p:cNvSpPr/>
            <p:nvPr/>
          </p:nvSpPr>
          <p:spPr>
            <a:xfrm>
              <a:off x="882684" y="1701460"/>
              <a:ext cx="1829963" cy="518514"/>
            </a:xfrm>
            <a:prstGeom prst="roundRect">
              <a:avLst>
                <a:gd name="adj" fmla="val 50000"/>
              </a:avLst>
            </a:prstGeom>
            <a:solidFill>
              <a:srgbClr val="22A6B0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latinLnBrk="0">
                <a:defRPr/>
              </a:pPr>
              <a:endParaRPr lang="ko-KR" altLang="en-US" sz="1400" b="1" kern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357920" y="1689742"/>
              <a:ext cx="9969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400" b="1" kern="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Tong-</a:t>
              </a:r>
              <a:r>
                <a:rPr lang="en-US" altLang="ko-KR" sz="1400" b="1" kern="0" dirty="0" err="1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il</a:t>
              </a:r>
              <a:r>
                <a:rPr lang="en-US" altLang="ko-KR" sz="1400" b="1" kern="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 Rice </a:t>
              </a:r>
            </a:p>
            <a:p>
              <a:pPr algn="ctr" latinLnBrk="0">
                <a:defRPr/>
              </a:pPr>
              <a:r>
                <a:rPr lang="en-US" altLang="ko-KR" sz="1400" b="1" kern="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Development</a:t>
              </a: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1039463" y="4084483"/>
            <a:ext cx="2439950" cy="338554"/>
            <a:chOff x="882684" y="1680068"/>
            <a:chExt cx="1829963" cy="338554"/>
          </a:xfrm>
        </p:grpSpPr>
        <p:sp>
          <p:nvSpPr>
            <p:cNvPr id="64" name="모서리가 둥근 직사각형 63"/>
            <p:cNvSpPr/>
            <p:nvPr/>
          </p:nvSpPr>
          <p:spPr>
            <a:xfrm>
              <a:off x="882684" y="1701460"/>
              <a:ext cx="1829963" cy="308315"/>
            </a:xfrm>
            <a:prstGeom prst="roundRect">
              <a:avLst>
                <a:gd name="adj" fmla="val 50000"/>
              </a:avLst>
            </a:prstGeom>
            <a:solidFill>
              <a:srgbClr val="22A6B0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latinLnBrk="0">
                <a:defRPr/>
              </a:pPr>
              <a:endParaRPr lang="ko-KR" altLang="en-US" sz="1400" b="1" kern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1090626" y="1680068"/>
              <a:ext cx="14140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600" b="1" kern="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Green Revolution</a:t>
              </a:r>
              <a:endParaRPr lang="ko-KR" altLang="en-US" sz="1600" b="1" kern="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66" name="직사각형 65"/>
          <p:cNvSpPr/>
          <p:nvPr/>
        </p:nvSpPr>
        <p:spPr>
          <a:xfrm>
            <a:off x="4384759" y="1772816"/>
            <a:ext cx="3253903" cy="4795934"/>
          </a:xfrm>
          <a:prstGeom prst="rect">
            <a:avLst/>
          </a:prstGeom>
          <a:solidFill>
            <a:srgbClr val="E7F6FD"/>
          </a:solidFill>
          <a:ln w="3175" cap="flat" cmpd="sng" algn="ctr">
            <a:solidFill>
              <a:srgbClr val="139EDD"/>
            </a:solidFill>
            <a:prstDash val="solid"/>
          </a:ln>
          <a:effectLst>
            <a:outerShdw dist="38100" dir="3000000" algn="t" rotWithShape="0">
              <a:srgbClr val="139EDD">
                <a:alpha val="40000"/>
              </a:srgbClr>
            </a:outerShdw>
          </a:effectLst>
        </p:spPr>
        <p:txBody>
          <a:bodyPr rtlCol="0" anchor="ctr"/>
          <a:lstStyle/>
          <a:p>
            <a:pPr algn="ctr" latinLnBrk="0">
              <a:defRPr/>
            </a:pPr>
            <a:endParaRPr lang="ko-KR" altLang="en-US" sz="1400" kern="0" dirty="0" smtClean="0">
              <a:solidFill>
                <a:prstClr val="black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4990703" y="6010060"/>
            <a:ext cx="2042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b="1" spc="-100" dirty="0" smtClean="0">
                <a:gradFill>
                  <a:gsLst>
                    <a:gs pos="95417">
                      <a:srgbClr val="1F72B7"/>
                    </a:gs>
                    <a:gs pos="89583">
                      <a:srgbClr val="1F72B7"/>
                    </a:gs>
                  </a:gsLst>
                  <a:lin ang="5400000" scaled="0"/>
                </a:gradFill>
              </a:rPr>
              <a:t>Year-round supply of </a:t>
            </a:r>
          </a:p>
          <a:p>
            <a:pPr algn="ctr"/>
            <a:r>
              <a:rPr lang="en-US" altLang="ko-KR" sz="1600" b="1" spc="-100" dirty="0" smtClean="0">
                <a:gradFill>
                  <a:gsLst>
                    <a:gs pos="95417">
                      <a:srgbClr val="1F72B7"/>
                    </a:gs>
                    <a:gs pos="89583">
                      <a:srgbClr val="1F72B7"/>
                    </a:gs>
                  </a:gsLst>
                  <a:lin ang="5400000" scaled="0"/>
                </a:gradFill>
              </a:rPr>
              <a:t>vegetable</a:t>
            </a:r>
            <a:endParaRPr lang="en-US" altLang="ko-KR" sz="1600" b="1" spc="-100" dirty="0">
              <a:gradFill>
                <a:gsLst>
                  <a:gs pos="95417">
                    <a:srgbClr val="1F72B7"/>
                  </a:gs>
                  <a:gs pos="89583">
                    <a:srgbClr val="1F72B7"/>
                  </a:gs>
                </a:gsLst>
                <a:lin ang="5400000" scaled="0"/>
              </a:gradFill>
            </a:endParaRPr>
          </a:p>
        </p:txBody>
      </p:sp>
      <p:grpSp>
        <p:nvGrpSpPr>
          <p:cNvPr id="68" name="그룹 67"/>
          <p:cNvGrpSpPr/>
          <p:nvPr/>
        </p:nvGrpSpPr>
        <p:grpSpPr>
          <a:xfrm>
            <a:off x="4228573" y="1162564"/>
            <a:ext cx="3862908" cy="538245"/>
            <a:chOff x="3171429" y="1056394"/>
            <a:chExt cx="2897181" cy="538245"/>
          </a:xfrm>
        </p:grpSpPr>
        <p:sp>
          <p:nvSpPr>
            <p:cNvPr id="69" name="자유형 68"/>
            <p:cNvSpPr/>
            <p:nvPr/>
          </p:nvSpPr>
          <p:spPr>
            <a:xfrm>
              <a:off x="3233583" y="1056394"/>
              <a:ext cx="2835027" cy="522070"/>
            </a:xfrm>
            <a:custGeom>
              <a:avLst/>
              <a:gdLst>
                <a:gd name="connsiteX0" fmla="*/ 0 w 3038763"/>
                <a:gd name="connsiteY0" fmla="*/ 0 h 840509"/>
                <a:gd name="connsiteX1" fmla="*/ 424872 w 3038763"/>
                <a:gd name="connsiteY1" fmla="*/ 424873 h 840509"/>
                <a:gd name="connsiteX2" fmla="*/ 9236 w 3038763"/>
                <a:gd name="connsiteY2" fmla="*/ 840509 h 840509"/>
                <a:gd name="connsiteX3" fmla="*/ 2623127 w 3038763"/>
                <a:gd name="connsiteY3" fmla="*/ 840509 h 840509"/>
                <a:gd name="connsiteX4" fmla="*/ 3038763 w 3038763"/>
                <a:gd name="connsiteY4" fmla="*/ 415636 h 840509"/>
                <a:gd name="connsiteX5" fmla="*/ 2632363 w 3038763"/>
                <a:gd name="connsiteY5" fmla="*/ 9236 h 840509"/>
                <a:gd name="connsiteX6" fmla="*/ 0 w 3038763"/>
                <a:gd name="connsiteY6" fmla="*/ 0 h 840509"/>
                <a:gd name="connsiteX0" fmla="*/ 0 w 3038763"/>
                <a:gd name="connsiteY0" fmla="*/ 289 h 840798"/>
                <a:gd name="connsiteX1" fmla="*/ 424872 w 3038763"/>
                <a:gd name="connsiteY1" fmla="*/ 425162 h 840798"/>
                <a:gd name="connsiteX2" fmla="*/ 9236 w 3038763"/>
                <a:gd name="connsiteY2" fmla="*/ 840798 h 840798"/>
                <a:gd name="connsiteX3" fmla="*/ 2623127 w 3038763"/>
                <a:gd name="connsiteY3" fmla="*/ 840798 h 840798"/>
                <a:gd name="connsiteX4" fmla="*/ 3038763 w 3038763"/>
                <a:gd name="connsiteY4" fmla="*/ 415925 h 840798"/>
                <a:gd name="connsiteX5" fmla="*/ 2629982 w 3038763"/>
                <a:gd name="connsiteY5" fmla="*/ 0 h 840798"/>
                <a:gd name="connsiteX6" fmla="*/ 0 w 3038763"/>
                <a:gd name="connsiteY6" fmla="*/ 289 h 840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763" h="840798">
                  <a:moveTo>
                    <a:pt x="0" y="289"/>
                  </a:moveTo>
                  <a:lnTo>
                    <a:pt x="424872" y="425162"/>
                  </a:lnTo>
                  <a:lnTo>
                    <a:pt x="9236" y="840798"/>
                  </a:lnTo>
                  <a:lnTo>
                    <a:pt x="2623127" y="840798"/>
                  </a:lnTo>
                  <a:lnTo>
                    <a:pt x="3038763" y="415925"/>
                  </a:lnTo>
                  <a:lnTo>
                    <a:pt x="2629982" y="0"/>
                  </a:lnTo>
                  <a:lnTo>
                    <a:pt x="0" y="289"/>
                  </a:lnTo>
                  <a:close/>
                </a:path>
              </a:pathLst>
            </a:custGeom>
            <a:solidFill>
              <a:srgbClr val="139EDD"/>
            </a:soli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000" kern="0" smtClean="0">
                <a:solidFill>
                  <a:prstClr val="black"/>
                </a:solidFill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3171429" y="1061168"/>
              <a:ext cx="2431097" cy="533471"/>
            </a:xfrm>
            <a:prstGeom prst="rect">
              <a:avLst/>
            </a:prstGeom>
            <a:gradFill flip="none" rotWithShape="1">
              <a:gsLst>
                <a:gs pos="49000">
                  <a:sysClr val="window" lastClr="FFFFFF">
                    <a:alpha val="19000"/>
                  </a:sysClr>
                </a:gs>
                <a:gs pos="0">
                  <a:sysClr val="window" lastClr="FFFFFF">
                    <a:alpha val="20000"/>
                  </a:sysClr>
                </a:gs>
                <a:gs pos="50000">
                  <a:srgbClr val="08639A">
                    <a:shade val="67500"/>
                    <a:satMod val="115000"/>
                    <a:alpha val="0"/>
                  </a:srgbClr>
                </a:gs>
                <a:gs pos="100000">
                  <a:srgbClr val="08639A">
                    <a:shade val="100000"/>
                    <a:satMod val="115000"/>
                    <a:alpha val="0"/>
                  </a:srgbClr>
                </a:gs>
              </a:gsLst>
              <a:lin ang="27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defTabSz="914291" latinLnBrk="0">
                <a:defRPr/>
              </a:pPr>
              <a:endParaRPr lang="ko-KR" altLang="en-US" sz="2200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3826708" y="1097072"/>
              <a:ext cx="1480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2400" b="1" kern="0" spc="-10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1980s~1990s</a:t>
              </a:r>
              <a:endParaRPr lang="ko-KR" altLang="en-US" sz="2400" b="1" kern="0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72" name="Picture 3" descr="C:\Users\한지은\Desktop\그림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68851" y="3446049"/>
            <a:ext cx="2021173" cy="5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" descr="C:\Users\한지은\Desktop\그림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68851" y="5392357"/>
            <a:ext cx="2021173" cy="5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248849" y="3412193"/>
            <a:ext cx="2021176" cy="54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248849" y="5422001"/>
            <a:ext cx="2021176" cy="54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오각형 75"/>
          <p:cNvSpPr/>
          <p:nvPr/>
        </p:nvSpPr>
        <p:spPr>
          <a:xfrm rot="5400000">
            <a:off x="5291428" y="1380556"/>
            <a:ext cx="1460293" cy="2817748"/>
          </a:xfrm>
          <a:prstGeom prst="homePlate">
            <a:avLst>
              <a:gd name="adj" fmla="val 0"/>
            </a:avLst>
          </a:prstGeom>
          <a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5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smtClean="0">
              <a:solidFill>
                <a:prstClr val="black"/>
              </a:solidFill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4791735" y="1906501"/>
            <a:ext cx="2439951" cy="338554"/>
            <a:chOff x="882684" y="1680068"/>
            <a:chExt cx="1829963" cy="338554"/>
          </a:xfrm>
        </p:grpSpPr>
        <p:sp>
          <p:nvSpPr>
            <p:cNvPr id="78" name="모서리가 둥근 직사각형 77"/>
            <p:cNvSpPr/>
            <p:nvPr/>
          </p:nvSpPr>
          <p:spPr>
            <a:xfrm>
              <a:off x="882684" y="1701460"/>
              <a:ext cx="1829963" cy="308315"/>
            </a:xfrm>
            <a:prstGeom prst="roundRect">
              <a:avLst>
                <a:gd name="adj" fmla="val 50000"/>
              </a:avLst>
            </a:prstGeom>
            <a:solidFill>
              <a:srgbClr val="139EDD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400" kern="0" smtClean="0">
                <a:solidFill>
                  <a:prstClr val="black"/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1253529" y="1680068"/>
              <a:ext cx="10882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600" b="1" kern="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Green House</a:t>
              </a:r>
              <a:endParaRPr lang="ko-KR" altLang="en-US" sz="1600" b="1" kern="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80" name="Picture 8" descr="http://cphoto.asiae.co.kr/listimglink/6/2012062507461637454_1.jpg">
            <a:hlinkClick r:id="rId10"/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 r="8636" b="-980"/>
          <a:stretch>
            <a:fillRect/>
          </a:stretch>
        </p:blipFill>
        <p:spPr bwMode="auto">
          <a:xfrm>
            <a:off x="4592970" y="4196184"/>
            <a:ext cx="2837479" cy="1327261"/>
          </a:xfrm>
          <a:prstGeom prst="rect">
            <a:avLst/>
          </a:prstGeom>
          <a:noFill/>
        </p:spPr>
      </p:pic>
      <p:grpSp>
        <p:nvGrpSpPr>
          <p:cNvPr id="81" name="그룹 80"/>
          <p:cNvGrpSpPr/>
          <p:nvPr/>
        </p:nvGrpSpPr>
        <p:grpSpPr>
          <a:xfrm>
            <a:off x="4791735" y="4084483"/>
            <a:ext cx="2439950" cy="338554"/>
            <a:chOff x="882684" y="1680068"/>
            <a:chExt cx="1829963" cy="338554"/>
          </a:xfrm>
        </p:grpSpPr>
        <p:sp>
          <p:nvSpPr>
            <p:cNvPr id="82" name="모서리가 둥근 직사각형 81"/>
            <p:cNvSpPr/>
            <p:nvPr/>
          </p:nvSpPr>
          <p:spPr>
            <a:xfrm>
              <a:off x="882684" y="1701460"/>
              <a:ext cx="1829963" cy="308315"/>
            </a:xfrm>
            <a:prstGeom prst="roundRect">
              <a:avLst>
                <a:gd name="adj" fmla="val 50000"/>
              </a:avLst>
            </a:prstGeom>
            <a:solidFill>
              <a:srgbClr val="139EDD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1400" kern="0" smtClean="0">
                <a:solidFill>
                  <a:prstClr val="black"/>
                </a:solidFill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1090022" y="1680068"/>
              <a:ext cx="14152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600" b="1" kern="0" dirty="0" smtClean="0">
                  <a:gradFill>
                    <a:gsLst>
                      <a:gs pos="100000">
                        <a:prstClr val="white"/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</a:rPr>
                <a:t>White Revolution</a:t>
              </a:r>
              <a:endParaRPr lang="ko-KR" altLang="en-US" sz="1600" b="1" kern="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332" y="4657663"/>
            <a:ext cx="267563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모서리가 둥근 직사각형 84"/>
          <p:cNvSpPr/>
          <p:nvPr/>
        </p:nvSpPr>
        <p:spPr>
          <a:xfrm>
            <a:off x="8449463" y="6092540"/>
            <a:ext cx="2676687" cy="432805"/>
          </a:xfrm>
          <a:prstGeom prst="round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defTabSz="914291" latinLnBrk="0">
              <a:defRPr/>
            </a:pPr>
            <a:r>
              <a:rPr lang="en-US" altLang="ko-KR" sz="1600" b="1" kern="0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6</a:t>
            </a:r>
            <a:r>
              <a:rPr lang="en-US" altLang="ko-KR" sz="1600" b="1" kern="0" spc="-100" baseline="300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th</a:t>
            </a:r>
            <a:r>
              <a:rPr lang="en-US" altLang="ko-KR" sz="1600" b="1" kern="0" spc="-100" dirty="0" smtClean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 Industrialization</a:t>
            </a:r>
          </a:p>
        </p:txBody>
      </p:sp>
      <p:grpSp>
        <p:nvGrpSpPr>
          <p:cNvPr id="53" name="그룹 52"/>
          <p:cNvGrpSpPr/>
          <p:nvPr/>
        </p:nvGrpSpPr>
        <p:grpSpPr>
          <a:xfrm>
            <a:off x="8149927" y="1763134"/>
            <a:ext cx="3162697" cy="2290769"/>
            <a:chOff x="6112449" y="1606299"/>
            <a:chExt cx="2372025" cy="229076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675" y="1854632"/>
              <a:ext cx="1981437" cy="1716572"/>
            </a:xfrm>
            <a:prstGeom prst="rect">
              <a:avLst/>
            </a:prstGeom>
          </p:spPr>
        </p:pic>
        <p:sp>
          <p:nvSpPr>
            <p:cNvPr id="55" name="정오각형 54"/>
            <p:cNvSpPr/>
            <p:nvPr/>
          </p:nvSpPr>
          <p:spPr>
            <a:xfrm>
              <a:off x="6412654" y="1976140"/>
              <a:ext cx="1814496" cy="1613212"/>
            </a:xfrm>
            <a:prstGeom prst="pentagon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  <p:grpSp>
          <p:nvGrpSpPr>
            <p:cNvPr id="56" name="그룹 55"/>
            <p:cNvGrpSpPr/>
            <p:nvPr/>
          </p:nvGrpSpPr>
          <p:grpSpPr>
            <a:xfrm rot="3341756">
              <a:off x="6155803" y="2234353"/>
              <a:ext cx="588910" cy="480465"/>
              <a:chOff x="1647077" y="2531348"/>
              <a:chExt cx="1269425" cy="1035929"/>
            </a:xfrm>
          </p:grpSpPr>
          <p:sp>
            <p:nvSpPr>
              <p:cNvPr id="120" name="타원 119"/>
              <p:cNvSpPr/>
              <p:nvPr/>
            </p:nvSpPr>
            <p:spPr>
              <a:xfrm>
                <a:off x="1652278" y="2559167"/>
                <a:ext cx="1264224" cy="1008110"/>
              </a:xfrm>
              <a:prstGeom prst="ellipse">
                <a:avLst/>
              </a:prstGeom>
              <a:solidFill>
                <a:srgbClr val="54AC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21" name="타원 24"/>
              <p:cNvSpPr/>
              <p:nvPr/>
            </p:nvSpPr>
            <p:spPr>
              <a:xfrm>
                <a:off x="1647077" y="2531348"/>
                <a:ext cx="504056" cy="1008111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1008112">
                    <a:moveTo>
                      <a:pt x="504056" y="0"/>
                    </a:moveTo>
                    <a:lnTo>
                      <a:pt x="504056" y="1008112"/>
                    </a:lnTo>
                    <a:cubicBezTo>
                      <a:pt x="225674" y="1008112"/>
                      <a:pt x="0" y="782438"/>
                      <a:pt x="0" y="504056"/>
                    </a:cubicBezTo>
                    <a:cubicBezTo>
                      <a:pt x="0" y="225674"/>
                      <a:pt x="225674" y="0"/>
                      <a:pt x="504056" y="0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 rot="3341756">
              <a:off x="7007259" y="1667942"/>
              <a:ext cx="615427" cy="492141"/>
              <a:chOff x="1606908" y="2516689"/>
              <a:chExt cx="1325682" cy="1060113"/>
            </a:xfrm>
          </p:grpSpPr>
          <p:sp>
            <p:nvSpPr>
              <p:cNvPr id="118" name="타원 117"/>
              <p:cNvSpPr/>
              <p:nvPr/>
            </p:nvSpPr>
            <p:spPr>
              <a:xfrm>
                <a:off x="1628097" y="2568690"/>
                <a:ext cx="1304493" cy="1008112"/>
              </a:xfrm>
              <a:prstGeom prst="ellipse">
                <a:avLst/>
              </a:prstGeom>
              <a:solidFill>
                <a:srgbClr val="C184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19" name="타원 24"/>
              <p:cNvSpPr/>
              <p:nvPr/>
            </p:nvSpPr>
            <p:spPr>
              <a:xfrm>
                <a:off x="1606908" y="2516689"/>
                <a:ext cx="504056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1008112">
                    <a:moveTo>
                      <a:pt x="504056" y="0"/>
                    </a:moveTo>
                    <a:lnTo>
                      <a:pt x="504056" y="1008112"/>
                    </a:lnTo>
                    <a:cubicBezTo>
                      <a:pt x="225674" y="1008112"/>
                      <a:pt x="0" y="782438"/>
                      <a:pt x="0" y="504056"/>
                    </a:cubicBezTo>
                    <a:cubicBezTo>
                      <a:pt x="0" y="225674"/>
                      <a:pt x="225674" y="0"/>
                      <a:pt x="504056" y="0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</p:grpSp>
        <p:sp>
          <p:nvSpPr>
            <p:cNvPr id="86" name="직사각형 85"/>
            <p:cNvSpPr/>
            <p:nvPr/>
          </p:nvSpPr>
          <p:spPr>
            <a:xfrm>
              <a:off x="7057016" y="1742247"/>
              <a:ext cx="51360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800" b="1" spc="-50" dirty="0" smtClean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HY울릉도M" panose="02030600000101010101" pitchFamily="18" charset="-127"/>
                  <a:ea typeface="HY울릉도M" panose="02030600000101010101" pitchFamily="18" charset="-127"/>
                </a:rPr>
                <a:t>Production</a:t>
              </a:r>
              <a:endParaRPr lang="ko-KR" altLang="en-US" sz="800" b="1" spc="-5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  <p:grpSp>
          <p:nvGrpSpPr>
            <p:cNvPr id="88" name="그룹 87"/>
            <p:cNvGrpSpPr/>
            <p:nvPr/>
          </p:nvGrpSpPr>
          <p:grpSpPr>
            <a:xfrm rot="3341756">
              <a:off x="7934368" y="2225451"/>
              <a:ext cx="573175" cy="500777"/>
              <a:chOff x="1681150" y="2489501"/>
              <a:chExt cx="1234668" cy="1078718"/>
            </a:xfrm>
          </p:grpSpPr>
          <p:sp>
            <p:nvSpPr>
              <p:cNvPr id="116" name="타원 115"/>
              <p:cNvSpPr/>
              <p:nvPr/>
            </p:nvSpPr>
            <p:spPr>
              <a:xfrm>
                <a:off x="1690828" y="2560107"/>
                <a:ext cx="1224990" cy="1008112"/>
              </a:xfrm>
              <a:prstGeom prst="ellipse">
                <a:avLst/>
              </a:prstGeom>
              <a:solidFill>
                <a:srgbClr val="116B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17" name="타원 24"/>
              <p:cNvSpPr/>
              <p:nvPr/>
            </p:nvSpPr>
            <p:spPr>
              <a:xfrm>
                <a:off x="1681150" y="2489501"/>
                <a:ext cx="504056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1008112">
                    <a:moveTo>
                      <a:pt x="504056" y="0"/>
                    </a:moveTo>
                    <a:lnTo>
                      <a:pt x="504056" y="1008112"/>
                    </a:lnTo>
                    <a:cubicBezTo>
                      <a:pt x="225674" y="1008112"/>
                      <a:pt x="0" y="782438"/>
                      <a:pt x="0" y="504056"/>
                    </a:cubicBezTo>
                    <a:cubicBezTo>
                      <a:pt x="0" y="225674"/>
                      <a:pt x="225674" y="0"/>
                      <a:pt x="504056" y="0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</p:grpSp>
        <p:sp>
          <p:nvSpPr>
            <p:cNvPr id="89" name="직사각형 88"/>
            <p:cNvSpPr/>
            <p:nvPr/>
          </p:nvSpPr>
          <p:spPr>
            <a:xfrm>
              <a:off x="7920377" y="2327960"/>
              <a:ext cx="56409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900" b="1" spc="-100" dirty="0" smtClean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HY울릉도M" panose="02030600000101010101" pitchFamily="18" charset="-127"/>
                  <a:ea typeface="HY울릉도M" panose="02030600000101010101" pitchFamily="18" charset="-127"/>
                </a:rPr>
                <a:t>Observation</a:t>
              </a:r>
              <a:endParaRPr lang="ko-KR" altLang="en-US" sz="9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  <p:grpSp>
          <p:nvGrpSpPr>
            <p:cNvPr id="90" name="그룹 89"/>
            <p:cNvGrpSpPr/>
            <p:nvPr/>
          </p:nvGrpSpPr>
          <p:grpSpPr>
            <a:xfrm rot="3341756">
              <a:off x="7624903" y="3333594"/>
              <a:ext cx="635990" cy="474566"/>
              <a:chOff x="1829734" y="2520211"/>
              <a:chExt cx="1369976" cy="1022256"/>
            </a:xfrm>
          </p:grpSpPr>
          <p:sp>
            <p:nvSpPr>
              <p:cNvPr id="114" name="타원 113"/>
              <p:cNvSpPr/>
              <p:nvPr/>
            </p:nvSpPr>
            <p:spPr>
              <a:xfrm>
                <a:off x="1857379" y="2534357"/>
                <a:ext cx="1342331" cy="100811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15" name="타원 24"/>
              <p:cNvSpPr/>
              <p:nvPr/>
            </p:nvSpPr>
            <p:spPr>
              <a:xfrm>
                <a:off x="1829734" y="2520211"/>
                <a:ext cx="504056" cy="1008111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1008112">
                    <a:moveTo>
                      <a:pt x="504056" y="0"/>
                    </a:moveTo>
                    <a:lnTo>
                      <a:pt x="504056" y="1008112"/>
                    </a:lnTo>
                    <a:cubicBezTo>
                      <a:pt x="225674" y="1008112"/>
                      <a:pt x="0" y="782438"/>
                      <a:pt x="0" y="504056"/>
                    </a:cubicBezTo>
                    <a:cubicBezTo>
                      <a:pt x="0" y="225674"/>
                      <a:pt x="225674" y="0"/>
                      <a:pt x="504056" y="0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</p:grpSp>
        <p:sp>
          <p:nvSpPr>
            <p:cNvPr id="91" name="직사각형 90"/>
            <p:cNvSpPr/>
            <p:nvPr/>
          </p:nvSpPr>
          <p:spPr>
            <a:xfrm>
              <a:off x="7758356" y="3344173"/>
              <a:ext cx="378045" cy="216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00" b="1" dirty="0" smtClean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HY울릉도M" panose="02030600000101010101" pitchFamily="18" charset="-127"/>
                  <a:ea typeface="HY울릉도M" panose="02030600000101010101" pitchFamily="18" charset="-127"/>
                </a:rPr>
                <a:t>Rural</a:t>
              </a:r>
              <a:endParaRPr lang="ko-KR" altLang="en-US" sz="8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  <p:grpSp>
          <p:nvGrpSpPr>
            <p:cNvPr id="92" name="그룹 91"/>
            <p:cNvGrpSpPr/>
            <p:nvPr/>
          </p:nvGrpSpPr>
          <p:grpSpPr>
            <a:xfrm rot="3341756">
              <a:off x="6433546" y="3344499"/>
              <a:ext cx="625183" cy="479955"/>
              <a:chOff x="1857380" y="2534357"/>
              <a:chExt cx="1346698" cy="1033862"/>
            </a:xfrm>
          </p:grpSpPr>
          <p:sp>
            <p:nvSpPr>
              <p:cNvPr id="112" name="타원 111"/>
              <p:cNvSpPr/>
              <p:nvPr/>
            </p:nvSpPr>
            <p:spPr>
              <a:xfrm>
                <a:off x="1857380" y="2534357"/>
                <a:ext cx="1346698" cy="1008113"/>
              </a:xfrm>
              <a:prstGeom prst="ellipse">
                <a:avLst/>
              </a:prstGeom>
              <a:solidFill>
                <a:srgbClr val="22A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13" name="타원 24"/>
              <p:cNvSpPr/>
              <p:nvPr/>
            </p:nvSpPr>
            <p:spPr>
              <a:xfrm>
                <a:off x="1907704" y="2560107"/>
                <a:ext cx="504056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1008112">
                    <a:moveTo>
                      <a:pt x="504056" y="0"/>
                    </a:moveTo>
                    <a:lnTo>
                      <a:pt x="504056" y="1008112"/>
                    </a:lnTo>
                    <a:cubicBezTo>
                      <a:pt x="225674" y="1008112"/>
                      <a:pt x="0" y="782438"/>
                      <a:pt x="0" y="504056"/>
                    </a:cubicBezTo>
                    <a:cubicBezTo>
                      <a:pt x="0" y="225674"/>
                      <a:pt x="225674" y="0"/>
                      <a:pt x="504056" y="0"/>
                    </a:cubicBez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prstClr val="white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</p:grpSp>
        <p:sp>
          <p:nvSpPr>
            <p:cNvPr id="93" name="직사각형 92"/>
            <p:cNvSpPr/>
            <p:nvPr/>
          </p:nvSpPr>
          <p:spPr>
            <a:xfrm>
              <a:off x="6112449" y="2288925"/>
              <a:ext cx="67126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00" b="1" spc="-60" dirty="0" smtClean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HY울릉도M" panose="02030600000101010101" pitchFamily="18" charset="-127"/>
                  <a:ea typeface="HY울릉도M" panose="02030600000101010101" pitchFamily="18" charset="-127"/>
                </a:rPr>
                <a:t>Consumption</a:t>
              </a:r>
              <a:endParaRPr lang="ko-KR" altLang="en-US" sz="800" b="1" spc="-6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  <p:pic>
          <p:nvPicPr>
            <p:cNvPr id="94" name="Picture 2" descr="F:\7 이미지자료모음\★아이콘\★nooe\noun_83526_cc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3" t="11810" r="13361" b="21531"/>
            <a:stretch/>
          </p:blipFill>
          <p:spPr bwMode="auto">
            <a:xfrm>
              <a:off x="6624229" y="3564853"/>
              <a:ext cx="241502" cy="23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5" name="그룹 94"/>
            <p:cNvGrpSpPr/>
            <p:nvPr/>
          </p:nvGrpSpPr>
          <p:grpSpPr>
            <a:xfrm>
              <a:off x="8131694" y="2543404"/>
              <a:ext cx="212727" cy="140116"/>
              <a:chOff x="8104188" y="4398963"/>
              <a:chExt cx="790575" cy="557212"/>
            </a:xfrm>
            <a:solidFill>
              <a:schemeClr val="bg1"/>
            </a:solidFill>
          </p:grpSpPr>
          <p:sp>
            <p:nvSpPr>
              <p:cNvPr id="108" name="Freeform 9"/>
              <p:cNvSpPr>
                <a:spLocks/>
              </p:cNvSpPr>
              <p:nvPr/>
            </p:nvSpPr>
            <p:spPr bwMode="auto">
              <a:xfrm>
                <a:off x="8204200" y="4467225"/>
                <a:ext cx="4763" cy="4762"/>
              </a:xfrm>
              <a:custGeom>
                <a:avLst/>
                <a:gdLst>
                  <a:gd name="T0" fmla="*/ 16 w 16"/>
                  <a:gd name="T1" fmla="*/ 0 h 10"/>
                  <a:gd name="T2" fmla="*/ 0 w 16"/>
                  <a:gd name="T3" fmla="*/ 0 h 10"/>
                  <a:gd name="T4" fmla="*/ 0 w 16"/>
                  <a:gd name="T5" fmla="*/ 10 h 10"/>
                  <a:gd name="T6" fmla="*/ 16 w 16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0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0" y="3"/>
                      <a:pt x="1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09" name="Freeform 10"/>
              <p:cNvSpPr>
                <a:spLocks/>
              </p:cNvSpPr>
              <p:nvPr/>
            </p:nvSpPr>
            <p:spPr bwMode="auto">
              <a:xfrm>
                <a:off x="8582025" y="4583113"/>
                <a:ext cx="296863" cy="373062"/>
              </a:xfrm>
              <a:custGeom>
                <a:avLst/>
                <a:gdLst>
                  <a:gd name="T0" fmla="*/ 686 w 890"/>
                  <a:gd name="T1" fmla="*/ 52 h 1117"/>
                  <a:gd name="T2" fmla="*/ 676 w 890"/>
                  <a:gd name="T3" fmla="*/ 52 h 1117"/>
                  <a:gd name="T4" fmla="*/ 583 w 890"/>
                  <a:gd name="T5" fmla="*/ 36 h 1117"/>
                  <a:gd name="T6" fmla="*/ 537 w 890"/>
                  <a:gd name="T7" fmla="*/ 42 h 1117"/>
                  <a:gd name="T8" fmla="*/ 126 w 890"/>
                  <a:gd name="T9" fmla="*/ 318 h 1117"/>
                  <a:gd name="T10" fmla="*/ 103 w 890"/>
                  <a:gd name="T11" fmla="*/ 350 h 1117"/>
                  <a:gd name="T12" fmla="*/ 39 w 890"/>
                  <a:gd name="T13" fmla="*/ 492 h 1117"/>
                  <a:gd name="T14" fmla="*/ 13 w 890"/>
                  <a:gd name="T15" fmla="*/ 522 h 1117"/>
                  <a:gd name="T16" fmla="*/ 0 w 890"/>
                  <a:gd name="T17" fmla="*/ 554 h 1117"/>
                  <a:gd name="T18" fmla="*/ 0 w 890"/>
                  <a:gd name="T19" fmla="*/ 1085 h 1117"/>
                  <a:gd name="T20" fmla="*/ 32 w 890"/>
                  <a:gd name="T21" fmla="*/ 1117 h 1117"/>
                  <a:gd name="T22" fmla="*/ 858 w 890"/>
                  <a:gd name="T23" fmla="*/ 1117 h 1117"/>
                  <a:gd name="T24" fmla="*/ 890 w 890"/>
                  <a:gd name="T25" fmla="*/ 1085 h 1117"/>
                  <a:gd name="T26" fmla="*/ 890 w 890"/>
                  <a:gd name="T27" fmla="*/ 29 h 1117"/>
                  <a:gd name="T28" fmla="*/ 855 w 890"/>
                  <a:gd name="T29" fmla="*/ 10 h 1117"/>
                  <a:gd name="T30" fmla="*/ 686 w 890"/>
                  <a:gd name="T31" fmla="*/ 52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0" h="1117">
                    <a:moveTo>
                      <a:pt x="686" y="52"/>
                    </a:moveTo>
                    <a:cubicBezTo>
                      <a:pt x="676" y="52"/>
                      <a:pt x="676" y="52"/>
                      <a:pt x="676" y="52"/>
                    </a:cubicBezTo>
                    <a:cubicBezTo>
                      <a:pt x="644" y="52"/>
                      <a:pt x="612" y="46"/>
                      <a:pt x="583" y="36"/>
                    </a:cubicBezTo>
                    <a:cubicBezTo>
                      <a:pt x="566" y="33"/>
                      <a:pt x="550" y="33"/>
                      <a:pt x="537" y="42"/>
                    </a:cubicBezTo>
                    <a:cubicBezTo>
                      <a:pt x="126" y="318"/>
                      <a:pt x="126" y="318"/>
                      <a:pt x="126" y="318"/>
                    </a:cubicBezTo>
                    <a:cubicBezTo>
                      <a:pt x="113" y="324"/>
                      <a:pt x="107" y="337"/>
                      <a:pt x="103" y="350"/>
                    </a:cubicBezTo>
                    <a:cubicBezTo>
                      <a:pt x="94" y="402"/>
                      <a:pt x="71" y="450"/>
                      <a:pt x="39" y="492"/>
                    </a:cubicBezTo>
                    <a:cubicBezTo>
                      <a:pt x="32" y="502"/>
                      <a:pt x="22" y="512"/>
                      <a:pt x="13" y="522"/>
                    </a:cubicBezTo>
                    <a:cubicBezTo>
                      <a:pt x="3" y="531"/>
                      <a:pt x="0" y="541"/>
                      <a:pt x="0" y="554"/>
                    </a:cubicBezTo>
                    <a:cubicBezTo>
                      <a:pt x="0" y="1085"/>
                      <a:pt x="0" y="1085"/>
                      <a:pt x="0" y="1085"/>
                    </a:cubicBezTo>
                    <a:cubicBezTo>
                      <a:pt x="0" y="1101"/>
                      <a:pt x="13" y="1117"/>
                      <a:pt x="32" y="1117"/>
                    </a:cubicBezTo>
                    <a:cubicBezTo>
                      <a:pt x="858" y="1117"/>
                      <a:pt x="858" y="1117"/>
                      <a:pt x="858" y="1117"/>
                    </a:cubicBezTo>
                    <a:cubicBezTo>
                      <a:pt x="874" y="1117"/>
                      <a:pt x="890" y="1104"/>
                      <a:pt x="890" y="1085"/>
                    </a:cubicBezTo>
                    <a:cubicBezTo>
                      <a:pt x="890" y="29"/>
                      <a:pt x="890" y="29"/>
                      <a:pt x="890" y="29"/>
                    </a:cubicBezTo>
                    <a:cubicBezTo>
                      <a:pt x="890" y="10"/>
                      <a:pt x="871" y="0"/>
                      <a:pt x="855" y="10"/>
                    </a:cubicBezTo>
                    <a:cubicBezTo>
                      <a:pt x="806" y="36"/>
                      <a:pt x="748" y="52"/>
                      <a:pt x="686" y="5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10" name="Freeform 11"/>
              <p:cNvSpPr>
                <a:spLocks noEditPoints="1"/>
              </p:cNvSpPr>
              <p:nvPr/>
            </p:nvSpPr>
            <p:spPr bwMode="auto">
              <a:xfrm>
                <a:off x="8104188" y="4398963"/>
                <a:ext cx="790575" cy="546099"/>
              </a:xfrm>
              <a:custGeom>
                <a:avLst/>
                <a:gdLst>
                  <a:gd name="T0" fmla="*/ 1933 w 2367"/>
                  <a:gd name="T1" fmla="*/ 146 h 1632"/>
                  <a:gd name="T2" fmla="*/ 1901 w 2367"/>
                  <a:gd name="T3" fmla="*/ 301 h 1632"/>
                  <a:gd name="T4" fmla="*/ 1321 w 2367"/>
                  <a:gd name="T5" fmla="*/ 667 h 1632"/>
                  <a:gd name="T6" fmla="*/ 1042 w 2367"/>
                  <a:gd name="T7" fmla="*/ 674 h 1632"/>
                  <a:gd name="T8" fmla="*/ 962 w 2367"/>
                  <a:gd name="T9" fmla="*/ 648 h 1632"/>
                  <a:gd name="T10" fmla="*/ 965 w 2367"/>
                  <a:gd name="T11" fmla="*/ 576 h 1632"/>
                  <a:gd name="T12" fmla="*/ 81 w 2367"/>
                  <a:gd name="T13" fmla="*/ 334 h 1632"/>
                  <a:gd name="T14" fmla="*/ 246 w 2367"/>
                  <a:gd name="T15" fmla="*/ 913 h 1632"/>
                  <a:gd name="T16" fmla="*/ 113 w 2367"/>
                  <a:gd name="T17" fmla="*/ 1577 h 1632"/>
                  <a:gd name="T18" fmla="*/ 385 w 2367"/>
                  <a:gd name="T19" fmla="*/ 1509 h 1632"/>
                  <a:gd name="T20" fmla="*/ 531 w 2367"/>
                  <a:gd name="T21" fmla="*/ 962 h 1632"/>
                  <a:gd name="T22" fmla="*/ 903 w 2367"/>
                  <a:gd name="T23" fmla="*/ 771 h 1632"/>
                  <a:gd name="T24" fmla="*/ 981 w 2367"/>
                  <a:gd name="T25" fmla="*/ 822 h 1632"/>
                  <a:gd name="T26" fmla="*/ 1350 w 2367"/>
                  <a:gd name="T27" fmla="*/ 952 h 1632"/>
                  <a:gd name="T28" fmla="*/ 1402 w 2367"/>
                  <a:gd name="T29" fmla="*/ 790 h 1632"/>
                  <a:gd name="T30" fmla="*/ 1994 w 2367"/>
                  <a:gd name="T31" fmla="*/ 414 h 1632"/>
                  <a:gd name="T32" fmla="*/ 2299 w 2367"/>
                  <a:gd name="T33" fmla="*/ 343 h 1632"/>
                  <a:gd name="T34" fmla="*/ 408 w 2367"/>
                  <a:gd name="T35" fmla="*/ 835 h 1632"/>
                  <a:gd name="T36" fmla="*/ 579 w 2367"/>
                  <a:gd name="T37" fmla="*/ 155 h 1632"/>
                  <a:gd name="T38" fmla="*/ 835 w 2367"/>
                  <a:gd name="T39" fmla="*/ 589 h 1632"/>
                  <a:gd name="T40" fmla="*/ 712 w 2367"/>
                  <a:gd name="T41" fmla="*/ 508 h 1632"/>
                  <a:gd name="T42" fmla="*/ 460 w 2367"/>
                  <a:gd name="T43" fmla="*/ 298 h 1632"/>
                  <a:gd name="T44" fmla="*/ 541 w 2367"/>
                  <a:gd name="T45" fmla="*/ 703 h 1632"/>
                  <a:gd name="T46" fmla="*/ 670 w 2367"/>
                  <a:gd name="T47" fmla="*/ 648 h 1632"/>
                  <a:gd name="T48" fmla="*/ 780 w 2367"/>
                  <a:gd name="T49" fmla="*/ 725 h 1632"/>
                  <a:gd name="T50" fmla="*/ 537 w 2367"/>
                  <a:gd name="T51" fmla="*/ 573 h 1632"/>
                  <a:gd name="T52" fmla="*/ 473 w 2367"/>
                  <a:gd name="T53" fmla="*/ 431 h 1632"/>
                  <a:gd name="T54" fmla="*/ 537 w 2367"/>
                  <a:gd name="T55" fmla="*/ 573 h 1632"/>
                  <a:gd name="T56" fmla="*/ 1156 w 2367"/>
                  <a:gd name="T57" fmla="*/ 897 h 1632"/>
                  <a:gd name="T58" fmla="*/ 1217 w 2367"/>
                  <a:gd name="T59" fmla="*/ 751 h 1632"/>
                  <a:gd name="T60" fmla="*/ 2192 w 2367"/>
                  <a:gd name="T61" fmla="*/ 266 h 1632"/>
                  <a:gd name="T62" fmla="*/ 2040 w 2367"/>
                  <a:gd name="T63" fmla="*/ 223 h 1632"/>
                  <a:gd name="T64" fmla="*/ 2192 w 2367"/>
                  <a:gd name="T65" fmla="*/ 266 h 1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67" h="1632">
                    <a:moveTo>
                      <a:pt x="2124" y="39"/>
                    </a:moveTo>
                    <a:cubicBezTo>
                      <a:pt x="2046" y="36"/>
                      <a:pt x="1972" y="78"/>
                      <a:pt x="1933" y="146"/>
                    </a:cubicBezTo>
                    <a:cubicBezTo>
                      <a:pt x="1910" y="191"/>
                      <a:pt x="1904" y="236"/>
                      <a:pt x="1910" y="279"/>
                    </a:cubicBezTo>
                    <a:cubicBezTo>
                      <a:pt x="1910" y="288"/>
                      <a:pt x="1907" y="295"/>
                      <a:pt x="1901" y="301"/>
                    </a:cubicBezTo>
                    <a:cubicBezTo>
                      <a:pt x="1826" y="350"/>
                      <a:pt x="1428" y="615"/>
                      <a:pt x="1347" y="670"/>
                    </a:cubicBezTo>
                    <a:cubicBezTo>
                      <a:pt x="1337" y="677"/>
                      <a:pt x="1327" y="674"/>
                      <a:pt x="1321" y="667"/>
                    </a:cubicBezTo>
                    <a:cubicBezTo>
                      <a:pt x="1305" y="654"/>
                      <a:pt x="1285" y="641"/>
                      <a:pt x="1266" y="631"/>
                    </a:cubicBezTo>
                    <a:cubicBezTo>
                      <a:pt x="1188" y="599"/>
                      <a:pt x="1101" y="618"/>
                      <a:pt x="1042" y="674"/>
                    </a:cubicBezTo>
                    <a:cubicBezTo>
                      <a:pt x="1036" y="680"/>
                      <a:pt x="1026" y="683"/>
                      <a:pt x="1017" y="677"/>
                    </a:cubicBezTo>
                    <a:cubicBezTo>
                      <a:pt x="962" y="648"/>
                      <a:pt x="962" y="648"/>
                      <a:pt x="962" y="648"/>
                    </a:cubicBezTo>
                    <a:cubicBezTo>
                      <a:pt x="955" y="644"/>
                      <a:pt x="952" y="635"/>
                      <a:pt x="952" y="628"/>
                    </a:cubicBezTo>
                    <a:cubicBezTo>
                      <a:pt x="955" y="612"/>
                      <a:pt x="962" y="589"/>
                      <a:pt x="965" y="576"/>
                    </a:cubicBezTo>
                    <a:cubicBezTo>
                      <a:pt x="1007" y="340"/>
                      <a:pt x="858" y="100"/>
                      <a:pt x="612" y="45"/>
                    </a:cubicBezTo>
                    <a:cubicBezTo>
                      <a:pt x="405" y="0"/>
                      <a:pt x="159" y="133"/>
                      <a:pt x="81" y="334"/>
                    </a:cubicBezTo>
                    <a:cubicBezTo>
                      <a:pt x="6" y="531"/>
                      <a:pt x="78" y="745"/>
                      <a:pt x="233" y="865"/>
                    </a:cubicBezTo>
                    <a:cubicBezTo>
                      <a:pt x="249" y="877"/>
                      <a:pt x="252" y="897"/>
                      <a:pt x="246" y="913"/>
                    </a:cubicBezTo>
                    <a:cubicBezTo>
                      <a:pt x="207" y="1001"/>
                      <a:pt x="100" y="1240"/>
                      <a:pt x="32" y="1396"/>
                    </a:cubicBezTo>
                    <a:cubicBezTo>
                      <a:pt x="0" y="1467"/>
                      <a:pt x="39" y="1551"/>
                      <a:pt x="113" y="1577"/>
                    </a:cubicBezTo>
                    <a:cubicBezTo>
                      <a:pt x="214" y="1609"/>
                      <a:pt x="214" y="1609"/>
                      <a:pt x="214" y="1609"/>
                    </a:cubicBezTo>
                    <a:cubicBezTo>
                      <a:pt x="288" y="1632"/>
                      <a:pt x="369" y="1587"/>
                      <a:pt x="385" y="1509"/>
                    </a:cubicBezTo>
                    <a:cubicBezTo>
                      <a:pt x="492" y="994"/>
                      <a:pt x="492" y="994"/>
                      <a:pt x="492" y="994"/>
                    </a:cubicBezTo>
                    <a:cubicBezTo>
                      <a:pt x="495" y="975"/>
                      <a:pt x="511" y="962"/>
                      <a:pt x="531" y="962"/>
                    </a:cubicBezTo>
                    <a:cubicBezTo>
                      <a:pt x="670" y="955"/>
                      <a:pt x="803" y="887"/>
                      <a:pt x="884" y="774"/>
                    </a:cubicBezTo>
                    <a:cubicBezTo>
                      <a:pt x="887" y="767"/>
                      <a:pt x="897" y="767"/>
                      <a:pt x="903" y="771"/>
                    </a:cubicBezTo>
                    <a:cubicBezTo>
                      <a:pt x="968" y="803"/>
                      <a:pt x="968" y="803"/>
                      <a:pt x="968" y="803"/>
                    </a:cubicBezTo>
                    <a:cubicBezTo>
                      <a:pt x="974" y="806"/>
                      <a:pt x="981" y="816"/>
                      <a:pt x="981" y="822"/>
                    </a:cubicBezTo>
                    <a:cubicBezTo>
                      <a:pt x="978" y="923"/>
                      <a:pt x="1049" y="1017"/>
                      <a:pt x="1162" y="1033"/>
                    </a:cubicBezTo>
                    <a:cubicBezTo>
                      <a:pt x="1227" y="1043"/>
                      <a:pt x="1311" y="1007"/>
                      <a:pt x="1350" y="952"/>
                    </a:cubicBezTo>
                    <a:cubicBezTo>
                      <a:pt x="1382" y="907"/>
                      <a:pt x="1395" y="858"/>
                      <a:pt x="1392" y="810"/>
                    </a:cubicBezTo>
                    <a:cubicBezTo>
                      <a:pt x="1392" y="803"/>
                      <a:pt x="1395" y="793"/>
                      <a:pt x="1402" y="790"/>
                    </a:cubicBezTo>
                    <a:cubicBezTo>
                      <a:pt x="1968" y="414"/>
                      <a:pt x="1968" y="414"/>
                      <a:pt x="1968" y="414"/>
                    </a:cubicBezTo>
                    <a:cubicBezTo>
                      <a:pt x="1975" y="408"/>
                      <a:pt x="1985" y="411"/>
                      <a:pt x="1994" y="414"/>
                    </a:cubicBezTo>
                    <a:cubicBezTo>
                      <a:pt x="2027" y="437"/>
                      <a:pt x="2069" y="453"/>
                      <a:pt x="2117" y="453"/>
                    </a:cubicBezTo>
                    <a:cubicBezTo>
                      <a:pt x="2192" y="453"/>
                      <a:pt x="2266" y="411"/>
                      <a:pt x="2299" y="343"/>
                    </a:cubicBezTo>
                    <a:cubicBezTo>
                      <a:pt x="2367" y="207"/>
                      <a:pt x="2276" y="45"/>
                      <a:pt x="2124" y="39"/>
                    </a:cubicBezTo>
                    <a:close/>
                    <a:moveTo>
                      <a:pt x="408" y="835"/>
                    </a:moveTo>
                    <a:cubicBezTo>
                      <a:pt x="210" y="774"/>
                      <a:pt x="107" y="550"/>
                      <a:pt x="194" y="356"/>
                    </a:cubicBezTo>
                    <a:cubicBezTo>
                      <a:pt x="259" y="211"/>
                      <a:pt x="421" y="123"/>
                      <a:pt x="579" y="155"/>
                    </a:cubicBezTo>
                    <a:cubicBezTo>
                      <a:pt x="780" y="194"/>
                      <a:pt x="900" y="389"/>
                      <a:pt x="858" y="580"/>
                    </a:cubicBezTo>
                    <a:cubicBezTo>
                      <a:pt x="855" y="589"/>
                      <a:pt x="845" y="593"/>
                      <a:pt x="835" y="589"/>
                    </a:cubicBezTo>
                    <a:cubicBezTo>
                      <a:pt x="725" y="528"/>
                      <a:pt x="725" y="528"/>
                      <a:pt x="725" y="528"/>
                    </a:cubicBezTo>
                    <a:cubicBezTo>
                      <a:pt x="719" y="525"/>
                      <a:pt x="712" y="515"/>
                      <a:pt x="712" y="508"/>
                    </a:cubicBezTo>
                    <a:cubicBezTo>
                      <a:pt x="715" y="460"/>
                      <a:pt x="699" y="411"/>
                      <a:pt x="664" y="369"/>
                    </a:cubicBezTo>
                    <a:cubicBezTo>
                      <a:pt x="615" y="311"/>
                      <a:pt x="534" y="282"/>
                      <a:pt x="460" y="298"/>
                    </a:cubicBezTo>
                    <a:cubicBezTo>
                      <a:pt x="311" y="330"/>
                      <a:pt x="246" y="505"/>
                      <a:pt x="340" y="628"/>
                    </a:cubicBezTo>
                    <a:cubicBezTo>
                      <a:pt x="385" y="690"/>
                      <a:pt x="466" y="719"/>
                      <a:pt x="541" y="703"/>
                    </a:cubicBezTo>
                    <a:cubicBezTo>
                      <a:pt x="583" y="693"/>
                      <a:pt x="618" y="677"/>
                      <a:pt x="644" y="651"/>
                    </a:cubicBezTo>
                    <a:cubicBezTo>
                      <a:pt x="651" y="644"/>
                      <a:pt x="660" y="641"/>
                      <a:pt x="670" y="648"/>
                    </a:cubicBezTo>
                    <a:cubicBezTo>
                      <a:pt x="774" y="703"/>
                      <a:pt x="774" y="703"/>
                      <a:pt x="774" y="703"/>
                    </a:cubicBezTo>
                    <a:cubicBezTo>
                      <a:pt x="783" y="706"/>
                      <a:pt x="783" y="719"/>
                      <a:pt x="780" y="725"/>
                    </a:cubicBezTo>
                    <a:cubicBezTo>
                      <a:pt x="693" y="829"/>
                      <a:pt x="547" y="877"/>
                      <a:pt x="408" y="835"/>
                    </a:cubicBezTo>
                    <a:close/>
                    <a:moveTo>
                      <a:pt x="537" y="573"/>
                    </a:moveTo>
                    <a:cubicBezTo>
                      <a:pt x="499" y="593"/>
                      <a:pt x="450" y="573"/>
                      <a:pt x="434" y="534"/>
                    </a:cubicBezTo>
                    <a:cubicBezTo>
                      <a:pt x="414" y="495"/>
                      <a:pt x="434" y="447"/>
                      <a:pt x="473" y="431"/>
                    </a:cubicBezTo>
                    <a:cubicBezTo>
                      <a:pt x="511" y="411"/>
                      <a:pt x="560" y="431"/>
                      <a:pt x="576" y="470"/>
                    </a:cubicBezTo>
                    <a:cubicBezTo>
                      <a:pt x="596" y="508"/>
                      <a:pt x="579" y="554"/>
                      <a:pt x="537" y="573"/>
                    </a:cubicBezTo>
                    <a:close/>
                    <a:moveTo>
                      <a:pt x="1259" y="855"/>
                    </a:moveTo>
                    <a:cubicBezTo>
                      <a:pt x="1243" y="894"/>
                      <a:pt x="1198" y="913"/>
                      <a:pt x="1156" y="897"/>
                    </a:cubicBezTo>
                    <a:cubicBezTo>
                      <a:pt x="1117" y="881"/>
                      <a:pt x="1098" y="835"/>
                      <a:pt x="1114" y="793"/>
                    </a:cubicBezTo>
                    <a:cubicBezTo>
                      <a:pt x="1130" y="754"/>
                      <a:pt x="1175" y="735"/>
                      <a:pt x="1217" y="751"/>
                    </a:cubicBezTo>
                    <a:cubicBezTo>
                      <a:pt x="1256" y="771"/>
                      <a:pt x="1276" y="816"/>
                      <a:pt x="1259" y="855"/>
                    </a:cubicBezTo>
                    <a:close/>
                    <a:moveTo>
                      <a:pt x="2192" y="266"/>
                    </a:moveTo>
                    <a:cubicBezTo>
                      <a:pt x="2179" y="308"/>
                      <a:pt x="2137" y="334"/>
                      <a:pt x="2095" y="321"/>
                    </a:cubicBezTo>
                    <a:cubicBezTo>
                      <a:pt x="2053" y="308"/>
                      <a:pt x="2027" y="266"/>
                      <a:pt x="2040" y="223"/>
                    </a:cubicBezTo>
                    <a:cubicBezTo>
                      <a:pt x="2053" y="181"/>
                      <a:pt x="2095" y="155"/>
                      <a:pt x="2137" y="168"/>
                    </a:cubicBezTo>
                    <a:cubicBezTo>
                      <a:pt x="2176" y="181"/>
                      <a:pt x="2202" y="223"/>
                      <a:pt x="2192" y="2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11" name="Freeform 12"/>
              <p:cNvSpPr>
                <a:spLocks/>
              </p:cNvSpPr>
              <p:nvPr/>
            </p:nvSpPr>
            <p:spPr bwMode="auto">
              <a:xfrm>
                <a:off x="8264525" y="4730750"/>
                <a:ext cx="246063" cy="225425"/>
              </a:xfrm>
              <a:custGeom>
                <a:avLst/>
                <a:gdLst>
                  <a:gd name="T0" fmla="*/ 712 w 738"/>
                  <a:gd name="T1" fmla="*/ 188 h 673"/>
                  <a:gd name="T2" fmla="*/ 638 w 738"/>
                  <a:gd name="T3" fmla="*/ 181 h 673"/>
                  <a:gd name="T4" fmla="*/ 408 w 738"/>
                  <a:gd name="T5" fmla="*/ 16 h 673"/>
                  <a:gd name="T6" fmla="*/ 369 w 738"/>
                  <a:gd name="T7" fmla="*/ 10 h 673"/>
                  <a:gd name="T8" fmla="*/ 159 w 738"/>
                  <a:gd name="T9" fmla="*/ 97 h 673"/>
                  <a:gd name="T10" fmla="*/ 136 w 738"/>
                  <a:gd name="T11" fmla="*/ 120 h 673"/>
                  <a:gd name="T12" fmla="*/ 45 w 738"/>
                  <a:gd name="T13" fmla="*/ 544 h 673"/>
                  <a:gd name="T14" fmla="*/ 10 w 738"/>
                  <a:gd name="T15" fmla="*/ 631 h 673"/>
                  <a:gd name="T16" fmla="*/ 32 w 738"/>
                  <a:gd name="T17" fmla="*/ 673 h 673"/>
                  <a:gd name="T18" fmla="*/ 699 w 738"/>
                  <a:gd name="T19" fmla="*/ 673 h 673"/>
                  <a:gd name="T20" fmla="*/ 735 w 738"/>
                  <a:gd name="T21" fmla="*/ 638 h 673"/>
                  <a:gd name="T22" fmla="*/ 735 w 738"/>
                  <a:gd name="T23" fmla="*/ 210 h 673"/>
                  <a:gd name="T24" fmla="*/ 712 w 738"/>
                  <a:gd name="T25" fmla="*/ 188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8" h="673">
                    <a:moveTo>
                      <a:pt x="712" y="188"/>
                    </a:moveTo>
                    <a:cubicBezTo>
                      <a:pt x="687" y="188"/>
                      <a:pt x="654" y="184"/>
                      <a:pt x="638" y="181"/>
                    </a:cubicBezTo>
                    <a:cubicBezTo>
                      <a:pt x="538" y="162"/>
                      <a:pt x="457" y="97"/>
                      <a:pt x="408" y="16"/>
                    </a:cubicBezTo>
                    <a:cubicBezTo>
                      <a:pt x="398" y="3"/>
                      <a:pt x="382" y="0"/>
                      <a:pt x="369" y="10"/>
                    </a:cubicBezTo>
                    <a:cubicBezTo>
                      <a:pt x="304" y="52"/>
                      <a:pt x="233" y="81"/>
                      <a:pt x="159" y="97"/>
                    </a:cubicBezTo>
                    <a:cubicBezTo>
                      <a:pt x="149" y="100"/>
                      <a:pt x="139" y="107"/>
                      <a:pt x="136" y="120"/>
                    </a:cubicBezTo>
                    <a:cubicBezTo>
                      <a:pt x="45" y="544"/>
                      <a:pt x="45" y="544"/>
                      <a:pt x="45" y="544"/>
                    </a:cubicBezTo>
                    <a:cubicBezTo>
                      <a:pt x="39" y="576"/>
                      <a:pt x="26" y="605"/>
                      <a:pt x="10" y="631"/>
                    </a:cubicBezTo>
                    <a:cubicBezTo>
                      <a:pt x="0" y="651"/>
                      <a:pt x="13" y="673"/>
                      <a:pt x="32" y="673"/>
                    </a:cubicBezTo>
                    <a:cubicBezTo>
                      <a:pt x="699" y="673"/>
                      <a:pt x="699" y="673"/>
                      <a:pt x="699" y="673"/>
                    </a:cubicBezTo>
                    <a:cubicBezTo>
                      <a:pt x="719" y="673"/>
                      <a:pt x="735" y="657"/>
                      <a:pt x="735" y="638"/>
                    </a:cubicBezTo>
                    <a:cubicBezTo>
                      <a:pt x="735" y="210"/>
                      <a:pt x="735" y="210"/>
                      <a:pt x="735" y="210"/>
                    </a:cubicBezTo>
                    <a:cubicBezTo>
                      <a:pt x="738" y="197"/>
                      <a:pt x="725" y="188"/>
                      <a:pt x="712" y="18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</p:grpSp>
        <p:grpSp>
          <p:nvGrpSpPr>
            <p:cNvPr id="96" name="그룹 95"/>
            <p:cNvGrpSpPr/>
            <p:nvPr/>
          </p:nvGrpSpPr>
          <p:grpSpPr>
            <a:xfrm>
              <a:off x="7801385" y="3539981"/>
              <a:ext cx="231557" cy="178892"/>
              <a:chOff x="8302625" y="4700588"/>
              <a:chExt cx="677058" cy="559720"/>
            </a:xfrm>
            <a:solidFill>
              <a:schemeClr val="bg1"/>
            </a:solidFill>
          </p:grpSpPr>
          <p:sp>
            <p:nvSpPr>
              <p:cNvPr id="100" name="Freeform 18"/>
              <p:cNvSpPr>
                <a:spLocks/>
              </p:cNvSpPr>
              <p:nvPr/>
            </p:nvSpPr>
            <p:spPr bwMode="auto">
              <a:xfrm>
                <a:off x="8420100" y="4700588"/>
                <a:ext cx="231775" cy="79375"/>
              </a:xfrm>
              <a:custGeom>
                <a:avLst/>
                <a:gdLst>
                  <a:gd name="T0" fmla="*/ 229 w 855"/>
                  <a:gd name="T1" fmla="*/ 293 h 293"/>
                  <a:gd name="T2" fmla="*/ 412 w 855"/>
                  <a:gd name="T3" fmla="*/ 140 h 293"/>
                  <a:gd name="T4" fmla="*/ 595 w 855"/>
                  <a:gd name="T5" fmla="*/ 293 h 293"/>
                  <a:gd name="T6" fmla="*/ 855 w 855"/>
                  <a:gd name="T7" fmla="*/ 217 h 293"/>
                  <a:gd name="T8" fmla="*/ 526 w 855"/>
                  <a:gd name="T9" fmla="*/ 70 h 293"/>
                  <a:gd name="T10" fmla="*/ 412 w 855"/>
                  <a:gd name="T11" fmla="*/ 0 h 293"/>
                  <a:gd name="T12" fmla="*/ 298 w 855"/>
                  <a:gd name="T13" fmla="*/ 70 h 293"/>
                  <a:gd name="T14" fmla="*/ 0 w 855"/>
                  <a:gd name="T15" fmla="*/ 176 h 293"/>
                  <a:gd name="T16" fmla="*/ 0 w 855"/>
                  <a:gd name="T17" fmla="*/ 248 h 293"/>
                  <a:gd name="T18" fmla="*/ 229 w 855"/>
                  <a:gd name="T19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5" h="293">
                    <a:moveTo>
                      <a:pt x="229" y="293"/>
                    </a:moveTo>
                    <a:cubicBezTo>
                      <a:pt x="244" y="206"/>
                      <a:pt x="321" y="140"/>
                      <a:pt x="412" y="140"/>
                    </a:cubicBezTo>
                    <a:cubicBezTo>
                      <a:pt x="503" y="140"/>
                      <a:pt x="580" y="206"/>
                      <a:pt x="595" y="293"/>
                    </a:cubicBezTo>
                    <a:cubicBezTo>
                      <a:pt x="749" y="280"/>
                      <a:pt x="855" y="251"/>
                      <a:pt x="855" y="217"/>
                    </a:cubicBezTo>
                    <a:cubicBezTo>
                      <a:pt x="855" y="178"/>
                      <a:pt x="715" y="96"/>
                      <a:pt x="526" y="70"/>
                    </a:cubicBezTo>
                    <a:cubicBezTo>
                      <a:pt x="524" y="31"/>
                      <a:pt x="474" y="0"/>
                      <a:pt x="412" y="0"/>
                    </a:cubicBezTo>
                    <a:cubicBezTo>
                      <a:pt x="350" y="0"/>
                      <a:pt x="300" y="31"/>
                      <a:pt x="298" y="70"/>
                    </a:cubicBezTo>
                    <a:cubicBezTo>
                      <a:pt x="162" y="89"/>
                      <a:pt x="51" y="136"/>
                      <a:pt x="0" y="176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42" y="268"/>
                      <a:pt x="125" y="284"/>
                      <a:pt x="229" y="29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01" name="Freeform 19"/>
              <p:cNvSpPr>
                <a:spLocks/>
              </p:cNvSpPr>
              <p:nvPr/>
            </p:nvSpPr>
            <p:spPr bwMode="auto">
              <a:xfrm>
                <a:off x="8329613" y="4906963"/>
                <a:ext cx="19050" cy="34925"/>
              </a:xfrm>
              <a:custGeom>
                <a:avLst/>
                <a:gdLst>
                  <a:gd name="T0" fmla="*/ 43 w 71"/>
                  <a:gd name="T1" fmla="*/ 13 h 129"/>
                  <a:gd name="T2" fmla="*/ 14 w 71"/>
                  <a:gd name="T3" fmla="*/ 94 h 129"/>
                  <a:gd name="T4" fmla="*/ 69 w 71"/>
                  <a:gd name="T5" fmla="*/ 129 h 129"/>
                  <a:gd name="T6" fmla="*/ 71 w 71"/>
                  <a:gd name="T7" fmla="*/ 129 h 129"/>
                  <a:gd name="T8" fmla="*/ 71 w 71"/>
                  <a:gd name="T9" fmla="*/ 0 h 129"/>
                  <a:gd name="T10" fmla="*/ 43 w 71"/>
                  <a:gd name="T11" fmla="*/ 1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129">
                    <a:moveTo>
                      <a:pt x="43" y="13"/>
                    </a:moveTo>
                    <a:cubicBezTo>
                      <a:pt x="13" y="27"/>
                      <a:pt x="0" y="64"/>
                      <a:pt x="14" y="94"/>
                    </a:cubicBezTo>
                    <a:cubicBezTo>
                      <a:pt x="24" y="116"/>
                      <a:pt x="46" y="129"/>
                      <a:pt x="69" y="129"/>
                    </a:cubicBezTo>
                    <a:cubicBezTo>
                      <a:pt x="69" y="129"/>
                      <a:pt x="70" y="129"/>
                      <a:pt x="71" y="12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61" y="4"/>
                      <a:pt x="52" y="9"/>
                      <a:pt x="43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02" name="Freeform 20"/>
              <p:cNvSpPr>
                <a:spLocks/>
              </p:cNvSpPr>
              <p:nvPr/>
            </p:nvSpPr>
            <p:spPr bwMode="auto">
              <a:xfrm>
                <a:off x="8396753" y="4876133"/>
                <a:ext cx="265113" cy="384175"/>
              </a:xfrm>
              <a:custGeom>
                <a:avLst/>
                <a:gdLst>
                  <a:gd name="T0" fmla="*/ 306 w 980"/>
                  <a:gd name="T1" fmla="*/ 184 h 1419"/>
                  <a:gd name="T2" fmla="*/ 394 w 980"/>
                  <a:gd name="T3" fmla="*/ 148 h 1419"/>
                  <a:gd name="T4" fmla="*/ 394 w 980"/>
                  <a:gd name="T5" fmla="*/ 1325 h 1419"/>
                  <a:gd name="T6" fmla="*/ 488 w 980"/>
                  <a:gd name="T7" fmla="*/ 1419 h 1419"/>
                  <a:gd name="T8" fmla="*/ 582 w 980"/>
                  <a:gd name="T9" fmla="*/ 1325 h 1419"/>
                  <a:gd name="T10" fmla="*/ 582 w 980"/>
                  <a:gd name="T11" fmla="*/ 638 h 1419"/>
                  <a:gd name="T12" fmla="*/ 618 w 980"/>
                  <a:gd name="T13" fmla="*/ 638 h 1419"/>
                  <a:gd name="T14" fmla="*/ 618 w 980"/>
                  <a:gd name="T15" fmla="*/ 1325 h 1419"/>
                  <a:gd name="T16" fmla="*/ 712 w 980"/>
                  <a:gd name="T17" fmla="*/ 1419 h 1419"/>
                  <a:gd name="T18" fmla="*/ 806 w 980"/>
                  <a:gd name="T19" fmla="*/ 1325 h 1419"/>
                  <a:gd name="T20" fmla="*/ 806 w 980"/>
                  <a:gd name="T21" fmla="*/ 186 h 1419"/>
                  <a:gd name="T22" fmla="*/ 819 w 980"/>
                  <a:gd name="T23" fmla="*/ 218 h 1419"/>
                  <a:gd name="T24" fmla="*/ 859 w 980"/>
                  <a:gd name="T25" fmla="*/ 527 h 1419"/>
                  <a:gd name="T26" fmla="*/ 854 w 980"/>
                  <a:gd name="T27" fmla="*/ 666 h 1419"/>
                  <a:gd name="T28" fmla="*/ 912 w 980"/>
                  <a:gd name="T29" fmla="*/ 730 h 1419"/>
                  <a:gd name="T30" fmla="*/ 915 w 980"/>
                  <a:gd name="T31" fmla="*/ 730 h 1419"/>
                  <a:gd name="T32" fmla="*/ 976 w 980"/>
                  <a:gd name="T33" fmla="*/ 673 h 1419"/>
                  <a:gd name="T34" fmla="*/ 980 w 980"/>
                  <a:gd name="T35" fmla="*/ 527 h 1419"/>
                  <a:gd name="T36" fmla="*/ 893 w 980"/>
                  <a:gd name="T37" fmla="*/ 94 h 1419"/>
                  <a:gd name="T38" fmla="*/ 812 w 980"/>
                  <a:gd name="T39" fmla="*/ 18 h 1419"/>
                  <a:gd name="T40" fmla="*/ 765 w 980"/>
                  <a:gd name="T41" fmla="*/ 3 h 1419"/>
                  <a:gd name="T42" fmla="*/ 747 w 980"/>
                  <a:gd name="T43" fmla="*/ 0 h 1419"/>
                  <a:gd name="T44" fmla="*/ 453 w 980"/>
                  <a:gd name="T45" fmla="*/ 0 h 1419"/>
                  <a:gd name="T46" fmla="*/ 438 w 980"/>
                  <a:gd name="T47" fmla="*/ 2 h 1419"/>
                  <a:gd name="T48" fmla="*/ 420 w 980"/>
                  <a:gd name="T49" fmla="*/ 6 h 1419"/>
                  <a:gd name="T50" fmla="*/ 420 w 980"/>
                  <a:gd name="T51" fmla="*/ 6 h 1419"/>
                  <a:gd name="T52" fmla="*/ 0 w 980"/>
                  <a:gd name="T53" fmla="*/ 184 h 1419"/>
                  <a:gd name="T54" fmla="*/ 0 w 980"/>
                  <a:gd name="T55" fmla="*/ 318 h 1419"/>
                  <a:gd name="T56" fmla="*/ 306 w 980"/>
                  <a:gd name="T57" fmla="*/ 184 h 1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80" h="1419">
                    <a:moveTo>
                      <a:pt x="306" y="184"/>
                    </a:moveTo>
                    <a:cubicBezTo>
                      <a:pt x="340" y="169"/>
                      <a:pt x="370" y="157"/>
                      <a:pt x="394" y="148"/>
                    </a:cubicBezTo>
                    <a:cubicBezTo>
                      <a:pt x="394" y="1325"/>
                      <a:pt x="394" y="1325"/>
                      <a:pt x="394" y="1325"/>
                    </a:cubicBezTo>
                    <a:cubicBezTo>
                      <a:pt x="394" y="1377"/>
                      <a:pt x="436" y="1419"/>
                      <a:pt x="488" y="1419"/>
                    </a:cubicBezTo>
                    <a:cubicBezTo>
                      <a:pt x="540" y="1419"/>
                      <a:pt x="582" y="1377"/>
                      <a:pt x="582" y="1325"/>
                    </a:cubicBezTo>
                    <a:cubicBezTo>
                      <a:pt x="582" y="638"/>
                      <a:pt x="582" y="638"/>
                      <a:pt x="582" y="638"/>
                    </a:cubicBezTo>
                    <a:cubicBezTo>
                      <a:pt x="618" y="638"/>
                      <a:pt x="618" y="638"/>
                      <a:pt x="618" y="638"/>
                    </a:cubicBezTo>
                    <a:cubicBezTo>
                      <a:pt x="618" y="1325"/>
                      <a:pt x="618" y="1325"/>
                      <a:pt x="618" y="1325"/>
                    </a:cubicBezTo>
                    <a:cubicBezTo>
                      <a:pt x="618" y="1377"/>
                      <a:pt x="660" y="1419"/>
                      <a:pt x="712" y="1419"/>
                    </a:cubicBezTo>
                    <a:cubicBezTo>
                      <a:pt x="764" y="1419"/>
                      <a:pt x="806" y="1377"/>
                      <a:pt x="806" y="1325"/>
                    </a:cubicBezTo>
                    <a:cubicBezTo>
                      <a:pt x="806" y="186"/>
                      <a:pt x="806" y="186"/>
                      <a:pt x="806" y="186"/>
                    </a:cubicBezTo>
                    <a:cubicBezTo>
                      <a:pt x="810" y="195"/>
                      <a:pt x="815" y="205"/>
                      <a:pt x="819" y="218"/>
                    </a:cubicBezTo>
                    <a:cubicBezTo>
                      <a:pt x="841" y="277"/>
                      <a:pt x="859" y="375"/>
                      <a:pt x="859" y="527"/>
                    </a:cubicBezTo>
                    <a:cubicBezTo>
                      <a:pt x="859" y="569"/>
                      <a:pt x="857" y="615"/>
                      <a:pt x="854" y="666"/>
                    </a:cubicBezTo>
                    <a:cubicBezTo>
                      <a:pt x="852" y="699"/>
                      <a:pt x="878" y="728"/>
                      <a:pt x="912" y="730"/>
                    </a:cubicBezTo>
                    <a:cubicBezTo>
                      <a:pt x="913" y="730"/>
                      <a:pt x="914" y="730"/>
                      <a:pt x="915" y="730"/>
                    </a:cubicBezTo>
                    <a:cubicBezTo>
                      <a:pt x="947" y="730"/>
                      <a:pt x="974" y="705"/>
                      <a:pt x="976" y="673"/>
                    </a:cubicBezTo>
                    <a:cubicBezTo>
                      <a:pt x="979" y="620"/>
                      <a:pt x="980" y="572"/>
                      <a:pt x="980" y="527"/>
                    </a:cubicBezTo>
                    <a:cubicBezTo>
                      <a:pt x="980" y="297"/>
                      <a:pt x="943" y="170"/>
                      <a:pt x="893" y="94"/>
                    </a:cubicBezTo>
                    <a:cubicBezTo>
                      <a:pt x="868" y="56"/>
                      <a:pt x="839" y="32"/>
                      <a:pt x="812" y="18"/>
                    </a:cubicBezTo>
                    <a:cubicBezTo>
                      <a:pt x="795" y="9"/>
                      <a:pt x="778" y="5"/>
                      <a:pt x="765" y="3"/>
                    </a:cubicBezTo>
                    <a:cubicBezTo>
                      <a:pt x="760" y="1"/>
                      <a:pt x="753" y="0"/>
                      <a:pt x="747" y="0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48" y="0"/>
                      <a:pt x="443" y="1"/>
                      <a:pt x="438" y="2"/>
                    </a:cubicBezTo>
                    <a:cubicBezTo>
                      <a:pt x="432" y="3"/>
                      <a:pt x="426" y="4"/>
                      <a:pt x="420" y="6"/>
                    </a:cubicBezTo>
                    <a:cubicBezTo>
                      <a:pt x="420" y="6"/>
                      <a:pt x="420" y="6"/>
                      <a:pt x="420" y="6"/>
                    </a:cubicBezTo>
                    <a:cubicBezTo>
                      <a:pt x="420" y="6"/>
                      <a:pt x="228" y="81"/>
                      <a:pt x="0" y="184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114" y="265"/>
                      <a:pt x="223" y="218"/>
                      <a:pt x="306" y="1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03" name="Oval 21"/>
              <p:cNvSpPr>
                <a:spLocks noChangeArrowheads="1"/>
              </p:cNvSpPr>
              <p:nvPr/>
            </p:nvSpPr>
            <p:spPr bwMode="auto">
              <a:xfrm>
                <a:off x="8486775" y="4741863"/>
                <a:ext cx="92075" cy="936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04" name="Freeform 22"/>
              <p:cNvSpPr>
                <a:spLocks/>
              </p:cNvSpPr>
              <p:nvPr/>
            </p:nvSpPr>
            <p:spPr bwMode="auto">
              <a:xfrm>
                <a:off x="8302625" y="4738688"/>
                <a:ext cx="114300" cy="487363"/>
              </a:xfrm>
              <a:custGeom>
                <a:avLst/>
                <a:gdLst>
                  <a:gd name="T0" fmla="*/ 189 w 423"/>
                  <a:gd name="T1" fmla="*/ 1801 h 1801"/>
                  <a:gd name="T2" fmla="*/ 234 w 423"/>
                  <a:gd name="T3" fmla="*/ 1801 h 1801"/>
                  <a:gd name="T4" fmla="*/ 234 w 423"/>
                  <a:gd name="T5" fmla="*/ 401 h 1801"/>
                  <a:gd name="T6" fmla="*/ 369 w 423"/>
                  <a:gd name="T7" fmla="*/ 401 h 1801"/>
                  <a:gd name="T8" fmla="*/ 423 w 423"/>
                  <a:gd name="T9" fmla="*/ 348 h 1801"/>
                  <a:gd name="T10" fmla="*/ 423 w 423"/>
                  <a:gd name="T11" fmla="*/ 0 h 1801"/>
                  <a:gd name="T12" fmla="*/ 377 w 423"/>
                  <a:gd name="T13" fmla="*/ 0 h 1801"/>
                  <a:gd name="T14" fmla="*/ 377 w 423"/>
                  <a:gd name="T15" fmla="*/ 348 h 1801"/>
                  <a:gd name="T16" fmla="*/ 369 w 423"/>
                  <a:gd name="T17" fmla="*/ 355 h 1801"/>
                  <a:gd name="T18" fmla="*/ 234 w 423"/>
                  <a:gd name="T19" fmla="*/ 355 h 1801"/>
                  <a:gd name="T20" fmla="*/ 234 w 423"/>
                  <a:gd name="T21" fmla="*/ 0 h 1801"/>
                  <a:gd name="T22" fmla="*/ 189 w 423"/>
                  <a:gd name="T23" fmla="*/ 0 h 1801"/>
                  <a:gd name="T24" fmla="*/ 189 w 423"/>
                  <a:gd name="T25" fmla="*/ 355 h 1801"/>
                  <a:gd name="T26" fmla="*/ 54 w 423"/>
                  <a:gd name="T27" fmla="*/ 355 h 1801"/>
                  <a:gd name="T28" fmla="*/ 46 w 423"/>
                  <a:gd name="T29" fmla="*/ 348 h 1801"/>
                  <a:gd name="T30" fmla="*/ 46 w 423"/>
                  <a:gd name="T31" fmla="*/ 0 h 1801"/>
                  <a:gd name="T32" fmla="*/ 0 w 423"/>
                  <a:gd name="T33" fmla="*/ 0 h 1801"/>
                  <a:gd name="T34" fmla="*/ 0 w 423"/>
                  <a:gd name="T35" fmla="*/ 348 h 1801"/>
                  <a:gd name="T36" fmla="*/ 54 w 423"/>
                  <a:gd name="T37" fmla="*/ 401 h 1801"/>
                  <a:gd name="T38" fmla="*/ 189 w 423"/>
                  <a:gd name="T39" fmla="*/ 401 h 1801"/>
                  <a:gd name="T40" fmla="*/ 189 w 423"/>
                  <a:gd name="T41" fmla="*/ 1801 h 1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3" h="1801">
                    <a:moveTo>
                      <a:pt x="189" y="1801"/>
                    </a:moveTo>
                    <a:cubicBezTo>
                      <a:pt x="234" y="1801"/>
                      <a:pt x="234" y="1801"/>
                      <a:pt x="234" y="1801"/>
                    </a:cubicBezTo>
                    <a:cubicBezTo>
                      <a:pt x="234" y="401"/>
                      <a:pt x="234" y="401"/>
                      <a:pt x="234" y="401"/>
                    </a:cubicBezTo>
                    <a:cubicBezTo>
                      <a:pt x="369" y="401"/>
                      <a:pt x="369" y="401"/>
                      <a:pt x="369" y="401"/>
                    </a:cubicBezTo>
                    <a:cubicBezTo>
                      <a:pt x="399" y="401"/>
                      <a:pt x="423" y="377"/>
                      <a:pt x="423" y="348"/>
                    </a:cubicBezTo>
                    <a:cubicBezTo>
                      <a:pt x="423" y="0"/>
                      <a:pt x="423" y="0"/>
                      <a:pt x="423" y="0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348"/>
                      <a:pt x="377" y="348"/>
                      <a:pt x="377" y="348"/>
                    </a:cubicBezTo>
                    <a:cubicBezTo>
                      <a:pt x="377" y="352"/>
                      <a:pt x="374" y="355"/>
                      <a:pt x="369" y="355"/>
                    </a:cubicBezTo>
                    <a:cubicBezTo>
                      <a:pt x="234" y="355"/>
                      <a:pt x="234" y="355"/>
                      <a:pt x="234" y="355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355"/>
                      <a:pt x="189" y="355"/>
                      <a:pt x="189" y="355"/>
                    </a:cubicBezTo>
                    <a:cubicBezTo>
                      <a:pt x="54" y="355"/>
                      <a:pt x="54" y="355"/>
                      <a:pt x="54" y="355"/>
                    </a:cubicBezTo>
                    <a:cubicBezTo>
                      <a:pt x="50" y="355"/>
                      <a:pt x="46" y="352"/>
                      <a:pt x="46" y="348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8"/>
                      <a:pt x="0" y="348"/>
                      <a:pt x="0" y="348"/>
                    </a:cubicBezTo>
                    <a:cubicBezTo>
                      <a:pt x="0" y="377"/>
                      <a:pt x="24" y="401"/>
                      <a:pt x="54" y="401"/>
                    </a:cubicBezTo>
                    <a:cubicBezTo>
                      <a:pt x="189" y="401"/>
                      <a:pt x="189" y="401"/>
                      <a:pt x="189" y="401"/>
                    </a:cubicBezTo>
                    <a:cubicBezTo>
                      <a:pt x="189" y="1801"/>
                      <a:pt x="189" y="1801"/>
                      <a:pt x="189" y="180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05" name="Freeform 23"/>
              <p:cNvSpPr>
                <a:spLocks/>
              </p:cNvSpPr>
              <p:nvPr/>
            </p:nvSpPr>
            <p:spPr bwMode="auto">
              <a:xfrm>
                <a:off x="8701088" y="4722813"/>
                <a:ext cx="239713" cy="80963"/>
              </a:xfrm>
              <a:custGeom>
                <a:avLst/>
                <a:gdLst>
                  <a:gd name="T0" fmla="*/ 266 w 886"/>
                  <a:gd name="T1" fmla="*/ 293 h 295"/>
                  <a:gd name="T2" fmla="*/ 269 w 886"/>
                  <a:gd name="T3" fmla="*/ 280 h 295"/>
                  <a:gd name="T4" fmla="*/ 435 w 886"/>
                  <a:gd name="T5" fmla="*/ 148 h 295"/>
                  <a:gd name="T6" fmla="*/ 473 w 886"/>
                  <a:gd name="T7" fmla="*/ 152 h 295"/>
                  <a:gd name="T8" fmla="*/ 603 w 886"/>
                  <a:gd name="T9" fmla="*/ 295 h 295"/>
                  <a:gd name="T10" fmla="*/ 886 w 886"/>
                  <a:gd name="T11" fmla="*/ 217 h 295"/>
                  <a:gd name="T12" fmla="*/ 557 w 886"/>
                  <a:gd name="T13" fmla="*/ 70 h 295"/>
                  <a:gd name="T14" fmla="*/ 443 w 886"/>
                  <a:gd name="T15" fmla="*/ 0 h 295"/>
                  <a:gd name="T16" fmla="*/ 329 w 886"/>
                  <a:gd name="T17" fmla="*/ 70 h 295"/>
                  <a:gd name="T18" fmla="*/ 0 w 886"/>
                  <a:gd name="T19" fmla="*/ 217 h 295"/>
                  <a:gd name="T20" fmla="*/ 266 w 886"/>
                  <a:gd name="T21" fmla="*/ 293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6" h="295">
                    <a:moveTo>
                      <a:pt x="266" y="293"/>
                    </a:moveTo>
                    <a:cubicBezTo>
                      <a:pt x="267" y="289"/>
                      <a:pt x="268" y="284"/>
                      <a:pt x="269" y="280"/>
                    </a:cubicBezTo>
                    <a:cubicBezTo>
                      <a:pt x="287" y="202"/>
                      <a:pt x="355" y="148"/>
                      <a:pt x="435" y="148"/>
                    </a:cubicBezTo>
                    <a:cubicBezTo>
                      <a:pt x="448" y="148"/>
                      <a:pt x="461" y="149"/>
                      <a:pt x="473" y="152"/>
                    </a:cubicBezTo>
                    <a:cubicBezTo>
                      <a:pt x="544" y="169"/>
                      <a:pt x="594" y="227"/>
                      <a:pt x="603" y="295"/>
                    </a:cubicBezTo>
                    <a:cubicBezTo>
                      <a:pt x="769" y="283"/>
                      <a:pt x="886" y="252"/>
                      <a:pt x="886" y="217"/>
                    </a:cubicBezTo>
                    <a:cubicBezTo>
                      <a:pt x="886" y="178"/>
                      <a:pt x="747" y="95"/>
                      <a:pt x="557" y="70"/>
                    </a:cubicBezTo>
                    <a:cubicBezTo>
                      <a:pt x="555" y="31"/>
                      <a:pt x="505" y="0"/>
                      <a:pt x="443" y="0"/>
                    </a:cubicBezTo>
                    <a:cubicBezTo>
                      <a:pt x="381" y="0"/>
                      <a:pt x="331" y="31"/>
                      <a:pt x="329" y="70"/>
                    </a:cubicBezTo>
                    <a:cubicBezTo>
                      <a:pt x="140" y="95"/>
                      <a:pt x="0" y="178"/>
                      <a:pt x="0" y="217"/>
                    </a:cubicBezTo>
                    <a:cubicBezTo>
                      <a:pt x="0" y="251"/>
                      <a:pt x="110" y="280"/>
                      <a:pt x="266" y="29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06" name="Freeform 24"/>
              <p:cNvSpPr>
                <a:spLocks/>
              </p:cNvSpPr>
              <p:nvPr/>
            </p:nvSpPr>
            <p:spPr bwMode="auto">
              <a:xfrm>
                <a:off x="8799979" y="4793583"/>
                <a:ext cx="92076" cy="92075"/>
              </a:xfrm>
              <a:custGeom>
                <a:avLst/>
                <a:gdLst>
                  <a:gd name="T0" fmla="*/ 20 w 341"/>
                  <a:gd name="T1" fmla="*/ 135 h 340"/>
                  <a:gd name="T2" fmla="*/ 206 w 341"/>
                  <a:gd name="T3" fmla="*/ 19 h 340"/>
                  <a:gd name="T4" fmla="*/ 322 w 341"/>
                  <a:gd name="T5" fmla="*/ 205 h 340"/>
                  <a:gd name="T6" fmla="*/ 136 w 341"/>
                  <a:gd name="T7" fmla="*/ 321 h 340"/>
                  <a:gd name="T8" fmla="*/ 20 w 341"/>
                  <a:gd name="T9" fmla="*/ 135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340">
                    <a:moveTo>
                      <a:pt x="20" y="135"/>
                    </a:moveTo>
                    <a:cubicBezTo>
                      <a:pt x="39" y="52"/>
                      <a:pt x="122" y="0"/>
                      <a:pt x="206" y="19"/>
                    </a:cubicBezTo>
                    <a:cubicBezTo>
                      <a:pt x="289" y="39"/>
                      <a:pt x="341" y="122"/>
                      <a:pt x="322" y="205"/>
                    </a:cubicBezTo>
                    <a:cubicBezTo>
                      <a:pt x="302" y="289"/>
                      <a:pt x="219" y="340"/>
                      <a:pt x="136" y="321"/>
                    </a:cubicBezTo>
                    <a:cubicBezTo>
                      <a:pt x="52" y="302"/>
                      <a:pt x="0" y="218"/>
                      <a:pt x="20" y="1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  <p:sp>
            <p:nvSpPr>
              <p:cNvPr id="107" name="Freeform 25"/>
              <p:cNvSpPr>
                <a:spLocks/>
              </p:cNvSpPr>
              <p:nvPr/>
            </p:nvSpPr>
            <p:spPr bwMode="auto">
              <a:xfrm>
                <a:off x="8719333" y="4888833"/>
                <a:ext cx="260350" cy="371475"/>
              </a:xfrm>
              <a:custGeom>
                <a:avLst/>
                <a:gdLst>
                  <a:gd name="T0" fmla="*/ 48 w 958"/>
                  <a:gd name="T1" fmla="*/ 698 h 1371"/>
                  <a:gd name="T2" fmla="*/ 110 w 958"/>
                  <a:gd name="T3" fmla="*/ 654 h 1371"/>
                  <a:gd name="T4" fmla="*/ 239 w 958"/>
                  <a:gd name="T5" fmla="*/ 235 h 1371"/>
                  <a:gd name="T6" fmla="*/ 298 w 958"/>
                  <a:gd name="T7" fmla="*/ 166 h 1371"/>
                  <a:gd name="T8" fmla="*/ 157 w 958"/>
                  <a:gd name="T9" fmla="*/ 1119 h 1371"/>
                  <a:gd name="T10" fmla="*/ 310 w 958"/>
                  <a:gd name="T11" fmla="*/ 1191 h 1371"/>
                  <a:gd name="T12" fmla="*/ 310 w 958"/>
                  <a:gd name="T13" fmla="*/ 1302 h 1371"/>
                  <a:gd name="T14" fmla="*/ 379 w 958"/>
                  <a:gd name="T15" fmla="*/ 1371 h 1371"/>
                  <a:gd name="T16" fmla="*/ 448 w 958"/>
                  <a:gd name="T17" fmla="*/ 1302 h 1371"/>
                  <a:gd name="T18" fmla="*/ 448 w 958"/>
                  <a:gd name="T19" fmla="*/ 1202 h 1371"/>
                  <a:gd name="T20" fmla="*/ 510 w 958"/>
                  <a:gd name="T21" fmla="*/ 1202 h 1371"/>
                  <a:gd name="T22" fmla="*/ 510 w 958"/>
                  <a:gd name="T23" fmla="*/ 1302 h 1371"/>
                  <a:gd name="T24" fmla="*/ 579 w 958"/>
                  <a:gd name="T25" fmla="*/ 1371 h 1371"/>
                  <a:gd name="T26" fmla="*/ 647 w 958"/>
                  <a:gd name="T27" fmla="*/ 1302 h 1371"/>
                  <a:gd name="T28" fmla="*/ 647 w 958"/>
                  <a:gd name="T29" fmla="*/ 1191 h 1371"/>
                  <a:gd name="T30" fmla="*/ 801 w 958"/>
                  <a:gd name="T31" fmla="*/ 1119 h 1371"/>
                  <a:gd name="T32" fmla="*/ 659 w 958"/>
                  <a:gd name="T33" fmla="*/ 166 h 1371"/>
                  <a:gd name="T34" fmla="*/ 759 w 958"/>
                  <a:gd name="T35" fmla="*/ 312 h 1371"/>
                  <a:gd name="T36" fmla="*/ 848 w 958"/>
                  <a:gd name="T37" fmla="*/ 654 h 1371"/>
                  <a:gd name="T38" fmla="*/ 900 w 958"/>
                  <a:gd name="T39" fmla="*/ 698 h 1371"/>
                  <a:gd name="T40" fmla="*/ 909 w 958"/>
                  <a:gd name="T41" fmla="*/ 698 h 1371"/>
                  <a:gd name="T42" fmla="*/ 953 w 958"/>
                  <a:gd name="T43" fmla="*/ 636 h 1371"/>
                  <a:gd name="T44" fmla="*/ 808 w 958"/>
                  <a:gd name="T45" fmla="*/ 177 h 1371"/>
                  <a:gd name="T46" fmla="*/ 671 w 958"/>
                  <a:gd name="T47" fmla="*/ 45 h 1371"/>
                  <a:gd name="T48" fmla="*/ 479 w 958"/>
                  <a:gd name="T49" fmla="*/ 0 h 1371"/>
                  <a:gd name="T50" fmla="*/ 287 w 958"/>
                  <a:gd name="T51" fmla="*/ 45 h 1371"/>
                  <a:gd name="T52" fmla="*/ 101 w 958"/>
                  <a:gd name="T53" fmla="*/ 269 h 1371"/>
                  <a:gd name="T54" fmla="*/ 5 w 958"/>
                  <a:gd name="T55" fmla="*/ 636 h 1371"/>
                  <a:gd name="T56" fmla="*/ 48 w 958"/>
                  <a:gd name="T57" fmla="*/ 698 h 1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58" h="1371">
                    <a:moveTo>
                      <a:pt x="48" y="698"/>
                    </a:moveTo>
                    <a:cubicBezTo>
                      <a:pt x="77" y="703"/>
                      <a:pt x="105" y="683"/>
                      <a:pt x="110" y="654"/>
                    </a:cubicBezTo>
                    <a:cubicBezTo>
                      <a:pt x="140" y="466"/>
                      <a:pt x="181" y="324"/>
                      <a:pt x="239" y="235"/>
                    </a:cubicBezTo>
                    <a:cubicBezTo>
                      <a:pt x="257" y="207"/>
                      <a:pt x="277" y="185"/>
                      <a:pt x="298" y="166"/>
                    </a:cubicBezTo>
                    <a:cubicBezTo>
                      <a:pt x="157" y="476"/>
                      <a:pt x="157" y="1119"/>
                      <a:pt x="157" y="1119"/>
                    </a:cubicBezTo>
                    <a:cubicBezTo>
                      <a:pt x="157" y="1154"/>
                      <a:pt x="221" y="1178"/>
                      <a:pt x="310" y="1191"/>
                    </a:cubicBezTo>
                    <a:cubicBezTo>
                      <a:pt x="310" y="1302"/>
                      <a:pt x="310" y="1302"/>
                      <a:pt x="310" y="1302"/>
                    </a:cubicBezTo>
                    <a:cubicBezTo>
                      <a:pt x="310" y="1340"/>
                      <a:pt x="341" y="1371"/>
                      <a:pt x="379" y="1371"/>
                    </a:cubicBezTo>
                    <a:cubicBezTo>
                      <a:pt x="417" y="1371"/>
                      <a:pt x="448" y="1340"/>
                      <a:pt x="448" y="1302"/>
                    </a:cubicBezTo>
                    <a:cubicBezTo>
                      <a:pt x="448" y="1202"/>
                      <a:pt x="448" y="1202"/>
                      <a:pt x="448" y="1202"/>
                    </a:cubicBezTo>
                    <a:cubicBezTo>
                      <a:pt x="468" y="1202"/>
                      <a:pt x="489" y="1202"/>
                      <a:pt x="510" y="1202"/>
                    </a:cubicBezTo>
                    <a:cubicBezTo>
                      <a:pt x="510" y="1302"/>
                      <a:pt x="510" y="1302"/>
                      <a:pt x="510" y="1302"/>
                    </a:cubicBezTo>
                    <a:cubicBezTo>
                      <a:pt x="510" y="1340"/>
                      <a:pt x="541" y="1371"/>
                      <a:pt x="579" y="1371"/>
                    </a:cubicBezTo>
                    <a:cubicBezTo>
                      <a:pt x="617" y="1371"/>
                      <a:pt x="647" y="1340"/>
                      <a:pt x="647" y="1302"/>
                    </a:cubicBezTo>
                    <a:cubicBezTo>
                      <a:pt x="647" y="1191"/>
                      <a:pt x="647" y="1191"/>
                      <a:pt x="647" y="1191"/>
                    </a:cubicBezTo>
                    <a:cubicBezTo>
                      <a:pt x="736" y="1178"/>
                      <a:pt x="801" y="1154"/>
                      <a:pt x="801" y="1119"/>
                    </a:cubicBezTo>
                    <a:cubicBezTo>
                      <a:pt x="801" y="1119"/>
                      <a:pt x="800" y="476"/>
                      <a:pt x="659" y="166"/>
                    </a:cubicBezTo>
                    <a:cubicBezTo>
                      <a:pt x="698" y="199"/>
                      <a:pt x="730" y="247"/>
                      <a:pt x="759" y="312"/>
                    </a:cubicBezTo>
                    <a:cubicBezTo>
                      <a:pt x="796" y="398"/>
                      <a:pt x="825" y="513"/>
                      <a:pt x="848" y="654"/>
                    </a:cubicBezTo>
                    <a:cubicBezTo>
                      <a:pt x="852" y="680"/>
                      <a:pt x="875" y="698"/>
                      <a:pt x="900" y="698"/>
                    </a:cubicBezTo>
                    <a:cubicBezTo>
                      <a:pt x="903" y="698"/>
                      <a:pt x="906" y="698"/>
                      <a:pt x="909" y="698"/>
                    </a:cubicBezTo>
                    <a:cubicBezTo>
                      <a:pt x="938" y="693"/>
                      <a:pt x="958" y="666"/>
                      <a:pt x="953" y="636"/>
                    </a:cubicBezTo>
                    <a:cubicBezTo>
                      <a:pt x="921" y="443"/>
                      <a:pt x="880" y="289"/>
                      <a:pt x="808" y="177"/>
                    </a:cubicBezTo>
                    <a:cubicBezTo>
                      <a:pt x="771" y="121"/>
                      <a:pt x="726" y="76"/>
                      <a:pt x="671" y="45"/>
                    </a:cubicBezTo>
                    <a:cubicBezTo>
                      <a:pt x="615" y="15"/>
                      <a:pt x="551" y="0"/>
                      <a:pt x="479" y="0"/>
                    </a:cubicBezTo>
                    <a:cubicBezTo>
                      <a:pt x="407" y="0"/>
                      <a:pt x="342" y="15"/>
                      <a:pt x="287" y="45"/>
                    </a:cubicBezTo>
                    <a:cubicBezTo>
                      <a:pt x="203" y="91"/>
                      <a:pt x="144" y="170"/>
                      <a:pt x="101" y="269"/>
                    </a:cubicBezTo>
                    <a:cubicBezTo>
                      <a:pt x="58" y="369"/>
                      <a:pt x="29" y="491"/>
                      <a:pt x="5" y="636"/>
                    </a:cubicBezTo>
                    <a:cubicBezTo>
                      <a:pt x="0" y="666"/>
                      <a:pt x="19" y="693"/>
                      <a:pt x="48" y="6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HY울릉도M" panose="02030600000101010101" pitchFamily="18" charset="-127"/>
                  <a:ea typeface="HY울릉도M" panose="02030600000101010101" pitchFamily="18" charset="-127"/>
                </a:endParaRPr>
              </a:p>
            </p:txBody>
          </p:sp>
        </p:grpSp>
        <p:sp>
          <p:nvSpPr>
            <p:cNvPr id="97" name="Freeform 30"/>
            <p:cNvSpPr>
              <a:spLocks noEditPoints="1"/>
            </p:cNvSpPr>
            <p:nvPr/>
          </p:nvSpPr>
          <p:spPr bwMode="auto">
            <a:xfrm>
              <a:off x="6311777" y="2498931"/>
              <a:ext cx="236738" cy="205975"/>
            </a:xfrm>
            <a:custGeom>
              <a:avLst/>
              <a:gdLst>
                <a:gd name="T0" fmla="*/ 841 w 3496"/>
                <a:gd name="T1" fmla="*/ 2596 h 2727"/>
                <a:gd name="T2" fmla="*/ 841 w 3496"/>
                <a:gd name="T3" fmla="*/ 2383 h 2727"/>
                <a:gd name="T4" fmla="*/ 903 w 3496"/>
                <a:gd name="T5" fmla="*/ 2284 h 2727"/>
                <a:gd name="T6" fmla="*/ 767 w 3496"/>
                <a:gd name="T7" fmla="*/ 2202 h 2727"/>
                <a:gd name="T8" fmla="*/ 1808 w 3496"/>
                <a:gd name="T9" fmla="*/ 2114 h 2727"/>
                <a:gd name="T10" fmla="*/ 2890 w 3496"/>
                <a:gd name="T11" fmla="*/ 2041 h 2727"/>
                <a:gd name="T12" fmla="*/ 1771 w 3496"/>
                <a:gd name="T13" fmla="*/ 1967 h 2727"/>
                <a:gd name="T14" fmla="*/ 326 w 3496"/>
                <a:gd name="T15" fmla="*/ 1301 h 2727"/>
                <a:gd name="T16" fmla="*/ 247 w 3496"/>
                <a:gd name="T17" fmla="*/ 623 h 2727"/>
                <a:gd name="T18" fmla="*/ 497 w 3496"/>
                <a:gd name="T19" fmla="*/ 614 h 2727"/>
                <a:gd name="T20" fmla="*/ 575 w 3496"/>
                <a:gd name="T21" fmla="*/ 492 h 2727"/>
                <a:gd name="T22" fmla="*/ 1011 w 3496"/>
                <a:gd name="T23" fmla="*/ 492 h 2727"/>
                <a:gd name="T24" fmla="*/ 1089 w 3496"/>
                <a:gd name="T25" fmla="*/ 614 h 2727"/>
                <a:gd name="T26" fmla="*/ 1239 w 3496"/>
                <a:gd name="T27" fmla="*/ 623 h 2727"/>
                <a:gd name="T28" fmla="*/ 1027 w 3496"/>
                <a:gd name="T29" fmla="*/ 418 h 2727"/>
                <a:gd name="T30" fmla="*/ 1027 w 3496"/>
                <a:gd name="T31" fmla="*/ 222 h 2727"/>
                <a:gd name="T32" fmla="*/ 1227 w 3496"/>
                <a:gd name="T33" fmla="*/ 22 h 2727"/>
                <a:gd name="T34" fmla="*/ 1422 w 3496"/>
                <a:gd name="T35" fmla="*/ 22 h 2727"/>
                <a:gd name="T36" fmla="*/ 1622 w 3496"/>
                <a:gd name="T37" fmla="*/ 222 h 2727"/>
                <a:gd name="T38" fmla="*/ 1622 w 3496"/>
                <a:gd name="T39" fmla="*/ 418 h 2727"/>
                <a:gd name="T40" fmla="*/ 1410 w 3496"/>
                <a:gd name="T41" fmla="*/ 623 h 2727"/>
                <a:gd name="T42" fmla="*/ 1643 w 3496"/>
                <a:gd name="T43" fmla="*/ 623 h 2727"/>
                <a:gd name="T44" fmla="*/ 1796 w 3496"/>
                <a:gd name="T45" fmla="*/ 429 h 2727"/>
                <a:gd name="T46" fmla="*/ 2090 w 3496"/>
                <a:gd name="T47" fmla="*/ 429 h 2727"/>
                <a:gd name="T48" fmla="*/ 2243 w 3496"/>
                <a:gd name="T49" fmla="*/ 623 h 2727"/>
                <a:gd name="T50" fmla="*/ 2439 w 3496"/>
                <a:gd name="T51" fmla="*/ 623 h 2727"/>
                <a:gd name="T52" fmla="*/ 2294 w 3496"/>
                <a:gd name="T53" fmla="*/ 538 h 2727"/>
                <a:gd name="T54" fmla="*/ 2294 w 3496"/>
                <a:gd name="T55" fmla="*/ 102 h 2727"/>
                <a:gd name="T56" fmla="*/ 2730 w 3496"/>
                <a:gd name="T57" fmla="*/ 102 h 2727"/>
                <a:gd name="T58" fmla="*/ 2730 w 3496"/>
                <a:gd name="T59" fmla="*/ 538 h 2727"/>
                <a:gd name="T60" fmla="*/ 2729 w 3496"/>
                <a:gd name="T61" fmla="*/ 623 h 2727"/>
                <a:gd name="T62" fmla="*/ 2873 w 3496"/>
                <a:gd name="T63" fmla="*/ 312 h 2727"/>
                <a:gd name="T64" fmla="*/ 3185 w 3496"/>
                <a:gd name="T65" fmla="*/ 0 h 2727"/>
                <a:gd name="T66" fmla="*/ 3496 w 3496"/>
                <a:gd name="T67" fmla="*/ 104 h 2727"/>
                <a:gd name="T68" fmla="*/ 3291 w 3496"/>
                <a:gd name="T69" fmla="*/ 208 h 2727"/>
                <a:gd name="T70" fmla="*/ 3085 w 3496"/>
                <a:gd name="T71" fmla="*/ 1246 h 2727"/>
                <a:gd name="T72" fmla="*/ 2991 w 3496"/>
                <a:gd name="T73" fmla="*/ 2284 h 2727"/>
                <a:gd name="T74" fmla="*/ 3053 w 3496"/>
                <a:gd name="T75" fmla="*/ 2383 h 2727"/>
                <a:gd name="T76" fmla="*/ 2967 w 3496"/>
                <a:gd name="T77" fmla="*/ 2673 h 2727"/>
                <a:gd name="T78" fmla="*/ 2680 w 3496"/>
                <a:gd name="T79" fmla="*/ 2429 h 2727"/>
                <a:gd name="T80" fmla="*/ 1947 w 3496"/>
                <a:gd name="T81" fmla="*/ 2285 h 2727"/>
                <a:gd name="T82" fmla="*/ 1193 w 3496"/>
                <a:gd name="T83" fmla="*/ 2383 h 2727"/>
                <a:gd name="T84" fmla="*/ 1215 w 3496"/>
                <a:gd name="T85" fmla="*/ 2550 h 2727"/>
                <a:gd name="T86" fmla="*/ 973 w 3496"/>
                <a:gd name="T87" fmla="*/ 2689 h 2727"/>
                <a:gd name="T88" fmla="*/ 2705 w 3496"/>
                <a:gd name="T89" fmla="*/ 372 h 2727"/>
                <a:gd name="T90" fmla="*/ 2514 w 3496"/>
                <a:gd name="T91" fmla="*/ 127 h 2727"/>
                <a:gd name="T92" fmla="*/ 2323 w 3496"/>
                <a:gd name="T93" fmla="*/ 371 h 2727"/>
                <a:gd name="T94" fmla="*/ 2579 w 3496"/>
                <a:gd name="T95" fmla="*/ 512 h 2727"/>
                <a:gd name="T96" fmla="*/ 1519 w 3496"/>
                <a:gd name="T97" fmla="*/ 362 h 2727"/>
                <a:gd name="T98" fmla="*/ 1134 w 3496"/>
                <a:gd name="T99" fmla="*/ 282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6" h="2727">
                  <a:moveTo>
                    <a:pt x="973" y="2689"/>
                  </a:moveTo>
                  <a:cubicBezTo>
                    <a:pt x="920" y="2677"/>
                    <a:pt x="868" y="2641"/>
                    <a:pt x="841" y="2596"/>
                  </a:cubicBezTo>
                  <a:cubicBezTo>
                    <a:pt x="819" y="2559"/>
                    <a:pt x="812" y="2532"/>
                    <a:pt x="812" y="2489"/>
                  </a:cubicBezTo>
                  <a:cubicBezTo>
                    <a:pt x="812" y="2447"/>
                    <a:pt x="819" y="2419"/>
                    <a:pt x="841" y="2383"/>
                  </a:cubicBezTo>
                  <a:cubicBezTo>
                    <a:pt x="868" y="2338"/>
                    <a:pt x="920" y="2302"/>
                    <a:pt x="973" y="2290"/>
                  </a:cubicBezTo>
                  <a:cubicBezTo>
                    <a:pt x="997" y="2285"/>
                    <a:pt x="993" y="2285"/>
                    <a:pt x="903" y="2284"/>
                  </a:cubicBezTo>
                  <a:cubicBezTo>
                    <a:pt x="807" y="2284"/>
                    <a:pt x="807" y="2284"/>
                    <a:pt x="807" y="2284"/>
                  </a:cubicBezTo>
                  <a:cubicBezTo>
                    <a:pt x="767" y="2202"/>
                    <a:pt x="767" y="2202"/>
                    <a:pt x="767" y="2202"/>
                  </a:cubicBezTo>
                  <a:cubicBezTo>
                    <a:pt x="745" y="2157"/>
                    <a:pt x="727" y="2118"/>
                    <a:pt x="727" y="2117"/>
                  </a:cubicBezTo>
                  <a:cubicBezTo>
                    <a:pt x="727" y="2115"/>
                    <a:pt x="1213" y="2114"/>
                    <a:pt x="1808" y="2114"/>
                  </a:cubicBezTo>
                  <a:cubicBezTo>
                    <a:pt x="2890" y="2114"/>
                    <a:pt x="2890" y="2114"/>
                    <a:pt x="2890" y="2114"/>
                  </a:cubicBezTo>
                  <a:cubicBezTo>
                    <a:pt x="2890" y="2041"/>
                    <a:pt x="2890" y="2041"/>
                    <a:pt x="2890" y="2041"/>
                  </a:cubicBezTo>
                  <a:cubicBezTo>
                    <a:pt x="2890" y="1968"/>
                    <a:pt x="2890" y="1968"/>
                    <a:pt x="2890" y="1968"/>
                  </a:cubicBezTo>
                  <a:cubicBezTo>
                    <a:pt x="1771" y="1967"/>
                    <a:pt x="1771" y="1967"/>
                    <a:pt x="1771" y="1967"/>
                  </a:cubicBezTo>
                  <a:cubicBezTo>
                    <a:pt x="652" y="1966"/>
                    <a:pt x="652" y="1966"/>
                    <a:pt x="652" y="1966"/>
                  </a:cubicBezTo>
                  <a:cubicBezTo>
                    <a:pt x="326" y="1301"/>
                    <a:pt x="326" y="1301"/>
                    <a:pt x="326" y="1301"/>
                  </a:cubicBezTo>
                  <a:cubicBezTo>
                    <a:pt x="147" y="935"/>
                    <a:pt x="0" y="633"/>
                    <a:pt x="0" y="629"/>
                  </a:cubicBezTo>
                  <a:cubicBezTo>
                    <a:pt x="0" y="624"/>
                    <a:pt x="28" y="623"/>
                    <a:pt x="247" y="623"/>
                  </a:cubicBezTo>
                  <a:cubicBezTo>
                    <a:pt x="495" y="623"/>
                    <a:pt x="495" y="623"/>
                    <a:pt x="495" y="623"/>
                  </a:cubicBezTo>
                  <a:cubicBezTo>
                    <a:pt x="497" y="614"/>
                    <a:pt x="497" y="614"/>
                    <a:pt x="497" y="614"/>
                  </a:cubicBezTo>
                  <a:cubicBezTo>
                    <a:pt x="499" y="609"/>
                    <a:pt x="508" y="588"/>
                    <a:pt x="518" y="567"/>
                  </a:cubicBezTo>
                  <a:cubicBezTo>
                    <a:pt x="534" y="536"/>
                    <a:pt x="544" y="523"/>
                    <a:pt x="575" y="492"/>
                  </a:cubicBezTo>
                  <a:cubicBezTo>
                    <a:pt x="638" y="429"/>
                    <a:pt x="705" y="401"/>
                    <a:pt x="793" y="401"/>
                  </a:cubicBezTo>
                  <a:cubicBezTo>
                    <a:pt x="881" y="401"/>
                    <a:pt x="948" y="429"/>
                    <a:pt x="1011" y="492"/>
                  </a:cubicBezTo>
                  <a:cubicBezTo>
                    <a:pt x="1042" y="523"/>
                    <a:pt x="1052" y="536"/>
                    <a:pt x="1068" y="567"/>
                  </a:cubicBezTo>
                  <a:cubicBezTo>
                    <a:pt x="1078" y="588"/>
                    <a:pt x="1087" y="609"/>
                    <a:pt x="1089" y="614"/>
                  </a:cubicBezTo>
                  <a:cubicBezTo>
                    <a:pt x="1091" y="623"/>
                    <a:pt x="1092" y="623"/>
                    <a:pt x="1165" y="623"/>
                  </a:cubicBezTo>
                  <a:cubicBezTo>
                    <a:pt x="1239" y="623"/>
                    <a:pt x="1239" y="623"/>
                    <a:pt x="1239" y="623"/>
                  </a:cubicBezTo>
                  <a:cubicBezTo>
                    <a:pt x="1210" y="611"/>
                    <a:pt x="1210" y="611"/>
                    <a:pt x="1210" y="611"/>
                  </a:cubicBezTo>
                  <a:cubicBezTo>
                    <a:pt x="1125" y="578"/>
                    <a:pt x="1058" y="506"/>
                    <a:pt x="1027" y="418"/>
                  </a:cubicBezTo>
                  <a:cubicBezTo>
                    <a:pt x="1016" y="387"/>
                    <a:pt x="1015" y="380"/>
                    <a:pt x="1015" y="320"/>
                  </a:cubicBezTo>
                  <a:cubicBezTo>
                    <a:pt x="1015" y="260"/>
                    <a:pt x="1016" y="253"/>
                    <a:pt x="1027" y="222"/>
                  </a:cubicBezTo>
                  <a:cubicBezTo>
                    <a:pt x="1044" y="174"/>
                    <a:pt x="1068" y="136"/>
                    <a:pt x="1104" y="100"/>
                  </a:cubicBezTo>
                  <a:cubicBezTo>
                    <a:pt x="1140" y="64"/>
                    <a:pt x="1179" y="39"/>
                    <a:pt x="1227" y="22"/>
                  </a:cubicBezTo>
                  <a:cubicBezTo>
                    <a:pt x="1258" y="12"/>
                    <a:pt x="1265" y="11"/>
                    <a:pt x="1324" y="11"/>
                  </a:cubicBezTo>
                  <a:cubicBezTo>
                    <a:pt x="1384" y="11"/>
                    <a:pt x="1391" y="12"/>
                    <a:pt x="1422" y="22"/>
                  </a:cubicBezTo>
                  <a:cubicBezTo>
                    <a:pt x="1470" y="39"/>
                    <a:pt x="1509" y="64"/>
                    <a:pt x="1545" y="100"/>
                  </a:cubicBezTo>
                  <a:cubicBezTo>
                    <a:pt x="1581" y="136"/>
                    <a:pt x="1605" y="174"/>
                    <a:pt x="1622" y="222"/>
                  </a:cubicBezTo>
                  <a:cubicBezTo>
                    <a:pt x="1633" y="253"/>
                    <a:pt x="1634" y="260"/>
                    <a:pt x="1634" y="320"/>
                  </a:cubicBezTo>
                  <a:cubicBezTo>
                    <a:pt x="1634" y="380"/>
                    <a:pt x="1633" y="387"/>
                    <a:pt x="1622" y="418"/>
                  </a:cubicBezTo>
                  <a:cubicBezTo>
                    <a:pt x="1591" y="506"/>
                    <a:pt x="1524" y="578"/>
                    <a:pt x="1439" y="611"/>
                  </a:cubicBezTo>
                  <a:cubicBezTo>
                    <a:pt x="1410" y="623"/>
                    <a:pt x="1410" y="623"/>
                    <a:pt x="1410" y="623"/>
                  </a:cubicBezTo>
                  <a:cubicBezTo>
                    <a:pt x="1526" y="623"/>
                    <a:pt x="1526" y="623"/>
                    <a:pt x="1526" y="623"/>
                  </a:cubicBezTo>
                  <a:cubicBezTo>
                    <a:pt x="1643" y="623"/>
                    <a:pt x="1643" y="623"/>
                    <a:pt x="1643" y="623"/>
                  </a:cubicBezTo>
                  <a:cubicBezTo>
                    <a:pt x="1648" y="605"/>
                    <a:pt x="1648" y="605"/>
                    <a:pt x="1648" y="605"/>
                  </a:cubicBezTo>
                  <a:cubicBezTo>
                    <a:pt x="1668" y="539"/>
                    <a:pt x="1732" y="462"/>
                    <a:pt x="1796" y="429"/>
                  </a:cubicBezTo>
                  <a:cubicBezTo>
                    <a:pt x="1847" y="402"/>
                    <a:pt x="1886" y="393"/>
                    <a:pt x="1943" y="393"/>
                  </a:cubicBezTo>
                  <a:cubicBezTo>
                    <a:pt x="2000" y="393"/>
                    <a:pt x="2039" y="402"/>
                    <a:pt x="2090" y="429"/>
                  </a:cubicBezTo>
                  <a:cubicBezTo>
                    <a:pt x="2154" y="462"/>
                    <a:pt x="2218" y="539"/>
                    <a:pt x="2238" y="605"/>
                  </a:cubicBezTo>
                  <a:cubicBezTo>
                    <a:pt x="2243" y="623"/>
                    <a:pt x="2243" y="623"/>
                    <a:pt x="2243" y="623"/>
                  </a:cubicBezTo>
                  <a:cubicBezTo>
                    <a:pt x="2341" y="623"/>
                    <a:pt x="2341" y="623"/>
                    <a:pt x="2341" y="623"/>
                  </a:cubicBezTo>
                  <a:cubicBezTo>
                    <a:pt x="2439" y="623"/>
                    <a:pt x="2439" y="623"/>
                    <a:pt x="2439" y="623"/>
                  </a:cubicBezTo>
                  <a:cubicBezTo>
                    <a:pt x="2416" y="615"/>
                    <a:pt x="2416" y="615"/>
                    <a:pt x="2416" y="615"/>
                  </a:cubicBezTo>
                  <a:cubicBezTo>
                    <a:pt x="2369" y="600"/>
                    <a:pt x="2333" y="577"/>
                    <a:pt x="2294" y="538"/>
                  </a:cubicBezTo>
                  <a:cubicBezTo>
                    <a:pt x="2231" y="475"/>
                    <a:pt x="2203" y="408"/>
                    <a:pt x="2203" y="320"/>
                  </a:cubicBezTo>
                  <a:cubicBezTo>
                    <a:pt x="2203" y="231"/>
                    <a:pt x="2231" y="165"/>
                    <a:pt x="2294" y="102"/>
                  </a:cubicBezTo>
                  <a:cubicBezTo>
                    <a:pt x="2357" y="39"/>
                    <a:pt x="2424" y="11"/>
                    <a:pt x="2512" y="11"/>
                  </a:cubicBezTo>
                  <a:cubicBezTo>
                    <a:pt x="2600" y="11"/>
                    <a:pt x="2667" y="39"/>
                    <a:pt x="2730" y="102"/>
                  </a:cubicBezTo>
                  <a:cubicBezTo>
                    <a:pt x="2793" y="165"/>
                    <a:pt x="2821" y="231"/>
                    <a:pt x="2821" y="320"/>
                  </a:cubicBezTo>
                  <a:cubicBezTo>
                    <a:pt x="2821" y="408"/>
                    <a:pt x="2793" y="475"/>
                    <a:pt x="2730" y="538"/>
                  </a:cubicBezTo>
                  <a:cubicBezTo>
                    <a:pt x="2691" y="577"/>
                    <a:pt x="2655" y="600"/>
                    <a:pt x="2608" y="615"/>
                  </a:cubicBezTo>
                  <a:cubicBezTo>
                    <a:pt x="2585" y="623"/>
                    <a:pt x="2585" y="623"/>
                    <a:pt x="2729" y="623"/>
                  </a:cubicBezTo>
                  <a:cubicBezTo>
                    <a:pt x="2873" y="623"/>
                    <a:pt x="2873" y="623"/>
                    <a:pt x="2873" y="623"/>
                  </a:cubicBezTo>
                  <a:cubicBezTo>
                    <a:pt x="2873" y="312"/>
                    <a:pt x="2873" y="312"/>
                    <a:pt x="2873" y="312"/>
                  </a:cubicBezTo>
                  <a:cubicBezTo>
                    <a:pt x="2873" y="0"/>
                    <a:pt x="2873" y="0"/>
                    <a:pt x="2873" y="0"/>
                  </a:cubicBezTo>
                  <a:cubicBezTo>
                    <a:pt x="3185" y="0"/>
                    <a:pt x="3185" y="0"/>
                    <a:pt x="3185" y="0"/>
                  </a:cubicBezTo>
                  <a:cubicBezTo>
                    <a:pt x="3496" y="0"/>
                    <a:pt x="3496" y="0"/>
                    <a:pt x="3496" y="0"/>
                  </a:cubicBezTo>
                  <a:cubicBezTo>
                    <a:pt x="3496" y="104"/>
                    <a:pt x="3496" y="104"/>
                    <a:pt x="3496" y="104"/>
                  </a:cubicBezTo>
                  <a:cubicBezTo>
                    <a:pt x="3496" y="208"/>
                    <a:pt x="3496" y="208"/>
                    <a:pt x="3496" y="208"/>
                  </a:cubicBezTo>
                  <a:cubicBezTo>
                    <a:pt x="3291" y="208"/>
                    <a:pt x="3291" y="208"/>
                    <a:pt x="3291" y="208"/>
                  </a:cubicBezTo>
                  <a:cubicBezTo>
                    <a:pt x="3085" y="208"/>
                    <a:pt x="3085" y="208"/>
                    <a:pt x="3085" y="208"/>
                  </a:cubicBezTo>
                  <a:cubicBezTo>
                    <a:pt x="3085" y="1246"/>
                    <a:pt x="3085" y="1246"/>
                    <a:pt x="3085" y="1246"/>
                  </a:cubicBezTo>
                  <a:cubicBezTo>
                    <a:pt x="3085" y="2284"/>
                    <a:pt x="3085" y="2284"/>
                    <a:pt x="3085" y="2284"/>
                  </a:cubicBezTo>
                  <a:cubicBezTo>
                    <a:pt x="2991" y="2284"/>
                    <a:pt x="2991" y="2284"/>
                    <a:pt x="2991" y="2284"/>
                  </a:cubicBezTo>
                  <a:cubicBezTo>
                    <a:pt x="2902" y="2285"/>
                    <a:pt x="2898" y="2285"/>
                    <a:pt x="2921" y="2290"/>
                  </a:cubicBezTo>
                  <a:cubicBezTo>
                    <a:pt x="2975" y="2302"/>
                    <a:pt x="3026" y="2338"/>
                    <a:pt x="3053" y="2383"/>
                  </a:cubicBezTo>
                  <a:cubicBezTo>
                    <a:pt x="3075" y="2419"/>
                    <a:pt x="3083" y="2447"/>
                    <a:pt x="3083" y="2489"/>
                  </a:cubicBezTo>
                  <a:cubicBezTo>
                    <a:pt x="3083" y="2570"/>
                    <a:pt x="3040" y="2638"/>
                    <a:pt x="2967" y="2673"/>
                  </a:cubicBezTo>
                  <a:cubicBezTo>
                    <a:pt x="2853" y="2727"/>
                    <a:pt x="2720" y="2670"/>
                    <a:pt x="2680" y="2550"/>
                  </a:cubicBezTo>
                  <a:cubicBezTo>
                    <a:pt x="2669" y="2519"/>
                    <a:pt x="2669" y="2460"/>
                    <a:pt x="2680" y="2429"/>
                  </a:cubicBezTo>
                  <a:cubicBezTo>
                    <a:pt x="2703" y="2359"/>
                    <a:pt x="2762" y="2306"/>
                    <a:pt x="2833" y="2290"/>
                  </a:cubicBezTo>
                  <a:cubicBezTo>
                    <a:pt x="2855" y="2285"/>
                    <a:pt x="2714" y="2285"/>
                    <a:pt x="1947" y="2285"/>
                  </a:cubicBezTo>
                  <a:cubicBezTo>
                    <a:pt x="1181" y="2285"/>
                    <a:pt x="1040" y="2285"/>
                    <a:pt x="1061" y="2290"/>
                  </a:cubicBezTo>
                  <a:cubicBezTo>
                    <a:pt x="1114" y="2302"/>
                    <a:pt x="1166" y="2338"/>
                    <a:pt x="1193" y="2383"/>
                  </a:cubicBezTo>
                  <a:cubicBezTo>
                    <a:pt x="1215" y="2419"/>
                    <a:pt x="1223" y="2447"/>
                    <a:pt x="1223" y="2489"/>
                  </a:cubicBezTo>
                  <a:cubicBezTo>
                    <a:pt x="1223" y="2515"/>
                    <a:pt x="1220" y="2534"/>
                    <a:pt x="1215" y="2550"/>
                  </a:cubicBezTo>
                  <a:cubicBezTo>
                    <a:pt x="1191" y="2621"/>
                    <a:pt x="1132" y="2674"/>
                    <a:pt x="1059" y="2689"/>
                  </a:cubicBezTo>
                  <a:cubicBezTo>
                    <a:pt x="1026" y="2696"/>
                    <a:pt x="1006" y="2696"/>
                    <a:pt x="973" y="2689"/>
                  </a:cubicBezTo>
                  <a:close/>
                  <a:moveTo>
                    <a:pt x="2579" y="512"/>
                  </a:moveTo>
                  <a:cubicBezTo>
                    <a:pt x="2640" y="490"/>
                    <a:pt x="2688" y="437"/>
                    <a:pt x="2705" y="372"/>
                  </a:cubicBezTo>
                  <a:cubicBezTo>
                    <a:pt x="2730" y="275"/>
                    <a:pt x="2675" y="171"/>
                    <a:pt x="2579" y="136"/>
                  </a:cubicBezTo>
                  <a:cubicBezTo>
                    <a:pt x="2561" y="129"/>
                    <a:pt x="2546" y="127"/>
                    <a:pt x="2514" y="127"/>
                  </a:cubicBezTo>
                  <a:cubicBezTo>
                    <a:pt x="2482" y="127"/>
                    <a:pt x="2467" y="129"/>
                    <a:pt x="2449" y="136"/>
                  </a:cubicBezTo>
                  <a:cubicBezTo>
                    <a:pt x="2354" y="171"/>
                    <a:pt x="2298" y="275"/>
                    <a:pt x="2323" y="371"/>
                  </a:cubicBezTo>
                  <a:cubicBezTo>
                    <a:pt x="2342" y="445"/>
                    <a:pt x="2395" y="498"/>
                    <a:pt x="2468" y="518"/>
                  </a:cubicBezTo>
                  <a:cubicBezTo>
                    <a:pt x="2496" y="525"/>
                    <a:pt x="2550" y="522"/>
                    <a:pt x="2579" y="512"/>
                  </a:cubicBezTo>
                  <a:close/>
                  <a:moveTo>
                    <a:pt x="1367" y="515"/>
                  </a:moveTo>
                  <a:cubicBezTo>
                    <a:pt x="1441" y="499"/>
                    <a:pt x="1504" y="436"/>
                    <a:pt x="1519" y="362"/>
                  </a:cubicBezTo>
                  <a:cubicBezTo>
                    <a:pt x="1548" y="224"/>
                    <a:pt x="1424" y="101"/>
                    <a:pt x="1286" y="129"/>
                  </a:cubicBezTo>
                  <a:cubicBezTo>
                    <a:pt x="1212" y="145"/>
                    <a:pt x="1149" y="208"/>
                    <a:pt x="1134" y="282"/>
                  </a:cubicBezTo>
                  <a:cubicBezTo>
                    <a:pt x="1105" y="420"/>
                    <a:pt x="1229" y="543"/>
                    <a:pt x="1367" y="51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000"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  <p:sp>
          <p:nvSpPr>
            <p:cNvPr id="98" name="Freeform 36"/>
            <p:cNvSpPr>
              <a:spLocks noEditPoints="1"/>
            </p:cNvSpPr>
            <p:nvPr/>
          </p:nvSpPr>
          <p:spPr bwMode="auto">
            <a:xfrm>
              <a:off x="7164292" y="1976022"/>
              <a:ext cx="232398" cy="154298"/>
            </a:xfrm>
            <a:custGeom>
              <a:avLst/>
              <a:gdLst>
                <a:gd name="T0" fmla="*/ 1314 w 2732"/>
                <a:gd name="T1" fmla="*/ 677 h 1359"/>
                <a:gd name="T2" fmla="*/ 819 w 2732"/>
                <a:gd name="T3" fmla="*/ 466 h 1359"/>
                <a:gd name="T4" fmla="*/ 868 w 2732"/>
                <a:gd name="T5" fmla="*/ 1178 h 1359"/>
                <a:gd name="T6" fmla="*/ 902 w 2732"/>
                <a:gd name="T7" fmla="*/ 1230 h 1359"/>
                <a:gd name="T8" fmla="*/ 1086 w 2732"/>
                <a:gd name="T9" fmla="*/ 1230 h 1359"/>
                <a:gd name="T10" fmla="*/ 1147 w 2732"/>
                <a:gd name="T11" fmla="*/ 1158 h 1359"/>
                <a:gd name="T12" fmla="*/ 1314 w 2732"/>
                <a:gd name="T13" fmla="*/ 677 h 1359"/>
                <a:gd name="T14" fmla="*/ 1940 w 2732"/>
                <a:gd name="T15" fmla="*/ 855 h 1359"/>
                <a:gd name="T16" fmla="*/ 1775 w 2732"/>
                <a:gd name="T17" fmla="*/ 1013 h 1359"/>
                <a:gd name="T18" fmla="*/ 1940 w 2732"/>
                <a:gd name="T19" fmla="*/ 1171 h 1359"/>
                <a:gd name="T20" fmla="*/ 2104 w 2732"/>
                <a:gd name="T21" fmla="*/ 1013 h 1359"/>
                <a:gd name="T22" fmla="*/ 1940 w 2732"/>
                <a:gd name="T23" fmla="*/ 855 h 1359"/>
                <a:gd name="T24" fmla="*/ 1946 w 2732"/>
                <a:gd name="T25" fmla="*/ 690 h 1359"/>
                <a:gd name="T26" fmla="*/ 2282 w 2732"/>
                <a:gd name="T27" fmla="*/ 1024 h 1359"/>
                <a:gd name="T28" fmla="*/ 1946 w 2732"/>
                <a:gd name="T29" fmla="*/ 1359 h 1359"/>
                <a:gd name="T30" fmla="*/ 1610 w 2732"/>
                <a:gd name="T31" fmla="*/ 1024 h 1359"/>
                <a:gd name="T32" fmla="*/ 1946 w 2732"/>
                <a:gd name="T33" fmla="*/ 690 h 1359"/>
                <a:gd name="T34" fmla="*/ 1605 w 2732"/>
                <a:gd name="T35" fmla="*/ 784 h 1359"/>
                <a:gd name="T36" fmla="*/ 1414 w 2732"/>
                <a:gd name="T37" fmla="*/ 718 h 1359"/>
                <a:gd name="T38" fmla="*/ 1238 w 2732"/>
                <a:gd name="T39" fmla="*/ 1188 h 1359"/>
                <a:gd name="T40" fmla="*/ 1144 w 2732"/>
                <a:gd name="T41" fmla="*/ 1304 h 1359"/>
                <a:gd name="T42" fmla="*/ 857 w 2732"/>
                <a:gd name="T43" fmla="*/ 1303 h 1359"/>
                <a:gd name="T44" fmla="*/ 770 w 2732"/>
                <a:gd name="T45" fmla="*/ 1208 h 1359"/>
                <a:gd name="T46" fmla="*/ 689 w 2732"/>
                <a:gd name="T47" fmla="*/ 467 h 1359"/>
                <a:gd name="T48" fmla="*/ 92 w 2732"/>
                <a:gd name="T49" fmla="*/ 145 h 1359"/>
                <a:gd name="T50" fmla="*/ 140 w 2732"/>
                <a:gd name="T51" fmla="*/ 48 h 1359"/>
                <a:gd name="T52" fmla="*/ 755 w 2732"/>
                <a:gd name="T53" fmla="*/ 395 h 1359"/>
                <a:gd name="T54" fmla="*/ 755 w 2732"/>
                <a:gd name="T55" fmla="*/ 138 h 1359"/>
                <a:gd name="T56" fmla="*/ 711 w 2732"/>
                <a:gd name="T57" fmla="*/ 138 h 1359"/>
                <a:gd name="T58" fmla="*/ 709 w 2732"/>
                <a:gd name="T59" fmla="*/ 72 h 1359"/>
                <a:gd name="T60" fmla="*/ 2732 w 2732"/>
                <a:gd name="T61" fmla="*/ 72 h 1359"/>
                <a:gd name="T62" fmla="*/ 2725 w 2732"/>
                <a:gd name="T63" fmla="*/ 261 h 1359"/>
                <a:gd name="T64" fmla="*/ 2613 w 2732"/>
                <a:gd name="T65" fmla="*/ 261 h 1359"/>
                <a:gd name="T66" fmla="*/ 2112 w 2732"/>
                <a:gd name="T67" fmla="*/ 645 h 1359"/>
                <a:gd name="T68" fmla="*/ 1605 w 2732"/>
                <a:gd name="T69" fmla="*/ 784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2" h="1359">
                  <a:moveTo>
                    <a:pt x="1314" y="677"/>
                  </a:moveTo>
                  <a:cubicBezTo>
                    <a:pt x="1149" y="606"/>
                    <a:pt x="984" y="536"/>
                    <a:pt x="819" y="466"/>
                  </a:cubicBezTo>
                  <a:cubicBezTo>
                    <a:pt x="835" y="703"/>
                    <a:pt x="850" y="941"/>
                    <a:pt x="868" y="1178"/>
                  </a:cubicBezTo>
                  <a:cubicBezTo>
                    <a:pt x="870" y="1215"/>
                    <a:pt x="874" y="1230"/>
                    <a:pt x="902" y="1230"/>
                  </a:cubicBezTo>
                  <a:cubicBezTo>
                    <a:pt x="963" y="1230"/>
                    <a:pt x="1024" y="1230"/>
                    <a:pt x="1086" y="1230"/>
                  </a:cubicBezTo>
                  <a:cubicBezTo>
                    <a:pt x="1128" y="1230"/>
                    <a:pt x="1132" y="1200"/>
                    <a:pt x="1147" y="1158"/>
                  </a:cubicBezTo>
                  <a:cubicBezTo>
                    <a:pt x="1205" y="999"/>
                    <a:pt x="1258" y="837"/>
                    <a:pt x="1314" y="677"/>
                  </a:cubicBezTo>
                  <a:close/>
                  <a:moveTo>
                    <a:pt x="1940" y="855"/>
                  </a:moveTo>
                  <a:cubicBezTo>
                    <a:pt x="1849" y="855"/>
                    <a:pt x="1775" y="925"/>
                    <a:pt x="1775" y="1013"/>
                  </a:cubicBezTo>
                  <a:cubicBezTo>
                    <a:pt x="1775" y="1100"/>
                    <a:pt x="1849" y="1171"/>
                    <a:pt x="1940" y="1171"/>
                  </a:cubicBezTo>
                  <a:cubicBezTo>
                    <a:pt x="2030" y="1171"/>
                    <a:pt x="2104" y="1100"/>
                    <a:pt x="2104" y="1013"/>
                  </a:cubicBezTo>
                  <a:cubicBezTo>
                    <a:pt x="2104" y="925"/>
                    <a:pt x="2030" y="855"/>
                    <a:pt x="1940" y="855"/>
                  </a:cubicBezTo>
                  <a:close/>
                  <a:moveTo>
                    <a:pt x="1946" y="690"/>
                  </a:moveTo>
                  <a:cubicBezTo>
                    <a:pt x="2132" y="690"/>
                    <a:pt x="2282" y="840"/>
                    <a:pt x="2282" y="1024"/>
                  </a:cubicBezTo>
                  <a:cubicBezTo>
                    <a:pt x="2282" y="1209"/>
                    <a:pt x="2132" y="1359"/>
                    <a:pt x="1946" y="1359"/>
                  </a:cubicBezTo>
                  <a:cubicBezTo>
                    <a:pt x="1761" y="1359"/>
                    <a:pt x="1610" y="1209"/>
                    <a:pt x="1610" y="1024"/>
                  </a:cubicBezTo>
                  <a:cubicBezTo>
                    <a:pt x="1610" y="840"/>
                    <a:pt x="1761" y="690"/>
                    <a:pt x="1946" y="690"/>
                  </a:cubicBezTo>
                  <a:close/>
                  <a:moveTo>
                    <a:pt x="1605" y="784"/>
                  </a:moveTo>
                  <a:cubicBezTo>
                    <a:pt x="1541" y="762"/>
                    <a:pt x="1478" y="740"/>
                    <a:pt x="1414" y="718"/>
                  </a:cubicBezTo>
                  <a:cubicBezTo>
                    <a:pt x="1355" y="875"/>
                    <a:pt x="1297" y="1031"/>
                    <a:pt x="1238" y="1188"/>
                  </a:cubicBezTo>
                  <a:cubicBezTo>
                    <a:pt x="1220" y="1237"/>
                    <a:pt x="1203" y="1298"/>
                    <a:pt x="1144" y="1304"/>
                  </a:cubicBezTo>
                  <a:cubicBezTo>
                    <a:pt x="1051" y="1303"/>
                    <a:pt x="956" y="1304"/>
                    <a:pt x="857" y="1303"/>
                  </a:cubicBezTo>
                  <a:cubicBezTo>
                    <a:pt x="787" y="1302"/>
                    <a:pt x="779" y="1294"/>
                    <a:pt x="770" y="1208"/>
                  </a:cubicBezTo>
                  <a:cubicBezTo>
                    <a:pt x="743" y="961"/>
                    <a:pt x="716" y="714"/>
                    <a:pt x="689" y="467"/>
                  </a:cubicBezTo>
                  <a:cubicBezTo>
                    <a:pt x="491" y="355"/>
                    <a:pt x="291" y="251"/>
                    <a:pt x="92" y="145"/>
                  </a:cubicBezTo>
                  <a:cubicBezTo>
                    <a:pt x="0" y="95"/>
                    <a:pt x="49" y="0"/>
                    <a:pt x="140" y="48"/>
                  </a:cubicBezTo>
                  <a:cubicBezTo>
                    <a:pt x="327" y="148"/>
                    <a:pt x="604" y="309"/>
                    <a:pt x="755" y="395"/>
                  </a:cubicBezTo>
                  <a:cubicBezTo>
                    <a:pt x="755" y="309"/>
                    <a:pt x="755" y="224"/>
                    <a:pt x="755" y="138"/>
                  </a:cubicBezTo>
                  <a:cubicBezTo>
                    <a:pt x="742" y="138"/>
                    <a:pt x="724" y="138"/>
                    <a:pt x="711" y="138"/>
                  </a:cubicBezTo>
                  <a:cubicBezTo>
                    <a:pt x="710" y="114"/>
                    <a:pt x="710" y="94"/>
                    <a:pt x="709" y="72"/>
                  </a:cubicBezTo>
                  <a:cubicBezTo>
                    <a:pt x="1383" y="72"/>
                    <a:pt x="2058" y="72"/>
                    <a:pt x="2732" y="72"/>
                  </a:cubicBezTo>
                  <a:cubicBezTo>
                    <a:pt x="2730" y="101"/>
                    <a:pt x="2727" y="233"/>
                    <a:pt x="2725" y="261"/>
                  </a:cubicBezTo>
                  <a:cubicBezTo>
                    <a:pt x="2688" y="261"/>
                    <a:pt x="2651" y="261"/>
                    <a:pt x="2613" y="261"/>
                  </a:cubicBezTo>
                  <a:cubicBezTo>
                    <a:pt x="2446" y="424"/>
                    <a:pt x="2279" y="483"/>
                    <a:pt x="2112" y="645"/>
                  </a:cubicBezTo>
                  <a:cubicBezTo>
                    <a:pt x="1949" y="584"/>
                    <a:pt x="1740" y="606"/>
                    <a:pt x="1605" y="78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000"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6429417" y="3367073"/>
              <a:ext cx="6371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b="1" spc="-50" dirty="0" smtClean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HY울릉도M" panose="02030600000101010101" pitchFamily="18" charset="-127"/>
                  <a:ea typeface="HY울릉도M" panose="02030600000101010101" pitchFamily="18" charset="-127"/>
                </a:rPr>
                <a:t>Distribution</a:t>
              </a:r>
              <a:endParaRPr lang="ko-KR" altLang="en-US" sz="900" b="1" spc="-5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</p:grpSp>
      <p:sp>
        <p:nvSpPr>
          <p:cNvPr id="122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5/32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40590" y="188640"/>
            <a:ext cx="114644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RDA Roles per Decade</a:t>
            </a:r>
          </a:p>
        </p:txBody>
      </p:sp>
    </p:spTree>
    <p:extLst>
      <p:ext uri="{BB962C8B-B14F-4D97-AF65-F5344CB8AC3E}">
        <p14:creationId xmlns:p14="http://schemas.microsoft.com/office/powerpoint/2010/main" val="39622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" descr="C:\Users\user\Desktop\농업빅데이터팀 소개자료\thumb_520390_1494499367_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직사각형 209"/>
          <p:cNvSpPr/>
          <p:nvPr/>
        </p:nvSpPr>
        <p:spPr>
          <a:xfrm>
            <a:off x="119337" y="152636"/>
            <a:ext cx="11953328" cy="66607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11" name="직사각형 210"/>
          <p:cNvSpPr/>
          <p:nvPr/>
        </p:nvSpPr>
        <p:spPr>
          <a:xfrm>
            <a:off x="335360" y="152636"/>
            <a:ext cx="11593288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623392" y="116632"/>
            <a:ext cx="110892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Current Situation of Korean Agriculture</a:t>
            </a:r>
            <a:endParaRPr kumimoji="1" lang="en-US" altLang="ko-KR" sz="4400" b="1" spc="-150" dirty="0">
              <a:solidFill>
                <a:srgbClr val="00206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434" name="그룹 433"/>
          <p:cNvGrpSpPr/>
          <p:nvPr/>
        </p:nvGrpSpPr>
        <p:grpSpPr>
          <a:xfrm>
            <a:off x="911424" y="1052736"/>
            <a:ext cx="5374722" cy="2808312"/>
            <a:chOff x="-35632" y="5070648"/>
            <a:chExt cx="4764429" cy="1568900"/>
          </a:xfrm>
        </p:grpSpPr>
        <p:sp>
          <p:nvSpPr>
            <p:cNvPr id="435" name="자유형 434"/>
            <p:cNvSpPr/>
            <p:nvPr/>
          </p:nvSpPr>
          <p:spPr>
            <a:xfrm>
              <a:off x="-5152" y="5070648"/>
              <a:ext cx="4733949" cy="1568900"/>
            </a:xfrm>
            <a:custGeom>
              <a:avLst/>
              <a:gdLst>
                <a:gd name="connsiteX0" fmla="*/ 0 w 3291840"/>
                <a:gd name="connsiteY0" fmla="*/ 0 h 1426464"/>
                <a:gd name="connsiteX1" fmla="*/ 3291840 w 3291840"/>
                <a:gd name="connsiteY1" fmla="*/ 0 h 1426464"/>
                <a:gd name="connsiteX2" fmla="*/ 2865120 w 3291840"/>
                <a:gd name="connsiteY2" fmla="*/ 1426464 h 1426464"/>
                <a:gd name="connsiteX3" fmla="*/ 36576 w 3291840"/>
                <a:gd name="connsiteY3" fmla="*/ 1426464 h 1426464"/>
                <a:gd name="connsiteX4" fmla="*/ 0 w 3291840"/>
                <a:gd name="connsiteY4" fmla="*/ 0 h 1426464"/>
                <a:gd name="connsiteX0" fmla="*/ 7286 w 3299126"/>
                <a:gd name="connsiteY0" fmla="*/ 0 h 1426464"/>
                <a:gd name="connsiteX1" fmla="*/ 3299126 w 3299126"/>
                <a:gd name="connsiteY1" fmla="*/ 0 h 1426464"/>
                <a:gd name="connsiteX2" fmla="*/ 2872406 w 3299126"/>
                <a:gd name="connsiteY2" fmla="*/ 1426464 h 1426464"/>
                <a:gd name="connsiteX3" fmla="*/ 0 w 3299126"/>
                <a:gd name="connsiteY3" fmla="*/ 1426464 h 1426464"/>
                <a:gd name="connsiteX4" fmla="*/ 7286 w 3299126"/>
                <a:gd name="connsiteY4" fmla="*/ 0 h 1426464"/>
                <a:gd name="connsiteX0" fmla="*/ 1498 w 3293338"/>
                <a:gd name="connsiteY0" fmla="*/ 0 h 1426464"/>
                <a:gd name="connsiteX1" fmla="*/ 3293338 w 3293338"/>
                <a:gd name="connsiteY1" fmla="*/ 0 h 1426464"/>
                <a:gd name="connsiteX2" fmla="*/ 2866618 w 3293338"/>
                <a:gd name="connsiteY2" fmla="*/ 1426464 h 1426464"/>
                <a:gd name="connsiteX3" fmla="*/ 0 w 3293338"/>
                <a:gd name="connsiteY3" fmla="*/ 1426464 h 1426464"/>
                <a:gd name="connsiteX4" fmla="*/ 1498 w 3293338"/>
                <a:gd name="connsiteY4" fmla="*/ 0 h 1426464"/>
                <a:gd name="connsiteX0" fmla="*/ 1498 w 3235864"/>
                <a:gd name="connsiteY0" fmla="*/ 0 h 1426464"/>
                <a:gd name="connsiteX1" fmla="*/ 3235864 w 3235864"/>
                <a:gd name="connsiteY1" fmla="*/ 0 h 1426464"/>
                <a:gd name="connsiteX2" fmla="*/ 2866618 w 3235864"/>
                <a:gd name="connsiteY2" fmla="*/ 1426464 h 1426464"/>
                <a:gd name="connsiteX3" fmla="*/ 0 w 3235864"/>
                <a:gd name="connsiteY3" fmla="*/ 1426464 h 1426464"/>
                <a:gd name="connsiteX4" fmla="*/ 1498 w 3235864"/>
                <a:gd name="connsiteY4" fmla="*/ 0 h 14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5864" h="1426464">
                  <a:moveTo>
                    <a:pt x="1498" y="0"/>
                  </a:moveTo>
                  <a:lnTo>
                    <a:pt x="3235864" y="0"/>
                  </a:lnTo>
                  <a:lnTo>
                    <a:pt x="2866618" y="1426464"/>
                  </a:lnTo>
                  <a:lnTo>
                    <a:pt x="0" y="1426464"/>
                  </a:lnTo>
                  <a:cubicBezTo>
                    <a:pt x="2429" y="950976"/>
                    <a:pt x="-931" y="475488"/>
                    <a:pt x="1498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436" name="직사각형 435"/>
            <p:cNvSpPr/>
            <p:nvPr/>
          </p:nvSpPr>
          <p:spPr>
            <a:xfrm>
              <a:off x="-35632" y="5070648"/>
              <a:ext cx="4708914" cy="1198271"/>
            </a:xfrm>
            <a:prstGeom prst="rect">
              <a:avLst/>
            </a:prstGeom>
            <a:gradFill flip="none" rotWithShape="1">
              <a:gsLst>
                <a:gs pos="49000">
                  <a:sysClr val="window" lastClr="FFFFFF">
                    <a:alpha val="19000"/>
                  </a:sysClr>
                </a:gs>
                <a:gs pos="0">
                  <a:sysClr val="window" lastClr="FFFFFF">
                    <a:alpha val="20000"/>
                  </a:sysClr>
                </a:gs>
                <a:gs pos="50000">
                  <a:srgbClr val="08639A">
                    <a:shade val="67500"/>
                    <a:satMod val="115000"/>
                    <a:alpha val="0"/>
                  </a:srgbClr>
                </a:gs>
                <a:gs pos="100000">
                  <a:srgbClr val="08639A">
                    <a:shade val="100000"/>
                    <a:satMod val="115000"/>
                    <a:alpha val="0"/>
                  </a:srgbClr>
                </a:gs>
              </a:gsLst>
              <a:lin ang="27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4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438" name="자유형 437"/>
          <p:cNvSpPr/>
          <p:nvPr/>
        </p:nvSpPr>
        <p:spPr>
          <a:xfrm flipH="1" flipV="1">
            <a:off x="5898900" y="1052736"/>
            <a:ext cx="5237659" cy="2808312"/>
          </a:xfrm>
          <a:custGeom>
            <a:avLst/>
            <a:gdLst>
              <a:gd name="connsiteX0" fmla="*/ 0 w 3291840"/>
              <a:gd name="connsiteY0" fmla="*/ 0 h 1426464"/>
              <a:gd name="connsiteX1" fmla="*/ 3291840 w 3291840"/>
              <a:gd name="connsiteY1" fmla="*/ 0 h 1426464"/>
              <a:gd name="connsiteX2" fmla="*/ 2865120 w 3291840"/>
              <a:gd name="connsiteY2" fmla="*/ 1426464 h 1426464"/>
              <a:gd name="connsiteX3" fmla="*/ 36576 w 3291840"/>
              <a:gd name="connsiteY3" fmla="*/ 1426464 h 1426464"/>
              <a:gd name="connsiteX4" fmla="*/ 0 w 3291840"/>
              <a:gd name="connsiteY4" fmla="*/ 0 h 1426464"/>
              <a:gd name="connsiteX0" fmla="*/ 7286 w 3299126"/>
              <a:gd name="connsiteY0" fmla="*/ 0 h 1426464"/>
              <a:gd name="connsiteX1" fmla="*/ 3299126 w 3299126"/>
              <a:gd name="connsiteY1" fmla="*/ 0 h 1426464"/>
              <a:gd name="connsiteX2" fmla="*/ 2872406 w 3299126"/>
              <a:gd name="connsiteY2" fmla="*/ 1426464 h 1426464"/>
              <a:gd name="connsiteX3" fmla="*/ 0 w 3299126"/>
              <a:gd name="connsiteY3" fmla="*/ 1426464 h 1426464"/>
              <a:gd name="connsiteX4" fmla="*/ 7286 w 3299126"/>
              <a:gd name="connsiteY4" fmla="*/ 0 h 1426464"/>
              <a:gd name="connsiteX0" fmla="*/ 1498 w 3293338"/>
              <a:gd name="connsiteY0" fmla="*/ 0 h 1426464"/>
              <a:gd name="connsiteX1" fmla="*/ 3293338 w 3293338"/>
              <a:gd name="connsiteY1" fmla="*/ 0 h 1426464"/>
              <a:gd name="connsiteX2" fmla="*/ 2866618 w 3293338"/>
              <a:gd name="connsiteY2" fmla="*/ 1426464 h 1426464"/>
              <a:gd name="connsiteX3" fmla="*/ 0 w 3293338"/>
              <a:gd name="connsiteY3" fmla="*/ 1426464 h 1426464"/>
              <a:gd name="connsiteX4" fmla="*/ 1498 w 3293338"/>
              <a:gd name="connsiteY4" fmla="*/ 0 h 1426464"/>
              <a:gd name="connsiteX0" fmla="*/ 1498 w 3235864"/>
              <a:gd name="connsiteY0" fmla="*/ 0 h 1426464"/>
              <a:gd name="connsiteX1" fmla="*/ 3235864 w 3235864"/>
              <a:gd name="connsiteY1" fmla="*/ 0 h 1426464"/>
              <a:gd name="connsiteX2" fmla="*/ 2866618 w 3235864"/>
              <a:gd name="connsiteY2" fmla="*/ 1426464 h 1426464"/>
              <a:gd name="connsiteX3" fmla="*/ 0 w 3235864"/>
              <a:gd name="connsiteY3" fmla="*/ 1426464 h 1426464"/>
              <a:gd name="connsiteX4" fmla="*/ 1498 w 3235864"/>
              <a:gd name="connsiteY4" fmla="*/ 0 h 142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5864" h="1426464">
                <a:moveTo>
                  <a:pt x="1498" y="0"/>
                </a:moveTo>
                <a:lnTo>
                  <a:pt x="3235864" y="0"/>
                </a:lnTo>
                <a:lnTo>
                  <a:pt x="2866618" y="1426464"/>
                </a:lnTo>
                <a:lnTo>
                  <a:pt x="0" y="1426464"/>
                </a:lnTo>
                <a:cubicBezTo>
                  <a:pt x="2429" y="950976"/>
                  <a:pt x="-931" y="475488"/>
                  <a:pt x="1498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grpSp>
        <p:nvGrpSpPr>
          <p:cNvPr id="138" name="그룹 137"/>
          <p:cNvGrpSpPr/>
          <p:nvPr/>
        </p:nvGrpSpPr>
        <p:grpSpPr>
          <a:xfrm rot="5400000">
            <a:off x="5987988" y="2240868"/>
            <a:ext cx="144016" cy="360040"/>
            <a:chOff x="8435419" y="4035192"/>
            <a:chExt cx="154433" cy="576064"/>
          </a:xfrm>
        </p:grpSpPr>
        <p:pic>
          <p:nvPicPr>
            <p:cNvPr id="139" name="Picture 3" descr="O:\2015미래부-업무보고\오팀장\link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4" t="6580" r="29045" b="6831"/>
            <a:stretch/>
          </p:blipFill>
          <p:spPr bwMode="auto">
            <a:xfrm>
              <a:off x="8435419" y="4035192"/>
              <a:ext cx="154433" cy="333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3" descr="O:\2015미래부-업무보고\오팀장\link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4" t="6580" r="29045" b="6831"/>
            <a:stretch/>
          </p:blipFill>
          <p:spPr bwMode="auto">
            <a:xfrm>
              <a:off x="8435419" y="4277714"/>
              <a:ext cx="154433" cy="333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" name="그룹 146"/>
          <p:cNvGrpSpPr>
            <a:grpSpLocks/>
          </p:cNvGrpSpPr>
          <p:nvPr/>
        </p:nvGrpSpPr>
        <p:grpSpPr>
          <a:xfrm>
            <a:off x="911424" y="3933056"/>
            <a:ext cx="5374226" cy="2664296"/>
            <a:chOff x="-35632" y="5070648"/>
            <a:chExt cx="4764429" cy="1568900"/>
          </a:xfrm>
        </p:grpSpPr>
        <p:sp>
          <p:nvSpPr>
            <p:cNvPr id="148" name="자유형 147"/>
            <p:cNvSpPr/>
            <p:nvPr/>
          </p:nvSpPr>
          <p:spPr>
            <a:xfrm>
              <a:off x="-5152" y="5070648"/>
              <a:ext cx="4733949" cy="1568900"/>
            </a:xfrm>
            <a:custGeom>
              <a:avLst/>
              <a:gdLst>
                <a:gd name="connsiteX0" fmla="*/ 0 w 3291840"/>
                <a:gd name="connsiteY0" fmla="*/ 0 h 1426464"/>
                <a:gd name="connsiteX1" fmla="*/ 3291840 w 3291840"/>
                <a:gd name="connsiteY1" fmla="*/ 0 h 1426464"/>
                <a:gd name="connsiteX2" fmla="*/ 2865120 w 3291840"/>
                <a:gd name="connsiteY2" fmla="*/ 1426464 h 1426464"/>
                <a:gd name="connsiteX3" fmla="*/ 36576 w 3291840"/>
                <a:gd name="connsiteY3" fmla="*/ 1426464 h 1426464"/>
                <a:gd name="connsiteX4" fmla="*/ 0 w 3291840"/>
                <a:gd name="connsiteY4" fmla="*/ 0 h 1426464"/>
                <a:gd name="connsiteX0" fmla="*/ 7286 w 3299126"/>
                <a:gd name="connsiteY0" fmla="*/ 0 h 1426464"/>
                <a:gd name="connsiteX1" fmla="*/ 3299126 w 3299126"/>
                <a:gd name="connsiteY1" fmla="*/ 0 h 1426464"/>
                <a:gd name="connsiteX2" fmla="*/ 2872406 w 3299126"/>
                <a:gd name="connsiteY2" fmla="*/ 1426464 h 1426464"/>
                <a:gd name="connsiteX3" fmla="*/ 0 w 3299126"/>
                <a:gd name="connsiteY3" fmla="*/ 1426464 h 1426464"/>
                <a:gd name="connsiteX4" fmla="*/ 7286 w 3299126"/>
                <a:gd name="connsiteY4" fmla="*/ 0 h 1426464"/>
                <a:gd name="connsiteX0" fmla="*/ 1498 w 3293338"/>
                <a:gd name="connsiteY0" fmla="*/ 0 h 1426464"/>
                <a:gd name="connsiteX1" fmla="*/ 3293338 w 3293338"/>
                <a:gd name="connsiteY1" fmla="*/ 0 h 1426464"/>
                <a:gd name="connsiteX2" fmla="*/ 2866618 w 3293338"/>
                <a:gd name="connsiteY2" fmla="*/ 1426464 h 1426464"/>
                <a:gd name="connsiteX3" fmla="*/ 0 w 3293338"/>
                <a:gd name="connsiteY3" fmla="*/ 1426464 h 1426464"/>
                <a:gd name="connsiteX4" fmla="*/ 1498 w 3293338"/>
                <a:gd name="connsiteY4" fmla="*/ 0 h 1426464"/>
                <a:gd name="connsiteX0" fmla="*/ 1498 w 3235864"/>
                <a:gd name="connsiteY0" fmla="*/ 0 h 1426464"/>
                <a:gd name="connsiteX1" fmla="*/ 3235864 w 3235864"/>
                <a:gd name="connsiteY1" fmla="*/ 0 h 1426464"/>
                <a:gd name="connsiteX2" fmla="*/ 2866618 w 3235864"/>
                <a:gd name="connsiteY2" fmla="*/ 1426464 h 1426464"/>
                <a:gd name="connsiteX3" fmla="*/ 0 w 3235864"/>
                <a:gd name="connsiteY3" fmla="*/ 1426464 h 1426464"/>
                <a:gd name="connsiteX4" fmla="*/ 1498 w 3235864"/>
                <a:gd name="connsiteY4" fmla="*/ 0 h 14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5864" h="1426464">
                  <a:moveTo>
                    <a:pt x="1498" y="0"/>
                  </a:moveTo>
                  <a:lnTo>
                    <a:pt x="3235864" y="0"/>
                  </a:lnTo>
                  <a:lnTo>
                    <a:pt x="2866618" y="1426464"/>
                  </a:lnTo>
                  <a:lnTo>
                    <a:pt x="0" y="1426464"/>
                  </a:lnTo>
                  <a:cubicBezTo>
                    <a:pt x="2429" y="950976"/>
                    <a:pt x="-931" y="475488"/>
                    <a:pt x="1498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-35632" y="5070648"/>
              <a:ext cx="4708914" cy="1198271"/>
            </a:xfrm>
            <a:prstGeom prst="rect">
              <a:avLst/>
            </a:prstGeom>
            <a:gradFill flip="none" rotWithShape="1">
              <a:gsLst>
                <a:gs pos="49000">
                  <a:sysClr val="window" lastClr="FFFFFF">
                    <a:alpha val="19000"/>
                  </a:sysClr>
                </a:gs>
                <a:gs pos="0">
                  <a:sysClr val="window" lastClr="FFFFFF">
                    <a:alpha val="20000"/>
                  </a:sysClr>
                </a:gs>
                <a:gs pos="50000">
                  <a:srgbClr val="08639A">
                    <a:shade val="67500"/>
                    <a:satMod val="115000"/>
                    <a:alpha val="0"/>
                  </a:srgbClr>
                </a:gs>
                <a:gs pos="100000">
                  <a:srgbClr val="08639A">
                    <a:shade val="100000"/>
                    <a:satMod val="115000"/>
                    <a:alpha val="0"/>
                  </a:srgbClr>
                </a:gs>
              </a:gsLst>
              <a:lin ang="27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4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177" name="자유형 176"/>
          <p:cNvSpPr/>
          <p:nvPr/>
        </p:nvSpPr>
        <p:spPr>
          <a:xfrm flipH="1" flipV="1">
            <a:off x="5898902" y="3933056"/>
            <a:ext cx="5191448" cy="2690174"/>
          </a:xfrm>
          <a:custGeom>
            <a:avLst/>
            <a:gdLst>
              <a:gd name="connsiteX0" fmla="*/ 0 w 3291840"/>
              <a:gd name="connsiteY0" fmla="*/ 0 h 1426464"/>
              <a:gd name="connsiteX1" fmla="*/ 3291840 w 3291840"/>
              <a:gd name="connsiteY1" fmla="*/ 0 h 1426464"/>
              <a:gd name="connsiteX2" fmla="*/ 2865120 w 3291840"/>
              <a:gd name="connsiteY2" fmla="*/ 1426464 h 1426464"/>
              <a:gd name="connsiteX3" fmla="*/ 36576 w 3291840"/>
              <a:gd name="connsiteY3" fmla="*/ 1426464 h 1426464"/>
              <a:gd name="connsiteX4" fmla="*/ 0 w 3291840"/>
              <a:gd name="connsiteY4" fmla="*/ 0 h 1426464"/>
              <a:gd name="connsiteX0" fmla="*/ 7286 w 3299126"/>
              <a:gd name="connsiteY0" fmla="*/ 0 h 1426464"/>
              <a:gd name="connsiteX1" fmla="*/ 3299126 w 3299126"/>
              <a:gd name="connsiteY1" fmla="*/ 0 h 1426464"/>
              <a:gd name="connsiteX2" fmla="*/ 2872406 w 3299126"/>
              <a:gd name="connsiteY2" fmla="*/ 1426464 h 1426464"/>
              <a:gd name="connsiteX3" fmla="*/ 0 w 3299126"/>
              <a:gd name="connsiteY3" fmla="*/ 1426464 h 1426464"/>
              <a:gd name="connsiteX4" fmla="*/ 7286 w 3299126"/>
              <a:gd name="connsiteY4" fmla="*/ 0 h 1426464"/>
              <a:gd name="connsiteX0" fmla="*/ 1498 w 3293338"/>
              <a:gd name="connsiteY0" fmla="*/ 0 h 1426464"/>
              <a:gd name="connsiteX1" fmla="*/ 3293338 w 3293338"/>
              <a:gd name="connsiteY1" fmla="*/ 0 h 1426464"/>
              <a:gd name="connsiteX2" fmla="*/ 2866618 w 3293338"/>
              <a:gd name="connsiteY2" fmla="*/ 1426464 h 1426464"/>
              <a:gd name="connsiteX3" fmla="*/ 0 w 3293338"/>
              <a:gd name="connsiteY3" fmla="*/ 1426464 h 1426464"/>
              <a:gd name="connsiteX4" fmla="*/ 1498 w 3293338"/>
              <a:gd name="connsiteY4" fmla="*/ 0 h 1426464"/>
              <a:gd name="connsiteX0" fmla="*/ 1498 w 3235864"/>
              <a:gd name="connsiteY0" fmla="*/ 0 h 1426464"/>
              <a:gd name="connsiteX1" fmla="*/ 3235864 w 3235864"/>
              <a:gd name="connsiteY1" fmla="*/ 0 h 1426464"/>
              <a:gd name="connsiteX2" fmla="*/ 2866618 w 3235864"/>
              <a:gd name="connsiteY2" fmla="*/ 1426464 h 1426464"/>
              <a:gd name="connsiteX3" fmla="*/ 0 w 3235864"/>
              <a:gd name="connsiteY3" fmla="*/ 1426464 h 1426464"/>
              <a:gd name="connsiteX4" fmla="*/ 1498 w 3235864"/>
              <a:gd name="connsiteY4" fmla="*/ 0 h 142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5864" h="1426464">
                <a:moveTo>
                  <a:pt x="1498" y="0"/>
                </a:moveTo>
                <a:lnTo>
                  <a:pt x="3235864" y="0"/>
                </a:lnTo>
                <a:lnTo>
                  <a:pt x="2866618" y="1426464"/>
                </a:lnTo>
                <a:lnTo>
                  <a:pt x="0" y="1426464"/>
                </a:lnTo>
                <a:cubicBezTo>
                  <a:pt x="2429" y="950976"/>
                  <a:pt x="-931" y="475488"/>
                  <a:pt x="149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grpSp>
        <p:nvGrpSpPr>
          <p:cNvPr id="179" name="그룹 178"/>
          <p:cNvGrpSpPr/>
          <p:nvPr/>
        </p:nvGrpSpPr>
        <p:grpSpPr>
          <a:xfrm rot="5400000">
            <a:off x="5987988" y="5265204"/>
            <a:ext cx="144016" cy="360040"/>
            <a:chOff x="8435419" y="4035192"/>
            <a:chExt cx="154433" cy="576064"/>
          </a:xfrm>
        </p:grpSpPr>
        <p:pic>
          <p:nvPicPr>
            <p:cNvPr id="180" name="Picture 3" descr="O:\2015미래부-업무보고\오팀장\link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4" t="6580" r="29045" b="6831"/>
            <a:stretch/>
          </p:blipFill>
          <p:spPr bwMode="auto">
            <a:xfrm>
              <a:off x="8435419" y="4035192"/>
              <a:ext cx="154433" cy="333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3" descr="O:\2015미래부-업무보고\오팀장\link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4" t="6580" r="29045" b="6831"/>
            <a:stretch/>
          </p:blipFill>
          <p:spPr bwMode="auto">
            <a:xfrm>
              <a:off x="8435419" y="4277714"/>
              <a:ext cx="154433" cy="333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3" name="TextBox 6"/>
          <p:cNvSpPr txBox="1"/>
          <p:nvPr/>
        </p:nvSpPr>
        <p:spPr>
          <a:xfrm>
            <a:off x="6384032" y="4068361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4</a:t>
            </a:r>
            <a:r>
              <a:rPr lang="en-US" altLang="ko-KR" sz="1600" b="1" baseline="30000" dirty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th</a:t>
            </a:r>
            <a:r>
              <a:rPr lang="en-US" altLang="ko-KR" sz="1600" b="1" dirty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 Industrial</a:t>
            </a:r>
          </a:p>
          <a:p>
            <a:pPr algn="ctr"/>
            <a:r>
              <a:rPr lang="en-US" altLang="ko-KR" sz="1600" b="1" dirty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 Revolution</a:t>
            </a:r>
            <a:endParaRPr lang="en-US" altLang="ko-KR" sz="1600" b="1" spc="-50" dirty="0">
              <a:gradFill>
                <a:gsLst>
                  <a:gs pos="97917">
                    <a:srgbClr val="2A63A8">
                      <a:lumMod val="50000"/>
                    </a:srgbClr>
                  </a:gs>
                  <a:gs pos="85833">
                    <a:srgbClr val="2A63A8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187" name="TextBox 6"/>
          <p:cNvSpPr txBox="1"/>
          <p:nvPr/>
        </p:nvSpPr>
        <p:spPr>
          <a:xfrm>
            <a:off x="1919536" y="1222630"/>
            <a:ext cx="330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Agricultural</a:t>
            </a:r>
            <a:r>
              <a:rPr lang="ko-KR" altLang="en-US" b="1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b="1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GDP Stagnation</a:t>
            </a:r>
            <a:endParaRPr lang="en-US" altLang="ko-KR" b="1" dirty="0">
              <a:gradFill>
                <a:gsLst>
                  <a:gs pos="97917">
                    <a:srgbClr val="2A63A8">
                      <a:lumMod val="50000"/>
                    </a:srgbClr>
                  </a:gs>
                  <a:gs pos="85833">
                    <a:srgbClr val="2A63A8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grpSp>
        <p:nvGrpSpPr>
          <p:cNvPr id="562" name="그룹 561"/>
          <p:cNvGrpSpPr/>
          <p:nvPr/>
        </p:nvGrpSpPr>
        <p:grpSpPr>
          <a:xfrm>
            <a:off x="6391171" y="4581128"/>
            <a:ext cx="2225109" cy="2058101"/>
            <a:chOff x="1987583" y="1325547"/>
            <a:chExt cx="4903788" cy="4849815"/>
          </a:xfrm>
        </p:grpSpPr>
        <p:sp>
          <p:nvSpPr>
            <p:cNvPr id="563" name="Oval 9"/>
            <p:cNvSpPr>
              <a:spLocks noChangeArrowheads="1"/>
            </p:cNvSpPr>
            <p:nvPr/>
          </p:nvSpPr>
          <p:spPr bwMode="auto">
            <a:xfrm>
              <a:off x="2843246" y="2144695"/>
              <a:ext cx="3206750" cy="3206750"/>
            </a:xfrm>
            <a:prstGeom prst="ellipse">
              <a:avLst/>
            </a:prstGeom>
            <a:gradFill rotWithShape="1">
              <a:gsLst>
                <a:gs pos="0">
                  <a:srgbClr val="BFBFBF"/>
                </a:gs>
                <a:gs pos="100000">
                  <a:srgbClr val="F2F2F2"/>
                </a:gs>
              </a:gsLst>
              <a:lin ang="16200000"/>
            </a:gradFill>
            <a:ln w="9525">
              <a:solidFill>
                <a:srgbClr val="7F7F7F">
                  <a:alpha val="29019"/>
                </a:srgbClr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9pPr>
            </a:lstStyle>
            <a:p>
              <a:pPr indent="-342900" algn="ctr">
                <a:buFont typeface="Calibri" pitchFamily="-65" charset="0"/>
                <a:buAutoNum type="arabicPeriod"/>
                <a:defRPr/>
              </a:pPr>
              <a:endParaRPr lang="ko-KR" altLang="en-US" sz="500" noProof="1">
                <a:solidFill>
                  <a:srgbClr val="FFFFFF"/>
                </a:solidFill>
                <a:latin typeface="Calibri" pitchFamily="-65" charset="0"/>
                <a:ea typeface="Arial Unicode MS" panose="020B0604020202020204" pitchFamily="50" charset="-127"/>
              </a:endParaRPr>
            </a:p>
          </p:txBody>
        </p:sp>
        <p:sp>
          <p:nvSpPr>
            <p:cNvPr id="564" name="타원 563"/>
            <p:cNvSpPr/>
            <p:nvPr/>
          </p:nvSpPr>
          <p:spPr>
            <a:xfrm>
              <a:off x="2879507" y="2237116"/>
              <a:ext cx="3143272" cy="3071834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565" name="Oval 21"/>
            <p:cNvSpPr/>
            <p:nvPr/>
          </p:nvSpPr>
          <p:spPr>
            <a:xfrm>
              <a:off x="3309349" y="2254177"/>
              <a:ext cx="2276490" cy="1404762"/>
            </a:xfrm>
            <a:prstGeom prst="ellipse">
              <a:avLst/>
            </a:prstGeom>
            <a:gradFill rotWithShape="1">
              <a:gsLst>
                <a:gs pos="32000">
                  <a:schemeClr val="bg1">
                    <a:lumMod val="75000"/>
                    <a:alpha val="0"/>
                  </a:schemeClr>
                </a:gs>
                <a:gs pos="100000">
                  <a:schemeClr val="bg1"/>
                </a:gs>
              </a:gsLst>
              <a:lin ang="162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  <a:cs typeface="+mn-cs"/>
                </a:defRPr>
              </a:lvl9pPr>
            </a:lstStyle>
            <a:p>
              <a:pPr indent="-342900" algn="ctr">
                <a:buFont typeface="Calibri" pitchFamily="-65" charset="0"/>
                <a:buAutoNum type="arabicPeriod"/>
                <a:defRPr/>
              </a:pPr>
              <a:endParaRPr lang="ko-KR" altLang="en-US" sz="500" noProof="1">
                <a:solidFill>
                  <a:srgbClr val="FFFFFF"/>
                </a:solidFill>
                <a:latin typeface="Calibri" pitchFamily="-65" charset="0"/>
                <a:ea typeface="Arial Unicode MS" panose="020B0604020202020204" pitchFamily="50" charset="-127"/>
              </a:endParaRPr>
            </a:p>
          </p:txBody>
        </p:sp>
        <p:grpSp>
          <p:nvGrpSpPr>
            <p:cNvPr id="566" name="그룹 565"/>
            <p:cNvGrpSpPr/>
            <p:nvPr/>
          </p:nvGrpSpPr>
          <p:grpSpPr>
            <a:xfrm>
              <a:off x="4837076" y="3996340"/>
              <a:ext cx="1554252" cy="1160851"/>
              <a:chOff x="4627459" y="3594366"/>
              <a:chExt cx="1803218" cy="1346802"/>
            </a:xfrm>
          </p:grpSpPr>
          <p:sp>
            <p:nvSpPr>
              <p:cNvPr id="659" name="타원 658"/>
              <p:cNvSpPr/>
              <p:nvPr/>
            </p:nvSpPr>
            <p:spPr>
              <a:xfrm>
                <a:off x="4788024" y="3594366"/>
                <a:ext cx="1346805" cy="134680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60" name="그룹 659"/>
              <p:cNvGrpSpPr/>
              <p:nvPr/>
            </p:nvGrpSpPr>
            <p:grpSpPr>
              <a:xfrm>
                <a:off x="4627459" y="3842934"/>
                <a:ext cx="1803218" cy="967666"/>
                <a:chOff x="4520749" y="4360845"/>
                <a:chExt cx="1803218" cy="967666"/>
              </a:xfrm>
              <a:solidFill>
                <a:schemeClr val="accent6"/>
              </a:solidFill>
            </p:grpSpPr>
            <p:sp>
              <p:nvSpPr>
                <p:cNvPr id="661" name="Rectangle 6"/>
                <p:cNvSpPr>
                  <a:spLocks noChangeArrowheads="1"/>
                </p:cNvSpPr>
                <p:nvPr/>
              </p:nvSpPr>
              <p:spPr bwMode="auto">
                <a:xfrm>
                  <a:off x="4520749" y="4788712"/>
                  <a:ext cx="1803218" cy="5397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pPr algn="ctr" fontAlgn="base"/>
                  <a:r>
                    <a:rPr lang="ko-KR" altLang="en-US" sz="600" b="1" dirty="0">
                      <a:gradFill>
                        <a:gsLst>
                          <a:gs pos="13333">
                            <a:prstClr val="white"/>
                          </a:gs>
                          <a:gs pos="41000">
                            <a:prstClr val="white"/>
                          </a:gs>
                        </a:gsLst>
                        <a:lin ang="5400000" scaled="0"/>
                      </a:gradFill>
                    </a:rPr>
                    <a:t>인공지능</a:t>
                  </a:r>
                </a:p>
              </p:txBody>
            </p:sp>
            <p:sp>
              <p:nvSpPr>
                <p:cNvPr id="662" name="Freeform 10"/>
                <p:cNvSpPr>
                  <a:spLocks noEditPoints="1"/>
                </p:cNvSpPr>
                <p:nvPr/>
              </p:nvSpPr>
              <p:spPr bwMode="auto">
                <a:xfrm flipH="1">
                  <a:off x="5148064" y="4360845"/>
                  <a:ext cx="412560" cy="502982"/>
                </a:xfrm>
                <a:custGeom>
                  <a:avLst/>
                  <a:gdLst>
                    <a:gd name="T0" fmla="*/ 244 w 275"/>
                    <a:gd name="T1" fmla="*/ 117 h 336"/>
                    <a:gd name="T2" fmla="*/ 275 w 275"/>
                    <a:gd name="T3" fmla="*/ 214 h 336"/>
                    <a:gd name="T4" fmla="*/ 244 w 275"/>
                    <a:gd name="T5" fmla="*/ 234 h 336"/>
                    <a:gd name="T6" fmla="*/ 191 w 275"/>
                    <a:gd name="T7" fmla="*/ 285 h 336"/>
                    <a:gd name="T8" fmla="*/ 188 w 275"/>
                    <a:gd name="T9" fmla="*/ 336 h 336"/>
                    <a:gd name="T10" fmla="*/ 25 w 275"/>
                    <a:gd name="T11" fmla="*/ 199 h 336"/>
                    <a:gd name="T12" fmla="*/ 122 w 275"/>
                    <a:gd name="T13" fmla="*/ 0 h 336"/>
                    <a:gd name="T14" fmla="*/ 14 w 275"/>
                    <a:gd name="T15" fmla="*/ 122 h 336"/>
                    <a:gd name="T16" fmla="*/ 230 w 275"/>
                    <a:gd name="T17" fmla="*/ 122 h 336"/>
                    <a:gd name="T18" fmla="*/ 122 w 275"/>
                    <a:gd name="T19" fmla="*/ 14 h 336"/>
                    <a:gd name="T20" fmla="*/ 222 w 275"/>
                    <a:gd name="T21" fmla="*/ 122 h 336"/>
                    <a:gd name="T22" fmla="*/ 22 w 275"/>
                    <a:gd name="T23" fmla="*/ 122 h 336"/>
                    <a:gd name="T24" fmla="*/ 158 w 275"/>
                    <a:gd name="T25" fmla="*/ 94 h 336"/>
                    <a:gd name="T26" fmla="*/ 154 w 275"/>
                    <a:gd name="T27" fmla="*/ 138 h 336"/>
                    <a:gd name="T28" fmla="*/ 162 w 275"/>
                    <a:gd name="T29" fmla="*/ 138 h 336"/>
                    <a:gd name="T30" fmla="*/ 158 w 275"/>
                    <a:gd name="T31" fmla="*/ 94 h 336"/>
                    <a:gd name="T32" fmla="*/ 102 w 275"/>
                    <a:gd name="T33" fmla="*/ 98 h 336"/>
                    <a:gd name="T34" fmla="*/ 106 w 275"/>
                    <a:gd name="T35" fmla="*/ 142 h 336"/>
                    <a:gd name="T36" fmla="*/ 110 w 275"/>
                    <a:gd name="T37" fmla="*/ 98 h 336"/>
                    <a:gd name="T38" fmla="*/ 200 w 275"/>
                    <a:gd name="T39" fmla="*/ 94 h 336"/>
                    <a:gd name="T40" fmla="*/ 186 w 275"/>
                    <a:gd name="T41" fmla="*/ 128 h 336"/>
                    <a:gd name="T42" fmla="*/ 214 w 275"/>
                    <a:gd name="T43" fmla="*/ 128 h 336"/>
                    <a:gd name="T44" fmla="*/ 200 w 275"/>
                    <a:gd name="T45" fmla="*/ 94 h 336"/>
                    <a:gd name="T46" fmla="*/ 206 w 275"/>
                    <a:gd name="T47" fmla="*/ 108 h 336"/>
                    <a:gd name="T48" fmla="*/ 200 w 275"/>
                    <a:gd name="T49" fmla="*/ 134 h 336"/>
                    <a:gd name="T50" fmla="*/ 194 w 275"/>
                    <a:gd name="T51" fmla="*/ 108 h 336"/>
                    <a:gd name="T52" fmla="*/ 64 w 275"/>
                    <a:gd name="T53" fmla="*/ 94 h 336"/>
                    <a:gd name="T54" fmla="*/ 50 w 275"/>
                    <a:gd name="T55" fmla="*/ 128 h 336"/>
                    <a:gd name="T56" fmla="*/ 78 w 275"/>
                    <a:gd name="T57" fmla="*/ 128 h 336"/>
                    <a:gd name="T58" fmla="*/ 64 w 275"/>
                    <a:gd name="T59" fmla="*/ 94 h 336"/>
                    <a:gd name="T60" fmla="*/ 70 w 275"/>
                    <a:gd name="T61" fmla="*/ 108 h 336"/>
                    <a:gd name="T62" fmla="*/ 64 w 275"/>
                    <a:gd name="T63" fmla="*/ 134 h 336"/>
                    <a:gd name="T64" fmla="*/ 58 w 275"/>
                    <a:gd name="T65" fmla="*/ 108 h 336"/>
                    <a:gd name="T66" fmla="*/ 132 w 275"/>
                    <a:gd name="T67" fmla="*/ 94 h 336"/>
                    <a:gd name="T68" fmla="*/ 118 w 275"/>
                    <a:gd name="T69" fmla="*/ 128 h 336"/>
                    <a:gd name="T70" fmla="*/ 146 w 275"/>
                    <a:gd name="T71" fmla="*/ 128 h 336"/>
                    <a:gd name="T72" fmla="*/ 132 w 275"/>
                    <a:gd name="T73" fmla="*/ 94 h 336"/>
                    <a:gd name="T74" fmla="*/ 138 w 275"/>
                    <a:gd name="T75" fmla="*/ 108 h 336"/>
                    <a:gd name="T76" fmla="*/ 132 w 275"/>
                    <a:gd name="T77" fmla="*/ 134 h 336"/>
                    <a:gd name="T78" fmla="*/ 126 w 275"/>
                    <a:gd name="T79" fmla="*/ 108 h 336"/>
                    <a:gd name="T80" fmla="*/ 90 w 275"/>
                    <a:gd name="T81" fmla="*/ 94 h 336"/>
                    <a:gd name="T82" fmla="*/ 86 w 275"/>
                    <a:gd name="T83" fmla="*/ 138 h 336"/>
                    <a:gd name="T84" fmla="*/ 94 w 275"/>
                    <a:gd name="T85" fmla="*/ 138 h 336"/>
                    <a:gd name="T86" fmla="*/ 90 w 275"/>
                    <a:gd name="T87" fmla="*/ 94 h 336"/>
                    <a:gd name="T88" fmla="*/ 34 w 275"/>
                    <a:gd name="T89" fmla="*/ 98 h 336"/>
                    <a:gd name="T90" fmla="*/ 38 w 275"/>
                    <a:gd name="T91" fmla="*/ 142 h 336"/>
                    <a:gd name="T92" fmla="*/ 42 w 275"/>
                    <a:gd name="T93" fmla="*/ 98 h 336"/>
                    <a:gd name="T94" fmla="*/ 174 w 275"/>
                    <a:gd name="T95" fmla="*/ 94 h 336"/>
                    <a:gd name="T96" fmla="*/ 170 w 275"/>
                    <a:gd name="T97" fmla="*/ 138 h 336"/>
                    <a:gd name="T98" fmla="*/ 178 w 275"/>
                    <a:gd name="T99" fmla="*/ 138 h 336"/>
                    <a:gd name="T100" fmla="*/ 174 w 275"/>
                    <a:gd name="T101" fmla="*/ 94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75" h="336">
                      <a:moveTo>
                        <a:pt x="122" y="0"/>
                      </a:moveTo>
                      <a:cubicBezTo>
                        <a:pt x="187" y="1"/>
                        <a:pt x="241" y="52"/>
                        <a:pt x="244" y="117"/>
                      </a:cubicBezTo>
                      <a:cubicBezTo>
                        <a:pt x="244" y="117"/>
                        <a:pt x="244" y="117"/>
                        <a:pt x="244" y="117"/>
                      </a:cubicBezTo>
                      <a:cubicBezTo>
                        <a:pt x="275" y="214"/>
                        <a:pt x="275" y="214"/>
                        <a:pt x="275" y="214"/>
                      </a:cubicBezTo>
                      <a:cubicBezTo>
                        <a:pt x="244" y="214"/>
                        <a:pt x="244" y="214"/>
                        <a:pt x="244" y="214"/>
                      </a:cubicBezTo>
                      <a:cubicBezTo>
                        <a:pt x="244" y="234"/>
                        <a:pt x="244" y="234"/>
                        <a:pt x="244" y="234"/>
                      </a:cubicBezTo>
                      <a:cubicBezTo>
                        <a:pt x="244" y="234"/>
                        <a:pt x="244" y="234"/>
                        <a:pt x="244" y="234"/>
                      </a:cubicBezTo>
                      <a:cubicBezTo>
                        <a:pt x="243" y="263"/>
                        <a:pt x="219" y="284"/>
                        <a:pt x="191" y="285"/>
                      </a:cubicBezTo>
                      <a:cubicBezTo>
                        <a:pt x="188" y="285"/>
                        <a:pt x="188" y="285"/>
                        <a:pt x="188" y="285"/>
                      </a:cubicBezTo>
                      <a:cubicBezTo>
                        <a:pt x="188" y="336"/>
                        <a:pt x="188" y="336"/>
                        <a:pt x="188" y="336"/>
                      </a:cubicBezTo>
                      <a:cubicBezTo>
                        <a:pt x="25" y="336"/>
                        <a:pt x="25" y="336"/>
                        <a:pt x="25" y="336"/>
                      </a:cubicBezTo>
                      <a:cubicBezTo>
                        <a:pt x="25" y="199"/>
                        <a:pt x="25" y="199"/>
                        <a:pt x="25" y="199"/>
                      </a:cubicBezTo>
                      <a:cubicBezTo>
                        <a:pt x="9" y="176"/>
                        <a:pt x="1" y="150"/>
                        <a:pt x="0" y="122"/>
                      </a:cubicBezTo>
                      <a:cubicBezTo>
                        <a:pt x="0" y="55"/>
                        <a:pt x="55" y="0"/>
                        <a:pt x="122" y="0"/>
                      </a:cubicBezTo>
                      <a:close/>
                      <a:moveTo>
                        <a:pt x="122" y="14"/>
                      </a:moveTo>
                      <a:cubicBezTo>
                        <a:pt x="62" y="14"/>
                        <a:pt x="14" y="62"/>
                        <a:pt x="14" y="122"/>
                      </a:cubicBezTo>
                      <a:cubicBezTo>
                        <a:pt x="14" y="182"/>
                        <a:pt x="62" y="230"/>
                        <a:pt x="122" y="230"/>
                      </a:cubicBezTo>
                      <a:cubicBezTo>
                        <a:pt x="182" y="230"/>
                        <a:pt x="230" y="182"/>
                        <a:pt x="230" y="122"/>
                      </a:cubicBezTo>
                      <a:cubicBezTo>
                        <a:pt x="227" y="63"/>
                        <a:pt x="191" y="24"/>
                        <a:pt x="133" y="15"/>
                      </a:cubicBezTo>
                      <a:lnTo>
                        <a:pt x="122" y="14"/>
                      </a:lnTo>
                      <a:close/>
                      <a:moveTo>
                        <a:pt x="122" y="22"/>
                      </a:moveTo>
                      <a:cubicBezTo>
                        <a:pt x="177" y="22"/>
                        <a:pt x="222" y="67"/>
                        <a:pt x="222" y="122"/>
                      </a:cubicBezTo>
                      <a:cubicBezTo>
                        <a:pt x="222" y="177"/>
                        <a:pt x="177" y="222"/>
                        <a:pt x="122" y="222"/>
                      </a:cubicBezTo>
                      <a:cubicBezTo>
                        <a:pt x="67" y="222"/>
                        <a:pt x="22" y="177"/>
                        <a:pt x="22" y="122"/>
                      </a:cubicBezTo>
                      <a:cubicBezTo>
                        <a:pt x="22" y="67"/>
                        <a:pt x="67" y="22"/>
                        <a:pt x="122" y="22"/>
                      </a:cubicBezTo>
                      <a:close/>
                      <a:moveTo>
                        <a:pt x="158" y="94"/>
                      </a:moveTo>
                      <a:cubicBezTo>
                        <a:pt x="156" y="94"/>
                        <a:pt x="154" y="96"/>
                        <a:pt x="154" y="98"/>
                      </a:cubicBezTo>
                      <a:cubicBezTo>
                        <a:pt x="154" y="138"/>
                        <a:pt x="154" y="138"/>
                        <a:pt x="154" y="138"/>
                      </a:cubicBezTo>
                      <a:cubicBezTo>
                        <a:pt x="154" y="140"/>
                        <a:pt x="156" y="142"/>
                        <a:pt x="158" y="142"/>
                      </a:cubicBezTo>
                      <a:cubicBezTo>
                        <a:pt x="160" y="142"/>
                        <a:pt x="162" y="140"/>
                        <a:pt x="162" y="138"/>
                      </a:cubicBezTo>
                      <a:cubicBezTo>
                        <a:pt x="162" y="98"/>
                        <a:pt x="162" y="98"/>
                        <a:pt x="162" y="98"/>
                      </a:cubicBezTo>
                      <a:cubicBezTo>
                        <a:pt x="162" y="96"/>
                        <a:pt x="160" y="94"/>
                        <a:pt x="158" y="94"/>
                      </a:cubicBezTo>
                      <a:close/>
                      <a:moveTo>
                        <a:pt x="106" y="94"/>
                      </a:moveTo>
                      <a:cubicBezTo>
                        <a:pt x="104" y="94"/>
                        <a:pt x="102" y="96"/>
                        <a:pt x="102" y="98"/>
                      </a:cubicBezTo>
                      <a:cubicBezTo>
                        <a:pt x="102" y="138"/>
                        <a:pt x="102" y="138"/>
                        <a:pt x="102" y="138"/>
                      </a:cubicBezTo>
                      <a:cubicBezTo>
                        <a:pt x="102" y="140"/>
                        <a:pt x="104" y="142"/>
                        <a:pt x="106" y="142"/>
                      </a:cubicBezTo>
                      <a:cubicBezTo>
                        <a:pt x="108" y="142"/>
                        <a:pt x="110" y="140"/>
                        <a:pt x="110" y="138"/>
                      </a:cubicBezTo>
                      <a:cubicBezTo>
                        <a:pt x="110" y="98"/>
                        <a:pt x="110" y="98"/>
                        <a:pt x="110" y="98"/>
                      </a:cubicBezTo>
                      <a:cubicBezTo>
                        <a:pt x="110" y="96"/>
                        <a:pt x="108" y="94"/>
                        <a:pt x="106" y="94"/>
                      </a:cubicBezTo>
                      <a:close/>
                      <a:moveTo>
                        <a:pt x="200" y="94"/>
                      </a:moveTo>
                      <a:cubicBezTo>
                        <a:pt x="192" y="94"/>
                        <a:pt x="186" y="100"/>
                        <a:pt x="186" y="108"/>
                      </a:cubicBezTo>
                      <a:cubicBezTo>
                        <a:pt x="186" y="128"/>
                        <a:pt x="186" y="128"/>
                        <a:pt x="186" y="128"/>
                      </a:cubicBezTo>
                      <a:cubicBezTo>
                        <a:pt x="186" y="136"/>
                        <a:pt x="192" y="142"/>
                        <a:pt x="200" y="142"/>
                      </a:cubicBezTo>
                      <a:cubicBezTo>
                        <a:pt x="208" y="142"/>
                        <a:pt x="214" y="136"/>
                        <a:pt x="214" y="128"/>
                      </a:cubicBezTo>
                      <a:cubicBezTo>
                        <a:pt x="214" y="108"/>
                        <a:pt x="214" y="108"/>
                        <a:pt x="214" y="108"/>
                      </a:cubicBezTo>
                      <a:cubicBezTo>
                        <a:pt x="214" y="100"/>
                        <a:pt x="208" y="94"/>
                        <a:pt x="200" y="94"/>
                      </a:cubicBezTo>
                      <a:close/>
                      <a:moveTo>
                        <a:pt x="200" y="102"/>
                      </a:moveTo>
                      <a:cubicBezTo>
                        <a:pt x="203" y="102"/>
                        <a:pt x="206" y="105"/>
                        <a:pt x="206" y="108"/>
                      </a:cubicBezTo>
                      <a:cubicBezTo>
                        <a:pt x="206" y="128"/>
                        <a:pt x="206" y="128"/>
                        <a:pt x="206" y="128"/>
                      </a:cubicBezTo>
                      <a:cubicBezTo>
                        <a:pt x="206" y="131"/>
                        <a:pt x="203" y="134"/>
                        <a:pt x="200" y="134"/>
                      </a:cubicBezTo>
                      <a:cubicBezTo>
                        <a:pt x="197" y="134"/>
                        <a:pt x="194" y="131"/>
                        <a:pt x="194" y="128"/>
                      </a:cubicBezTo>
                      <a:cubicBezTo>
                        <a:pt x="194" y="108"/>
                        <a:pt x="194" y="108"/>
                        <a:pt x="194" y="108"/>
                      </a:cubicBezTo>
                      <a:cubicBezTo>
                        <a:pt x="194" y="105"/>
                        <a:pt x="197" y="102"/>
                        <a:pt x="200" y="102"/>
                      </a:cubicBezTo>
                      <a:close/>
                      <a:moveTo>
                        <a:pt x="64" y="94"/>
                      </a:moveTo>
                      <a:cubicBezTo>
                        <a:pt x="56" y="94"/>
                        <a:pt x="50" y="100"/>
                        <a:pt x="50" y="108"/>
                      </a:cubicBezTo>
                      <a:cubicBezTo>
                        <a:pt x="50" y="128"/>
                        <a:pt x="50" y="128"/>
                        <a:pt x="50" y="128"/>
                      </a:cubicBezTo>
                      <a:cubicBezTo>
                        <a:pt x="50" y="136"/>
                        <a:pt x="56" y="142"/>
                        <a:pt x="64" y="142"/>
                      </a:cubicBezTo>
                      <a:cubicBezTo>
                        <a:pt x="72" y="142"/>
                        <a:pt x="78" y="136"/>
                        <a:pt x="78" y="128"/>
                      </a:cubicBezTo>
                      <a:cubicBezTo>
                        <a:pt x="78" y="108"/>
                        <a:pt x="78" y="108"/>
                        <a:pt x="78" y="108"/>
                      </a:cubicBezTo>
                      <a:cubicBezTo>
                        <a:pt x="78" y="100"/>
                        <a:pt x="72" y="94"/>
                        <a:pt x="64" y="94"/>
                      </a:cubicBezTo>
                      <a:close/>
                      <a:moveTo>
                        <a:pt x="64" y="102"/>
                      </a:moveTo>
                      <a:cubicBezTo>
                        <a:pt x="67" y="102"/>
                        <a:pt x="70" y="105"/>
                        <a:pt x="70" y="108"/>
                      </a:cubicBezTo>
                      <a:cubicBezTo>
                        <a:pt x="70" y="128"/>
                        <a:pt x="70" y="128"/>
                        <a:pt x="70" y="128"/>
                      </a:cubicBezTo>
                      <a:cubicBezTo>
                        <a:pt x="70" y="131"/>
                        <a:pt x="67" y="134"/>
                        <a:pt x="64" y="134"/>
                      </a:cubicBezTo>
                      <a:cubicBezTo>
                        <a:pt x="61" y="134"/>
                        <a:pt x="58" y="131"/>
                        <a:pt x="58" y="128"/>
                      </a:cubicBezTo>
                      <a:cubicBezTo>
                        <a:pt x="58" y="108"/>
                        <a:pt x="58" y="108"/>
                        <a:pt x="58" y="108"/>
                      </a:cubicBezTo>
                      <a:cubicBezTo>
                        <a:pt x="58" y="105"/>
                        <a:pt x="61" y="102"/>
                        <a:pt x="64" y="102"/>
                      </a:cubicBezTo>
                      <a:close/>
                      <a:moveTo>
                        <a:pt x="132" y="94"/>
                      </a:moveTo>
                      <a:cubicBezTo>
                        <a:pt x="124" y="94"/>
                        <a:pt x="118" y="100"/>
                        <a:pt x="118" y="108"/>
                      </a:cubicBezTo>
                      <a:cubicBezTo>
                        <a:pt x="118" y="128"/>
                        <a:pt x="118" y="128"/>
                        <a:pt x="118" y="128"/>
                      </a:cubicBezTo>
                      <a:cubicBezTo>
                        <a:pt x="118" y="136"/>
                        <a:pt x="124" y="142"/>
                        <a:pt x="132" y="142"/>
                      </a:cubicBezTo>
                      <a:cubicBezTo>
                        <a:pt x="140" y="142"/>
                        <a:pt x="146" y="136"/>
                        <a:pt x="146" y="128"/>
                      </a:cubicBezTo>
                      <a:cubicBezTo>
                        <a:pt x="146" y="108"/>
                        <a:pt x="146" y="108"/>
                        <a:pt x="146" y="108"/>
                      </a:cubicBezTo>
                      <a:cubicBezTo>
                        <a:pt x="146" y="100"/>
                        <a:pt x="140" y="94"/>
                        <a:pt x="132" y="94"/>
                      </a:cubicBezTo>
                      <a:close/>
                      <a:moveTo>
                        <a:pt x="132" y="102"/>
                      </a:moveTo>
                      <a:cubicBezTo>
                        <a:pt x="135" y="102"/>
                        <a:pt x="138" y="105"/>
                        <a:pt x="138" y="108"/>
                      </a:cubicBezTo>
                      <a:cubicBezTo>
                        <a:pt x="138" y="128"/>
                        <a:pt x="138" y="128"/>
                        <a:pt x="138" y="128"/>
                      </a:cubicBezTo>
                      <a:cubicBezTo>
                        <a:pt x="138" y="131"/>
                        <a:pt x="135" y="134"/>
                        <a:pt x="132" y="134"/>
                      </a:cubicBezTo>
                      <a:cubicBezTo>
                        <a:pt x="129" y="134"/>
                        <a:pt x="126" y="131"/>
                        <a:pt x="126" y="128"/>
                      </a:cubicBezTo>
                      <a:cubicBezTo>
                        <a:pt x="126" y="108"/>
                        <a:pt x="126" y="108"/>
                        <a:pt x="126" y="108"/>
                      </a:cubicBezTo>
                      <a:cubicBezTo>
                        <a:pt x="126" y="105"/>
                        <a:pt x="129" y="102"/>
                        <a:pt x="132" y="102"/>
                      </a:cubicBezTo>
                      <a:close/>
                      <a:moveTo>
                        <a:pt x="90" y="94"/>
                      </a:moveTo>
                      <a:cubicBezTo>
                        <a:pt x="88" y="94"/>
                        <a:pt x="86" y="96"/>
                        <a:pt x="86" y="98"/>
                      </a:cubicBezTo>
                      <a:cubicBezTo>
                        <a:pt x="86" y="138"/>
                        <a:pt x="86" y="138"/>
                        <a:pt x="86" y="138"/>
                      </a:cubicBezTo>
                      <a:cubicBezTo>
                        <a:pt x="86" y="140"/>
                        <a:pt x="88" y="142"/>
                        <a:pt x="90" y="142"/>
                      </a:cubicBezTo>
                      <a:cubicBezTo>
                        <a:pt x="92" y="142"/>
                        <a:pt x="94" y="140"/>
                        <a:pt x="94" y="138"/>
                      </a:cubicBezTo>
                      <a:cubicBezTo>
                        <a:pt x="94" y="98"/>
                        <a:pt x="94" y="98"/>
                        <a:pt x="94" y="98"/>
                      </a:cubicBezTo>
                      <a:cubicBezTo>
                        <a:pt x="94" y="96"/>
                        <a:pt x="92" y="94"/>
                        <a:pt x="90" y="94"/>
                      </a:cubicBezTo>
                      <a:close/>
                      <a:moveTo>
                        <a:pt x="38" y="94"/>
                      </a:moveTo>
                      <a:cubicBezTo>
                        <a:pt x="36" y="94"/>
                        <a:pt x="34" y="96"/>
                        <a:pt x="34" y="98"/>
                      </a:cubicBezTo>
                      <a:cubicBezTo>
                        <a:pt x="34" y="138"/>
                        <a:pt x="34" y="138"/>
                        <a:pt x="34" y="138"/>
                      </a:cubicBezTo>
                      <a:cubicBezTo>
                        <a:pt x="34" y="140"/>
                        <a:pt x="36" y="142"/>
                        <a:pt x="38" y="142"/>
                      </a:cubicBezTo>
                      <a:cubicBezTo>
                        <a:pt x="40" y="142"/>
                        <a:pt x="42" y="140"/>
                        <a:pt x="42" y="138"/>
                      </a:cubicBezTo>
                      <a:cubicBezTo>
                        <a:pt x="42" y="98"/>
                        <a:pt x="42" y="98"/>
                        <a:pt x="42" y="98"/>
                      </a:cubicBezTo>
                      <a:cubicBezTo>
                        <a:pt x="42" y="96"/>
                        <a:pt x="40" y="94"/>
                        <a:pt x="38" y="94"/>
                      </a:cubicBezTo>
                      <a:close/>
                      <a:moveTo>
                        <a:pt x="174" y="94"/>
                      </a:moveTo>
                      <a:cubicBezTo>
                        <a:pt x="172" y="94"/>
                        <a:pt x="170" y="96"/>
                        <a:pt x="170" y="98"/>
                      </a:cubicBezTo>
                      <a:cubicBezTo>
                        <a:pt x="170" y="138"/>
                        <a:pt x="170" y="138"/>
                        <a:pt x="170" y="138"/>
                      </a:cubicBezTo>
                      <a:cubicBezTo>
                        <a:pt x="170" y="140"/>
                        <a:pt x="172" y="142"/>
                        <a:pt x="174" y="142"/>
                      </a:cubicBezTo>
                      <a:cubicBezTo>
                        <a:pt x="176" y="142"/>
                        <a:pt x="178" y="140"/>
                        <a:pt x="178" y="138"/>
                      </a:cubicBezTo>
                      <a:cubicBezTo>
                        <a:pt x="178" y="98"/>
                        <a:pt x="178" y="98"/>
                        <a:pt x="178" y="98"/>
                      </a:cubicBezTo>
                      <a:cubicBezTo>
                        <a:pt x="178" y="96"/>
                        <a:pt x="176" y="94"/>
                        <a:pt x="174" y="9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67" name="그룹 566"/>
            <p:cNvGrpSpPr/>
            <p:nvPr/>
          </p:nvGrpSpPr>
          <p:grpSpPr>
            <a:xfrm>
              <a:off x="2531604" y="3996340"/>
              <a:ext cx="1617358" cy="1160852"/>
              <a:chOff x="2546219" y="3707507"/>
              <a:chExt cx="1876433" cy="1346803"/>
            </a:xfrm>
          </p:grpSpPr>
          <p:sp>
            <p:nvSpPr>
              <p:cNvPr id="653" name="타원 652"/>
              <p:cNvSpPr/>
              <p:nvPr/>
            </p:nvSpPr>
            <p:spPr>
              <a:xfrm>
                <a:off x="2865156" y="3707507"/>
                <a:ext cx="1346804" cy="1346803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54" name="그룹 653"/>
              <p:cNvGrpSpPr/>
              <p:nvPr/>
            </p:nvGrpSpPr>
            <p:grpSpPr>
              <a:xfrm>
                <a:off x="2546219" y="4009537"/>
                <a:ext cx="1876433" cy="926284"/>
                <a:chOff x="2546219" y="4098536"/>
                <a:chExt cx="1876433" cy="926284"/>
              </a:xfrm>
            </p:grpSpPr>
            <p:sp>
              <p:nvSpPr>
                <p:cNvPr id="655" name="Rectangle 6"/>
                <p:cNvSpPr>
                  <a:spLocks noChangeArrowheads="1"/>
                </p:cNvSpPr>
                <p:nvPr/>
              </p:nvSpPr>
              <p:spPr bwMode="auto">
                <a:xfrm>
                  <a:off x="2546219" y="4485021"/>
                  <a:ext cx="1876433" cy="5397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pPr algn="ctr" fontAlgn="base"/>
                  <a:r>
                    <a:rPr lang="ko-KR" altLang="en-US" sz="600" b="1" dirty="0">
                      <a:gradFill>
                        <a:gsLst>
                          <a:gs pos="13333">
                            <a:prstClr val="white"/>
                          </a:gs>
                          <a:gs pos="41000">
                            <a:prstClr val="white"/>
                          </a:gs>
                        </a:gsLst>
                        <a:lin ang="5400000" scaled="0"/>
                      </a:gradFill>
                    </a:rPr>
                    <a:t>빅데이터</a:t>
                  </a:r>
                </a:p>
              </p:txBody>
            </p:sp>
            <p:grpSp>
              <p:nvGrpSpPr>
                <p:cNvPr id="656" name="그룹 655"/>
                <p:cNvGrpSpPr/>
                <p:nvPr/>
              </p:nvGrpSpPr>
              <p:grpSpPr>
                <a:xfrm>
                  <a:off x="3162969" y="4098536"/>
                  <a:ext cx="727719" cy="392128"/>
                  <a:chOff x="8427485" y="2255415"/>
                  <a:chExt cx="612788" cy="330200"/>
                </a:xfrm>
                <a:solidFill>
                  <a:schemeClr val="bg1"/>
                </a:solidFill>
              </p:grpSpPr>
              <p:sp>
                <p:nvSpPr>
                  <p:cNvPr id="657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8544973" y="2377654"/>
                    <a:ext cx="495300" cy="150813"/>
                  </a:xfrm>
                  <a:custGeom>
                    <a:avLst/>
                    <a:gdLst>
                      <a:gd name="T0" fmla="*/ 1528 w 1840"/>
                      <a:gd name="T1" fmla="*/ 213 h 560"/>
                      <a:gd name="T2" fmla="*/ 1307 w 1840"/>
                      <a:gd name="T3" fmla="*/ 315 h 560"/>
                      <a:gd name="T4" fmla="*/ 1179 w 1840"/>
                      <a:gd name="T5" fmla="*/ 249 h 560"/>
                      <a:gd name="T6" fmla="*/ 818 w 1840"/>
                      <a:gd name="T7" fmla="*/ 181 h 560"/>
                      <a:gd name="T8" fmla="*/ 664 w 1840"/>
                      <a:gd name="T9" fmla="*/ 0 h 560"/>
                      <a:gd name="T10" fmla="*/ 508 w 1840"/>
                      <a:gd name="T11" fmla="*/ 158 h 560"/>
                      <a:gd name="T12" fmla="*/ 155 w 1840"/>
                      <a:gd name="T13" fmla="*/ 188 h 560"/>
                      <a:gd name="T14" fmla="*/ 155 w 1840"/>
                      <a:gd name="T15" fmla="*/ 500 h 560"/>
                      <a:gd name="T16" fmla="*/ 310 w 1840"/>
                      <a:gd name="T17" fmla="*/ 331 h 560"/>
                      <a:gd name="T18" fmla="*/ 664 w 1840"/>
                      <a:gd name="T19" fmla="*/ 312 h 560"/>
                      <a:gd name="T20" fmla="*/ 1026 w 1840"/>
                      <a:gd name="T21" fmla="*/ 378 h 560"/>
                      <a:gd name="T22" fmla="*/ 1179 w 1840"/>
                      <a:gd name="T23" fmla="*/ 560 h 560"/>
                      <a:gd name="T24" fmla="*/ 1335 w 1840"/>
                      <a:gd name="T25" fmla="*/ 398 h 560"/>
                      <a:gd name="T26" fmla="*/ 1684 w 1840"/>
                      <a:gd name="T27" fmla="*/ 368 h 560"/>
                      <a:gd name="T28" fmla="*/ 1684 w 1840"/>
                      <a:gd name="T29" fmla="*/ 57 h 560"/>
                      <a:gd name="T30" fmla="*/ 260 w 1840"/>
                      <a:gd name="T31" fmla="*/ 381 h 560"/>
                      <a:gd name="T32" fmla="*/ 125 w 1840"/>
                      <a:gd name="T33" fmla="*/ 452 h 560"/>
                      <a:gd name="T34" fmla="*/ 110 w 1840"/>
                      <a:gd name="T35" fmla="*/ 246 h 560"/>
                      <a:gd name="T36" fmla="*/ 204 w 1840"/>
                      <a:gd name="T37" fmla="*/ 246 h 560"/>
                      <a:gd name="T38" fmla="*/ 248 w 1840"/>
                      <a:gd name="T39" fmla="*/ 286 h 560"/>
                      <a:gd name="T40" fmla="*/ 263 w 1840"/>
                      <a:gd name="T41" fmla="*/ 373 h 560"/>
                      <a:gd name="T42" fmla="*/ 766 w 1840"/>
                      <a:gd name="T43" fmla="*/ 189 h 560"/>
                      <a:gd name="T44" fmla="*/ 631 w 1840"/>
                      <a:gd name="T45" fmla="*/ 260 h 560"/>
                      <a:gd name="T46" fmla="*/ 616 w 1840"/>
                      <a:gd name="T47" fmla="*/ 54 h 560"/>
                      <a:gd name="T48" fmla="*/ 710 w 1840"/>
                      <a:gd name="T49" fmla="*/ 54 h 560"/>
                      <a:gd name="T50" fmla="*/ 754 w 1840"/>
                      <a:gd name="T51" fmla="*/ 93 h 560"/>
                      <a:gd name="T52" fmla="*/ 769 w 1840"/>
                      <a:gd name="T53" fmla="*/ 180 h 560"/>
                      <a:gd name="T54" fmla="*/ 1281 w 1840"/>
                      <a:gd name="T55" fmla="*/ 439 h 560"/>
                      <a:gd name="T56" fmla="*/ 1146 w 1840"/>
                      <a:gd name="T57" fmla="*/ 510 h 560"/>
                      <a:gd name="T58" fmla="*/ 1131 w 1840"/>
                      <a:gd name="T59" fmla="*/ 304 h 560"/>
                      <a:gd name="T60" fmla="*/ 1225 w 1840"/>
                      <a:gd name="T61" fmla="*/ 304 h 560"/>
                      <a:gd name="T62" fmla="*/ 1268 w 1840"/>
                      <a:gd name="T63" fmla="*/ 343 h 560"/>
                      <a:gd name="T64" fmla="*/ 1283 w 1840"/>
                      <a:gd name="T65" fmla="*/ 430 h 560"/>
                      <a:gd name="T66" fmla="*/ 1786 w 1840"/>
                      <a:gd name="T67" fmla="*/ 246 h 560"/>
                      <a:gd name="T68" fmla="*/ 1652 w 1840"/>
                      <a:gd name="T69" fmla="*/ 317 h 560"/>
                      <a:gd name="T70" fmla="*/ 1637 w 1840"/>
                      <a:gd name="T71" fmla="*/ 111 h 560"/>
                      <a:gd name="T72" fmla="*/ 1730 w 1840"/>
                      <a:gd name="T73" fmla="*/ 111 h 560"/>
                      <a:gd name="T74" fmla="*/ 1774 w 1840"/>
                      <a:gd name="T75" fmla="*/ 150 h 560"/>
                      <a:gd name="T76" fmla="*/ 1789 w 1840"/>
                      <a:gd name="T77" fmla="*/ 238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840" h="560">
                        <a:moveTo>
                          <a:pt x="1684" y="57"/>
                        </a:moveTo>
                        <a:cubicBezTo>
                          <a:pt x="1598" y="57"/>
                          <a:pt x="1528" y="127"/>
                          <a:pt x="1528" y="213"/>
                        </a:cubicBezTo>
                        <a:cubicBezTo>
                          <a:pt x="1528" y="218"/>
                          <a:pt x="1529" y="222"/>
                          <a:pt x="1529" y="227"/>
                        </a:cubicBezTo>
                        <a:cubicBezTo>
                          <a:pt x="1307" y="315"/>
                          <a:pt x="1307" y="315"/>
                          <a:pt x="1307" y="315"/>
                        </a:cubicBezTo>
                        <a:cubicBezTo>
                          <a:pt x="1307" y="315"/>
                          <a:pt x="1307" y="315"/>
                          <a:pt x="1307" y="315"/>
                        </a:cubicBezTo>
                        <a:cubicBezTo>
                          <a:pt x="1279" y="275"/>
                          <a:pt x="1233" y="249"/>
                          <a:pt x="1179" y="249"/>
                        </a:cubicBezTo>
                        <a:cubicBezTo>
                          <a:pt x="1132" y="249"/>
                          <a:pt x="1089" y="270"/>
                          <a:pt x="1060" y="304"/>
                        </a:cubicBezTo>
                        <a:cubicBezTo>
                          <a:pt x="818" y="181"/>
                          <a:pt x="818" y="181"/>
                          <a:pt x="818" y="181"/>
                        </a:cubicBezTo>
                        <a:cubicBezTo>
                          <a:pt x="819" y="173"/>
                          <a:pt x="820" y="165"/>
                          <a:pt x="820" y="156"/>
                        </a:cubicBezTo>
                        <a:cubicBezTo>
                          <a:pt x="820" y="70"/>
                          <a:pt x="750" y="0"/>
                          <a:pt x="664" y="0"/>
                        </a:cubicBezTo>
                        <a:cubicBezTo>
                          <a:pt x="578" y="0"/>
                          <a:pt x="508" y="70"/>
                          <a:pt x="508" y="156"/>
                        </a:cubicBezTo>
                        <a:cubicBezTo>
                          <a:pt x="508" y="158"/>
                          <a:pt x="508" y="158"/>
                          <a:pt x="508" y="158"/>
                        </a:cubicBezTo>
                        <a:cubicBezTo>
                          <a:pt x="279" y="250"/>
                          <a:pt x="279" y="250"/>
                          <a:pt x="279" y="250"/>
                        </a:cubicBezTo>
                        <a:cubicBezTo>
                          <a:pt x="251" y="212"/>
                          <a:pt x="206" y="188"/>
                          <a:pt x="155" y="188"/>
                        </a:cubicBezTo>
                        <a:cubicBezTo>
                          <a:pt x="69" y="188"/>
                          <a:pt x="0" y="258"/>
                          <a:pt x="0" y="344"/>
                        </a:cubicBezTo>
                        <a:cubicBezTo>
                          <a:pt x="0" y="430"/>
                          <a:pt x="69" y="500"/>
                          <a:pt x="155" y="500"/>
                        </a:cubicBezTo>
                        <a:cubicBezTo>
                          <a:pt x="241" y="500"/>
                          <a:pt x="311" y="430"/>
                          <a:pt x="311" y="344"/>
                        </a:cubicBezTo>
                        <a:cubicBezTo>
                          <a:pt x="311" y="339"/>
                          <a:pt x="311" y="335"/>
                          <a:pt x="310" y="331"/>
                        </a:cubicBezTo>
                        <a:cubicBezTo>
                          <a:pt x="534" y="242"/>
                          <a:pt x="534" y="242"/>
                          <a:pt x="534" y="242"/>
                        </a:cubicBezTo>
                        <a:cubicBezTo>
                          <a:pt x="561" y="284"/>
                          <a:pt x="609" y="312"/>
                          <a:pt x="664" y="312"/>
                        </a:cubicBezTo>
                        <a:cubicBezTo>
                          <a:pt x="712" y="312"/>
                          <a:pt x="755" y="290"/>
                          <a:pt x="784" y="256"/>
                        </a:cubicBezTo>
                        <a:cubicBezTo>
                          <a:pt x="1026" y="378"/>
                          <a:pt x="1026" y="378"/>
                          <a:pt x="1026" y="378"/>
                        </a:cubicBezTo>
                        <a:cubicBezTo>
                          <a:pt x="1024" y="387"/>
                          <a:pt x="1023" y="395"/>
                          <a:pt x="1023" y="404"/>
                        </a:cubicBezTo>
                        <a:cubicBezTo>
                          <a:pt x="1023" y="490"/>
                          <a:pt x="1093" y="560"/>
                          <a:pt x="1179" y="560"/>
                        </a:cubicBezTo>
                        <a:cubicBezTo>
                          <a:pt x="1265" y="560"/>
                          <a:pt x="1335" y="490"/>
                          <a:pt x="1335" y="404"/>
                        </a:cubicBezTo>
                        <a:cubicBezTo>
                          <a:pt x="1335" y="402"/>
                          <a:pt x="1335" y="400"/>
                          <a:pt x="1335" y="398"/>
                        </a:cubicBezTo>
                        <a:cubicBezTo>
                          <a:pt x="1561" y="308"/>
                          <a:pt x="1561" y="308"/>
                          <a:pt x="1561" y="308"/>
                        </a:cubicBezTo>
                        <a:cubicBezTo>
                          <a:pt x="1589" y="345"/>
                          <a:pt x="1634" y="368"/>
                          <a:pt x="1684" y="368"/>
                        </a:cubicBezTo>
                        <a:cubicBezTo>
                          <a:pt x="1770" y="368"/>
                          <a:pt x="1840" y="299"/>
                          <a:pt x="1840" y="213"/>
                        </a:cubicBezTo>
                        <a:cubicBezTo>
                          <a:pt x="1840" y="127"/>
                          <a:pt x="1770" y="57"/>
                          <a:pt x="1684" y="57"/>
                        </a:cubicBezTo>
                        <a:close/>
                        <a:moveTo>
                          <a:pt x="263" y="373"/>
                        </a:moveTo>
                        <a:cubicBezTo>
                          <a:pt x="262" y="375"/>
                          <a:pt x="261" y="379"/>
                          <a:pt x="260" y="381"/>
                        </a:cubicBezTo>
                        <a:cubicBezTo>
                          <a:pt x="242" y="435"/>
                          <a:pt x="184" y="467"/>
                          <a:pt x="130" y="454"/>
                        </a:cubicBezTo>
                        <a:cubicBezTo>
                          <a:pt x="125" y="452"/>
                          <a:pt x="125" y="452"/>
                          <a:pt x="125" y="452"/>
                        </a:cubicBezTo>
                        <a:cubicBezTo>
                          <a:pt x="71" y="436"/>
                          <a:pt x="37" y="379"/>
                          <a:pt x="50" y="323"/>
                        </a:cubicBezTo>
                        <a:cubicBezTo>
                          <a:pt x="58" y="289"/>
                          <a:pt x="80" y="261"/>
                          <a:pt x="110" y="246"/>
                        </a:cubicBezTo>
                        <a:cubicBezTo>
                          <a:pt x="125" y="239"/>
                          <a:pt x="141" y="236"/>
                          <a:pt x="157" y="236"/>
                        </a:cubicBezTo>
                        <a:cubicBezTo>
                          <a:pt x="174" y="236"/>
                          <a:pt x="190" y="239"/>
                          <a:pt x="204" y="246"/>
                        </a:cubicBezTo>
                        <a:cubicBezTo>
                          <a:pt x="208" y="248"/>
                          <a:pt x="211" y="250"/>
                          <a:pt x="215" y="252"/>
                        </a:cubicBezTo>
                        <a:cubicBezTo>
                          <a:pt x="227" y="259"/>
                          <a:pt x="239" y="271"/>
                          <a:pt x="248" y="286"/>
                        </a:cubicBezTo>
                        <a:cubicBezTo>
                          <a:pt x="257" y="297"/>
                          <a:pt x="262" y="312"/>
                          <a:pt x="264" y="326"/>
                        </a:cubicBezTo>
                        <a:cubicBezTo>
                          <a:pt x="268" y="342"/>
                          <a:pt x="267" y="357"/>
                          <a:pt x="263" y="373"/>
                        </a:cubicBezTo>
                        <a:close/>
                        <a:moveTo>
                          <a:pt x="769" y="180"/>
                        </a:moveTo>
                        <a:cubicBezTo>
                          <a:pt x="768" y="183"/>
                          <a:pt x="767" y="186"/>
                          <a:pt x="766" y="189"/>
                        </a:cubicBezTo>
                        <a:cubicBezTo>
                          <a:pt x="748" y="242"/>
                          <a:pt x="690" y="275"/>
                          <a:pt x="636" y="261"/>
                        </a:cubicBezTo>
                        <a:cubicBezTo>
                          <a:pt x="631" y="260"/>
                          <a:pt x="631" y="260"/>
                          <a:pt x="631" y="260"/>
                        </a:cubicBezTo>
                        <a:cubicBezTo>
                          <a:pt x="577" y="243"/>
                          <a:pt x="543" y="187"/>
                          <a:pt x="556" y="130"/>
                        </a:cubicBezTo>
                        <a:cubicBezTo>
                          <a:pt x="564" y="97"/>
                          <a:pt x="586" y="69"/>
                          <a:pt x="616" y="54"/>
                        </a:cubicBezTo>
                        <a:cubicBezTo>
                          <a:pt x="631" y="46"/>
                          <a:pt x="647" y="43"/>
                          <a:pt x="663" y="43"/>
                        </a:cubicBezTo>
                        <a:cubicBezTo>
                          <a:pt x="680" y="43"/>
                          <a:pt x="696" y="46"/>
                          <a:pt x="710" y="54"/>
                        </a:cubicBezTo>
                        <a:cubicBezTo>
                          <a:pt x="714" y="55"/>
                          <a:pt x="717" y="57"/>
                          <a:pt x="721" y="59"/>
                        </a:cubicBezTo>
                        <a:cubicBezTo>
                          <a:pt x="733" y="67"/>
                          <a:pt x="745" y="78"/>
                          <a:pt x="754" y="93"/>
                        </a:cubicBezTo>
                        <a:cubicBezTo>
                          <a:pt x="762" y="105"/>
                          <a:pt x="768" y="119"/>
                          <a:pt x="770" y="133"/>
                        </a:cubicBezTo>
                        <a:cubicBezTo>
                          <a:pt x="774" y="150"/>
                          <a:pt x="773" y="165"/>
                          <a:pt x="769" y="180"/>
                        </a:cubicBezTo>
                        <a:close/>
                        <a:moveTo>
                          <a:pt x="1283" y="430"/>
                        </a:moveTo>
                        <a:cubicBezTo>
                          <a:pt x="1283" y="433"/>
                          <a:pt x="1281" y="436"/>
                          <a:pt x="1281" y="439"/>
                        </a:cubicBezTo>
                        <a:cubicBezTo>
                          <a:pt x="1262" y="492"/>
                          <a:pt x="1204" y="525"/>
                          <a:pt x="1150" y="511"/>
                        </a:cubicBezTo>
                        <a:cubicBezTo>
                          <a:pt x="1146" y="510"/>
                          <a:pt x="1146" y="510"/>
                          <a:pt x="1146" y="510"/>
                        </a:cubicBezTo>
                        <a:cubicBezTo>
                          <a:pt x="1091" y="494"/>
                          <a:pt x="1058" y="437"/>
                          <a:pt x="1070" y="380"/>
                        </a:cubicBezTo>
                        <a:cubicBezTo>
                          <a:pt x="1078" y="347"/>
                          <a:pt x="1100" y="319"/>
                          <a:pt x="1131" y="304"/>
                        </a:cubicBezTo>
                        <a:cubicBezTo>
                          <a:pt x="1145" y="297"/>
                          <a:pt x="1161" y="293"/>
                          <a:pt x="1178" y="293"/>
                        </a:cubicBezTo>
                        <a:cubicBezTo>
                          <a:pt x="1194" y="293"/>
                          <a:pt x="1210" y="297"/>
                          <a:pt x="1225" y="304"/>
                        </a:cubicBezTo>
                        <a:cubicBezTo>
                          <a:pt x="1228" y="305"/>
                          <a:pt x="1231" y="307"/>
                          <a:pt x="1235" y="309"/>
                        </a:cubicBezTo>
                        <a:cubicBezTo>
                          <a:pt x="1247" y="317"/>
                          <a:pt x="1259" y="329"/>
                          <a:pt x="1268" y="343"/>
                        </a:cubicBezTo>
                        <a:cubicBezTo>
                          <a:pt x="1277" y="355"/>
                          <a:pt x="1282" y="369"/>
                          <a:pt x="1285" y="383"/>
                        </a:cubicBezTo>
                        <a:cubicBezTo>
                          <a:pt x="1288" y="400"/>
                          <a:pt x="1287" y="415"/>
                          <a:pt x="1283" y="430"/>
                        </a:cubicBezTo>
                        <a:close/>
                        <a:moveTo>
                          <a:pt x="1789" y="238"/>
                        </a:moveTo>
                        <a:cubicBezTo>
                          <a:pt x="1788" y="240"/>
                          <a:pt x="1787" y="244"/>
                          <a:pt x="1786" y="246"/>
                        </a:cubicBezTo>
                        <a:cubicBezTo>
                          <a:pt x="1768" y="300"/>
                          <a:pt x="1710" y="332"/>
                          <a:pt x="1656" y="319"/>
                        </a:cubicBezTo>
                        <a:cubicBezTo>
                          <a:pt x="1652" y="317"/>
                          <a:pt x="1652" y="317"/>
                          <a:pt x="1652" y="317"/>
                        </a:cubicBezTo>
                        <a:cubicBezTo>
                          <a:pt x="1597" y="301"/>
                          <a:pt x="1563" y="244"/>
                          <a:pt x="1576" y="187"/>
                        </a:cubicBezTo>
                        <a:cubicBezTo>
                          <a:pt x="1584" y="154"/>
                          <a:pt x="1606" y="126"/>
                          <a:pt x="1637" y="111"/>
                        </a:cubicBezTo>
                        <a:cubicBezTo>
                          <a:pt x="1651" y="104"/>
                          <a:pt x="1667" y="101"/>
                          <a:pt x="1683" y="101"/>
                        </a:cubicBezTo>
                        <a:cubicBezTo>
                          <a:pt x="1700" y="101"/>
                          <a:pt x="1716" y="104"/>
                          <a:pt x="1730" y="111"/>
                        </a:cubicBezTo>
                        <a:cubicBezTo>
                          <a:pt x="1734" y="113"/>
                          <a:pt x="1737" y="114"/>
                          <a:pt x="1741" y="116"/>
                        </a:cubicBezTo>
                        <a:cubicBezTo>
                          <a:pt x="1753" y="124"/>
                          <a:pt x="1765" y="136"/>
                          <a:pt x="1774" y="150"/>
                        </a:cubicBezTo>
                        <a:cubicBezTo>
                          <a:pt x="1783" y="162"/>
                          <a:pt x="1788" y="176"/>
                          <a:pt x="1790" y="191"/>
                        </a:cubicBezTo>
                        <a:cubicBezTo>
                          <a:pt x="1794" y="207"/>
                          <a:pt x="1793" y="222"/>
                          <a:pt x="1789" y="238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6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58" name="Freeform 13"/>
                  <p:cNvSpPr>
                    <a:spLocks/>
                  </p:cNvSpPr>
                  <p:nvPr/>
                </p:nvSpPr>
                <p:spPr bwMode="auto">
                  <a:xfrm>
                    <a:off x="8427485" y="2255415"/>
                    <a:ext cx="536574" cy="330200"/>
                  </a:xfrm>
                  <a:custGeom>
                    <a:avLst/>
                    <a:gdLst>
                      <a:gd name="T0" fmla="*/ 1977 w 1995"/>
                      <a:gd name="T1" fmla="*/ 872 h 1227"/>
                      <a:gd name="T2" fmla="*/ 1857 w 1995"/>
                      <a:gd name="T3" fmla="*/ 919 h 1227"/>
                      <a:gd name="T4" fmla="*/ 1615 w 1995"/>
                      <a:gd name="T5" fmla="*/ 1109 h 1227"/>
                      <a:gd name="T6" fmla="*/ 1368 w 1995"/>
                      <a:gd name="T7" fmla="*/ 891 h 1227"/>
                      <a:gd name="T8" fmla="*/ 1233 w 1995"/>
                      <a:gd name="T9" fmla="*/ 822 h 1227"/>
                      <a:gd name="T10" fmla="*/ 1100 w 1995"/>
                      <a:gd name="T11" fmla="*/ 861 h 1227"/>
                      <a:gd name="T12" fmla="*/ 945 w 1995"/>
                      <a:gd name="T13" fmla="*/ 807 h 1227"/>
                      <a:gd name="T14" fmla="*/ 835 w 1995"/>
                      <a:gd name="T15" fmla="*/ 851 h 1227"/>
                      <a:gd name="T16" fmla="*/ 591 w 1995"/>
                      <a:gd name="T17" fmla="*/ 1048 h 1227"/>
                      <a:gd name="T18" fmla="*/ 342 w 1995"/>
                      <a:gd name="T19" fmla="*/ 799 h 1227"/>
                      <a:gd name="T20" fmla="*/ 591 w 1995"/>
                      <a:gd name="T21" fmla="*/ 550 h 1227"/>
                      <a:gd name="T22" fmla="*/ 736 w 1995"/>
                      <a:gd name="T23" fmla="*/ 596 h 1227"/>
                      <a:gd name="T24" fmla="*/ 860 w 1995"/>
                      <a:gd name="T25" fmla="*/ 546 h 1227"/>
                      <a:gd name="T26" fmla="*/ 1100 w 1995"/>
                      <a:gd name="T27" fmla="*/ 362 h 1227"/>
                      <a:gd name="T28" fmla="*/ 1347 w 1995"/>
                      <a:gd name="T29" fmla="*/ 579 h 1227"/>
                      <a:gd name="T30" fmla="*/ 1484 w 1995"/>
                      <a:gd name="T31" fmla="*/ 648 h 1227"/>
                      <a:gd name="T32" fmla="*/ 1615 w 1995"/>
                      <a:gd name="T33" fmla="*/ 610 h 1227"/>
                      <a:gd name="T34" fmla="*/ 1766 w 1995"/>
                      <a:gd name="T35" fmla="*/ 661 h 1227"/>
                      <a:gd name="T36" fmla="*/ 1865 w 1995"/>
                      <a:gd name="T37" fmla="*/ 621 h 1227"/>
                      <a:gd name="T38" fmla="*/ 1653 w 1995"/>
                      <a:gd name="T39" fmla="*/ 547 h 1227"/>
                      <a:gd name="T40" fmla="*/ 1619 w 1995"/>
                      <a:gd name="T41" fmla="*/ 547 h 1227"/>
                      <a:gd name="T42" fmla="*/ 1536 w 1995"/>
                      <a:gd name="T43" fmla="*/ 220 h 1227"/>
                      <a:gd name="T44" fmla="*/ 1230 w 1995"/>
                      <a:gd name="T45" fmla="*/ 11 h 1227"/>
                      <a:gd name="T46" fmla="*/ 1131 w 1995"/>
                      <a:gd name="T47" fmla="*/ 0 h 1227"/>
                      <a:gd name="T48" fmla="*/ 708 w 1995"/>
                      <a:gd name="T49" fmla="*/ 226 h 1227"/>
                      <a:gd name="T50" fmla="*/ 567 w 1995"/>
                      <a:gd name="T51" fmla="*/ 196 h 1227"/>
                      <a:gd name="T52" fmla="*/ 218 w 1995"/>
                      <a:gd name="T53" fmla="*/ 521 h 1227"/>
                      <a:gd name="T54" fmla="*/ 156 w 1995"/>
                      <a:gd name="T55" fmla="*/ 560 h 1227"/>
                      <a:gd name="T56" fmla="*/ 40 w 1995"/>
                      <a:gd name="T57" fmla="*/ 716 h 1227"/>
                      <a:gd name="T58" fmla="*/ 56 w 1995"/>
                      <a:gd name="T59" fmla="*/ 1022 h 1227"/>
                      <a:gd name="T60" fmla="*/ 297 w 1995"/>
                      <a:gd name="T61" fmla="*/ 1215 h 1227"/>
                      <a:gd name="T62" fmla="*/ 773 w 1995"/>
                      <a:gd name="T63" fmla="*/ 1219 h 1227"/>
                      <a:gd name="T64" fmla="*/ 773 w 1995"/>
                      <a:gd name="T65" fmla="*/ 1221 h 1227"/>
                      <a:gd name="T66" fmla="*/ 1421 w 1995"/>
                      <a:gd name="T67" fmla="*/ 1224 h 1227"/>
                      <a:gd name="T68" fmla="*/ 1420 w 1995"/>
                      <a:gd name="T69" fmla="*/ 1226 h 1227"/>
                      <a:gd name="T70" fmla="*/ 1527 w 1995"/>
                      <a:gd name="T71" fmla="*/ 1227 h 1227"/>
                      <a:gd name="T72" fmla="*/ 1564 w 1995"/>
                      <a:gd name="T73" fmla="*/ 1227 h 1227"/>
                      <a:gd name="T74" fmla="*/ 1601 w 1995"/>
                      <a:gd name="T75" fmla="*/ 1227 h 1227"/>
                      <a:gd name="T76" fmla="*/ 1668 w 1995"/>
                      <a:gd name="T77" fmla="*/ 1226 h 1227"/>
                      <a:gd name="T78" fmla="*/ 1929 w 1995"/>
                      <a:gd name="T79" fmla="*/ 1087 h 1227"/>
                      <a:gd name="T80" fmla="*/ 1994 w 1995"/>
                      <a:gd name="T81" fmla="*/ 882 h 1227"/>
                      <a:gd name="T82" fmla="*/ 1977 w 1995"/>
                      <a:gd name="T83" fmla="*/ 872 h 1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995" h="1227">
                        <a:moveTo>
                          <a:pt x="1977" y="872"/>
                        </a:moveTo>
                        <a:cubicBezTo>
                          <a:pt x="1857" y="919"/>
                          <a:pt x="1857" y="919"/>
                          <a:pt x="1857" y="919"/>
                        </a:cubicBezTo>
                        <a:cubicBezTo>
                          <a:pt x="1831" y="1028"/>
                          <a:pt x="1732" y="1109"/>
                          <a:pt x="1615" y="1109"/>
                        </a:cubicBezTo>
                        <a:cubicBezTo>
                          <a:pt x="1488" y="1109"/>
                          <a:pt x="1383" y="1013"/>
                          <a:pt x="1368" y="891"/>
                        </a:cubicBezTo>
                        <a:cubicBezTo>
                          <a:pt x="1233" y="822"/>
                          <a:pt x="1233" y="822"/>
                          <a:pt x="1233" y="822"/>
                        </a:cubicBezTo>
                        <a:cubicBezTo>
                          <a:pt x="1193" y="847"/>
                          <a:pt x="1148" y="861"/>
                          <a:pt x="1100" y="861"/>
                        </a:cubicBezTo>
                        <a:cubicBezTo>
                          <a:pt x="1043" y="861"/>
                          <a:pt x="988" y="841"/>
                          <a:pt x="945" y="807"/>
                        </a:cubicBezTo>
                        <a:cubicBezTo>
                          <a:pt x="835" y="851"/>
                          <a:pt x="835" y="851"/>
                          <a:pt x="835" y="851"/>
                        </a:cubicBezTo>
                        <a:cubicBezTo>
                          <a:pt x="811" y="964"/>
                          <a:pt x="711" y="1048"/>
                          <a:pt x="591" y="1048"/>
                        </a:cubicBezTo>
                        <a:cubicBezTo>
                          <a:pt x="454" y="1048"/>
                          <a:pt x="342" y="936"/>
                          <a:pt x="342" y="799"/>
                        </a:cubicBezTo>
                        <a:cubicBezTo>
                          <a:pt x="342" y="661"/>
                          <a:pt x="454" y="550"/>
                          <a:pt x="591" y="550"/>
                        </a:cubicBezTo>
                        <a:cubicBezTo>
                          <a:pt x="644" y="550"/>
                          <a:pt x="694" y="566"/>
                          <a:pt x="736" y="596"/>
                        </a:cubicBezTo>
                        <a:cubicBezTo>
                          <a:pt x="860" y="546"/>
                          <a:pt x="860" y="546"/>
                          <a:pt x="860" y="546"/>
                        </a:cubicBezTo>
                        <a:cubicBezTo>
                          <a:pt x="889" y="440"/>
                          <a:pt x="985" y="362"/>
                          <a:pt x="1100" y="362"/>
                        </a:cubicBezTo>
                        <a:cubicBezTo>
                          <a:pt x="1226" y="362"/>
                          <a:pt x="1331" y="456"/>
                          <a:pt x="1347" y="579"/>
                        </a:cubicBezTo>
                        <a:cubicBezTo>
                          <a:pt x="1484" y="648"/>
                          <a:pt x="1484" y="648"/>
                          <a:pt x="1484" y="648"/>
                        </a:cubicBezTo>
                        <a:cubicBezTo>
                          <a:pt x="1523" y="623"/>
                          <a:pt x="1568" y="610"/>
                          <a:pt x="1615" y="610"/>
                        </a:cubicBezTo>
                        <a:cubicBezTo>
                          <a:pt x="1670" y="610"/>
                          <a:pt x="1723" y="628"/>
                          <a:pt x="1766" y="661"/>
                        </a:cubicBezTo>
                        <a:cubicBezTo>
                          <a:pt x="1865" y="621"/>
                          <a:pt x="1865" y="621"/>
                          <a:pt x="1865" y="621"/>
                        </a:cubicBezTo>
                        <a:cubicBezTo>
                          <a:pt x="1807" y="574"/>
                          <a:pt x="1733" y="547"/>
                          <a:pt x="1653" y="547"/>
                        </a:cubicBezTo>
                        <a:cubicBezTo>
                          <a:pt x="1619" y="547"/>
                          <a:pt x="1619" y="547"/>
                          <a:pt x="1619" y="547"/>
                        </a:cubicBezTo>
                        <a:cubicBezTo>
                          <a:pt x="1626" y="416"/>
                          <a:pt x="1599" y="312"/>
                          <a:pt x="1536" y="220"/>
                        </a:cubicBezTo>
                        <a:cubicBezTo>
                          <a:pt x="1461" y="110"/>
                          <a:pt x="1361" y="42"/>
                          <a:pt x="1230" y="11"/>
                        </a:cubicBezTo>
                        <a:cubicBezTo>
                          <a:pt x="1198" y="4"/>
                          <a:pt x="1165" y="0"/>
                          <a:pt x="1131" y="0"/>
                        </a:cubicBezTo>
                        <a:cubicBezTo>
                          <a:pt x="998" y="0"/>
                          <a:pt x="818" y="61"/>
                          <a:pt x="708" y="226"/>
                        </a:cubicBezTo>
                        <a:cubicBezTo>
                          <a:pt x="665" y="207"/>
                          <a:pt x="617" y="196"/>
                          <a:pt x="567" y="196"/>
                        </a:cubicBezTo>
                        <a:cubicBezTo>
                          <a:pt x="382" y="196"/>
                          <a:pt x="231" y="340"/>
                          <a:pt x="218" y="521"/>
                        </a:cubicBezTo>
                        <a:cubicBezTo>
                          <a:pt x="196" y="532"/>
                          <a:pt x="175" y="545"/>
                          <a:pt x="156" y="560"/>
                        </a:cubicBezTo>
                        <a:cubicBezTo>
                          <a:pt x="105" y="601"/>
                          <a:pt x="65" y="654"/>
                          <a:pt x="40" y="716"/>
                        </a:cubicBezTo>
                        <a:cubicBezTo>
                          <a:pt x="0" y="816"/>
                          <a:pt x="6" y="928"/>
                          <a:pt x="56" y="1022"/>
                        </a:cubicBezTo>
                        <a:cubicBezTo>
                          <a:pt x="110" y="1125"/>
                          <a:pt x="192" y="1190"/>
                          <a:pt x="297" y="1215"/>
                        </a:cubicBezTo>
                        <a:cubicBezTo>
                          <a:pt x="297" y="1216"/>
                          <a:pt x="594" y="1217"/>
                          <a:pt x="773" y="1219"/>
                        </a:cubicBezTo>
                        <a:cubicBezTo>
                          <a:pt x="773" y="1220"/>
                          <a:pt x="773" y="1220"/>
                          <a:pt x="773" y="1221"/>
                        </a:cubicBezTo>
                        <a:cubicBezTo>
                          <a:pt x="904" y="1222"/>
                          <a:pt x="1230" y="1223"/>
                          <a:pt x="1421" y="1224"/>
                        </a:cubicBezTo>
                        <a:cubicBezTo>
                          <a:pt x="1421" y="1225"/>
                          <a:pt x="1420" y="1225"/>
                          <a:pt x="1420" y="1226"/>
                        </a:cubicBezTo>
                        <a:cubicBezTo>
                          <a:pt x="1486" y="1226"/>
                          <a:pt x="1527" y="1227"/>
                          <a:pt x="1527" y="1227"/>
                        </a:cubicBezTo>
                        <a:cubicBezTo>
                          <a:pt x="1539" y="1227"/>
                          <a:pt x="1551" y="1227"/>
                          <a:pt x="1564" y="1227"/>
                        </a:cubicBezTo>
                        <a:cubicBezTo>
                          <a:pt x="1601" y="1227"/>
                          <a:pt x="1601" y="1227"/>
                          <a:pt x="1601" y="1227"/>
                        </a:cubicBezTo>
                        <a:cubicBezTo>
                          <a:pt x="1628" y="1227"/>
                          <a:pt x="1649" y="1227"/>
                          <a:pt x="1668" y="1226"/>
                        </a:cubicBezTo>
                        <a:cubicBezTo>
                          <a:pt x="1772" y="1223"/>
                          <a:pt x="1867" y="1172"/>
                          <a:pt x="1929" y="1087"/>
                        </a:cubicBezTo>
                        <a:cubicBezTo>
                          <a:pt x="1973" y="1026"/>
                          <a:pt x="1995" y="954"/>
                          <a:pt x="1994" y="882"/>
                        </a:cubicBezTo>
                        <a:cubicBezTo>
                          <a:pt x="1988" y="879"/>
                          <a:pt x="1982" y="876"/>
                          <a:pt x="1977" y="872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60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68" name="그룹 567"/>
            <p:cNvGrpSpPr/>
            <p:nvPr/>
          </p:nvGrpSpPr>
          <p:grpSpPr>
            <a:xfrm>
              <a:off x="3664293" y="1980116"/>
              <a:ext cx="1676708" cy="1160852"/>
              <a:chOff x="3532739" y="2038764"/>
              <a:chExt cx="1945289" cy="1346803"/>
            </a:xfrm>
          </p:grpSpPr>
          <p:sp>
            <p:nvSpPr>
              <p:cNvPr id="625" name="타원 624"/>
              <p:cNvSpPr/>
              <p:nvPr/>
            </p:nvSpPr>
            <p:spPr>
              <a:xfrm>
                <a:off x="3812154" y="2038764"/>
                <a:ext cx="1346804" cy="1346803"/>
              </a:xfrm>
              <a:prstGeom prst="ellipse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6" name="그룹 625"/>
              <p:cNvGrpSpPr/>
              <p:nvPr/>
            </p:nvGrpSpPr>
            <p:grpSpPr>
              <a:xfrm>
                <a:off x="4280402" y="2689870"/>
                <a:ext cx="410308" cy="410308"/>
                <a:chOff x="5148064" y="476886"/>
                <a:chExt cx="385762" cy="385762"/>
              </a:xfrm>
            </p:grpSpPr>
            <p:sp>
              <p:nvSpPr>
                <p:cNvPr id="628" name="Freeform 19"/>
                <p:cNvSpPr>
                  <a:spLocks/>
                </p:cNvSpPr>
                <p:nvPr/>
              </p:nvSpPr>
              <p:spPr bwMode="auto">
                <a:xfrm>
                  <a:off x="5216487" y="676255"/>
                  <a:ext cx="80220" cy="94376"/>
                </a:xfrm>
                <a:custGeom>
                  <a:avLst/>
                  <a:gdLst>
                    <a:gd name="T0" fmla="*/ 408 w 449"/>
                    <a:gd name="T1" fmla="*/ 215 h 528"/>
                    <a:gd name="T2" fmla="*/ 408 w 449"/>
                    <a:gd name="T3" fmla="*/ 162 h 528"/>
                    <a:gd name="T4" fmla="*/ 225 w 449"/>
                    <a:gd name="T5" fmla="*/ 0 h 528"/>
                    <a:gd name="T6" fmla="*/ 41 w 449"/>
                    <a:gd name="T7" fmla="*/ 162 h 528"/>
                    <a:gd name="T8" fmla="*/ 41 w 449"/>
                    <a:gd name="T9" fmla="*/ 215 h 528"/>
                    <a:gd name="T10" fmla="*/ 0 w 449"/>
                    <a:gd name="T11" fmla="*/ 272 h 528"/>
                    <a:gd name="T12" fmla="*/ 60 w 449"/>
                    <a:gd name="T13" fmla="*/ 369 h 528"/>
                    <a:gd name="T14" fmla="*/ 225 w 449"/>
                    <a:gd name="T15" fmla="*/ 528 h 528"/>
                    <a:gd name="T16" fmla="*/ 389 w 449"/>
                    <a:gd name="T17" fmla="*/ 369 h 528"/>
                    <a:gd name="T18" fmla="*/ 449 w 449"/>
                    <a:gd name="T19" fmla="*/ 272 h 528"/>
                    <a:gd name="T20" fmla="*/ 408 w 449"/>
                    <a:gd name="T21" fmla="*/ 215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9" h="528">
                      <a:moveTo>
                        <a:pt x="408" y="215"/>
                      </a:moveTo>
                      <a:cubicBezTo>
                        <a:pt x="408" y="162"/>
                        <a:pt x="408" y="162"/>
                        <a:pt x="408" y="162"/>
                      </a:cubicBezTo>
                      <a:cubicBezTo>
                        <a:pt x="397" y="70"/>
                        <a:pt x="319" y="0"/>
                        <a:pt x="225" y="0"/>
                      </a:cubicBezTo>
                      <a:cubicBezTo>
                        <a:pt x="130" y="0"/>
                        <a:pt x="52" y="70"/>
                        <a:pt x="41" y="162"/>
                      </a:cubicBezTo>
                      <a:cubicBezTo>
                        <a:pt x="41" y="215"/>
                        <a:pt x="41" y="215"/>
                        <a:pt x="41" y="215"/>
                      </a:cubicBezTo>
                      <a:cubicBezTo>
                        <a:pt x="17" y="223"/>
                        <a:pt x="0" y="246"/>
                        <a:pt x="0" y="272"/>
                      </a:cubicBezTo>
                      <a:cubicBezTo>
                        <a:pt x="0" y="325"/>
                        <a:pt x="27" y="368"/>
                        <a:pt x="60" y="369"/>
                      </a:cubicBezTo>
                      <a:cubicBezTo>
                        <a:pt x="90" y="463"/>
                        <a:pt x="153" y="528"/>
                        <a:pt x="225" y="528"/>
                      </a:cubicBezTo>
                      <a:cubicBezTo>
                        <a:pt x="296" y="528"/>
                        <a:pt x="359" y="463"/>
                        <a:pt x="389" y="369"/>
                      </a:cubicBezTo>
                      <a:cubicBezTo>
                        <a:pt x="422" y="368"/>
                        <a:pt x="449" y="325"/>
                        <a:pt x="449" y="272"/>
                      </a:cubicBezTo>
                      <a:cubicBezTo>
                        <a:pt x="449" y="246"/>
                        <a:pt x="432" y="223"/>
                        <a:pt x="408" y="215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9" name="Freeform 20"/>
                <p:cNvSpPr>
                  <a:spLocks/>
                </p:cNvSpPr>
                <p:nvPr/>
              </p:nvSpPr>
              <p:spPr bwMode="auto">
                <a:xfrm>
                  <a:off x="5211768" y="815460"/>
                  <a:ext cx="4719" cy="36571"/>
                </a:xfrm>
                <a:custGeom>
                  <a:avLst/>
                  <a:gdLst>
                    <a:gd name="T0" fmla="*/ 4 w 4"/>
                    <a:gd name="T1" fmla="*/ 0 h 31"/>
                    <a:gd name="T2" fmla="*/ 0 w 4"/>
                    <a:gd name="T3" fmla="*/ 31 h 31"/>
                    <a:gd name="T4" fmla="*/ 4 w 4"/>
                    <a:gd name="T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1">
                      <a:moveTo>
                        <a:pt x="4" y="0"/>
                      </a:moveTo>
                      <a:lnTo>
                        <a:pt x="0" y="3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0" name="Freeform 21"/>
                <p:cNvSpPr>
                  <a:spLocks/>
                </p:cNvSpPr>
                <p:nvPr/>
              </p:nvSpPr>
              <p:spPr bwMode="auto">
                <a:xfrm>
                  <a:off x="5297886" y="815460"/>
                  <a:ext cx="3539" cy="36571"/>
                </a:xfrm>
                <a:custGeom>
                  <a:avLst/>
                  <a:gdLst>
                    <a:gd name="T0" fmla="*/ 3 w 3"/>
                    <a:gd name="T1" fmla="*/ 31 h 31"/>
                    <a:gd name="T2" fmla="*/ 0 w 3"/>
                    <a:gd name="T3" fmla="*/ 0 h 31"/>
                    <a:gd name="T4" fmla="*/ 3 w 3"/>
                    <a:gd name="T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1">
                      <a:moveTo>
                        <a:pt x="3" y="31"/>
                      </a:moveTo>
                      <a:lnTo>
                        <a:pt x="0" y="0"/>
                      </a:lnTo>
                      <a:lnTo>
                        <a:pt x="3" y="31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1" name="Freeform 22"/>
                <p:cNvSpPr>
                  <a:spLocks/>
                </p:cNvSpPr>
                <p:nvPr/>
              </p:nvSpPr>
              <p:spPr bwMode="auto">
                <a:xfrm>
                  <a:off x="5181096" y="765913"/>
                  <a:ext cx="151002" cy="96735"/>
                </a:xfrm>
                <a:custGeom>
                  <a:avLst/>
                  <a:gdLst>
                    <a:gd name="T0" fmla="*/ 845 w 845"/>
                    <a:gd name="T1" fmla="*/ 294 h 542"/>
                    <a:gd name="T2" fmla="*/ 801 w 845"/>
                    <a:gd name="T3" fmla="*/ 188 h 542"/>
                    <a:gd name="T4" fmla="*/ 557 w 845"/>
                    <a:gd name="T5" fmla="*/ 87 h 542"/>
                    <a:gd name="T6" fmla="*/ 529 w 845"/>
                    <a:gd name="T7" fmla="*/ 69 h 542"/>
                    <a:gd name="T8" fmla="*/ 504 w 845"/>
                    <a:gd name="T9" fmla="*/ 7 h 542"/>
                    <a:gd name="T10" fmla="*/ 504 w 845"/>
                    <a:gd name="T11" fmla="*/ 0 h 542"/>
                    <a:gd name="T12" fmla="*/ 423 w 845"/>
                    <a:gd name="T13" fmla="*/ 30 h 542"/>
                    <a:gd name="T14" fmla="*/ 341 w 845"/>
                    <a:gd name="T15" fmla="*/ 0 h 542"/>
                    <a:gd name="T16" fmla="*/ 341 w 845"/>
                    <a:gd name="T17" fmla="*/ 7 h 542"/>
                    <a:gd name="T18" fmla="*/ 316 w 845"/>
                    <a:gd name="T19" fmla="*/ 69 h 542"/>
                    <a:gd name="T20" fmla="*/ 288 w 845"/>
                    <a:gd name="T21" fmla="*/ 87 h 542"/>
                    <a:gd name="T22" fmla="*/ 44 w 845"/>
                    <a:gd name="T23" fmla="*/ 188 h 542"/>
                    <a:gd name="T24" fmla="*/ 0 w 845"/>
                    <a:gd name="T25" fmla="*/ 294 h 542"/>
                    <a:gd name="T26" fmla="*/ 0 w 845"/>
                    <a:gd name="T27" fmla="*/ 370 h 542"/>
                    <a:gd name="T28" fmla="*/ 423 w 845"/>
                    <a:gd name="T29" fmla="*/ 542 h 542"/>
                    <a:gd name="T30" fmla="*/ 845 w 845"/>
                    <a:gd name="T31" fmla="*/ 370 h 542"/>
                    <a:gd name="T32" fmla="*/ 845 w 845"/>
                    <a:gd name="T33" fmla="*/ 294 h 5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5" h="542">
                      <a:moveTo>
                        <a:pt x="845" y="294"/>
                      </a:moveTo>
                      <a:cubicBezTo>
                        <a:pt x="845" y="253"/>
                        <a:pt x="828" y="215"/>
                        <a:pt x="801" y="188"/>
                      </a:cubicBezTo>
                      <a:cubicBezTo>
                        <a:pt x="557" y="87"/>
                        <a:pt x="557" y="87"/>
                        <a:pt x="557" y="87"/>
                      </a:cubicBezTo>
                      <a:cubicBezTo>
                        <a:pt x="547" y="83"/>
                        <a:pt x="537" y="77"/>
                        <a:pt x="529" y="69"/>
                      </a:cubicBezTo>
                      <a:cubicBezTo>
                        <a:pt x="514" y="53"/>
                        <a:pt x="504" y="31"/>
                        <a:pt x="504" y="7"/>
                      </a:cubicBezTo>
                      <a:cubicBezTo>
                        <a:pt x="504" y="0"/>
                        <a:pt x="504" y="0"/>
                        <a:pt x="504" y="0"/>
                      </a:cubicBezTo>
                      <a:cubicBezTo>
                        <a:pt x="479" y="19"/>
                        <a:pt x="452" y="30"/>
                        <a:pt x="423" y="30"/>
                      </a:cubicBezTo>
                      <a:cubicBezTo>
                        <a:pt x="393" y="30"/>
                        <a:pt x="366" y="19"/>
                        <a:pt x="341" y="0"/>
                      </a:cubicBezTo>
                      <a:cubicBezTo>
                        <a:pt x="341" y="7"/>
                        <a:pt x="341" y="7"/>
                        <a:pt x="341" y="7"/>
                      </a:cubicBezTo>
                      <a:cubicBezTo>
                        <a:pt x="341" y="31"/>
                        <a:pt x="331" y="53"/>
                        <a:pt x="316" y="69"/>
                      </a:cubicBezTo>
                      <a:cubicBezTo>
                        <a:pt x="308" y="77"/>
                        <a:pt x="298" y="83"/>
                        <a:pt x="288" y="87"/>
                      </a:cubicBezTo>
                      <a:cubicBezTo>
                        <a:pt x="44" y="188"/>
                        <a:pt x="44" y="188"/>
                        <a:pt x="44" y="188"/>
                      </a:cubicBezTo>
                      <a:cubicBezTo>
                        <a:pt x="17" y="215"/>
                        <a:pt x="0" y="253"/>
                        <a:pt x="0" y="294"/>
                      </a:cubicBezTo>
                      <a:cubicBezTo>
                        <a:pt x="0" y="370"/>
                        <a:pt x="0" y="370"/>
                        <a:pt x="0" y="370"/>
                      </a:cubicBezTo>
                      <a:cubicBezTo>
                        <a:pt x="109" y="476"/>
                        <a:pt x="258" y="542"/>
                        <a:pt x="423" y="542"/>
                      </a:cubicBezTo>
                      <a:cubicBezTo>
                        <a:pt x="587" y="542"/>
                        <a:pt x="736" y="476"/>
                        <a:pt x="845" y="370"/>
                      </a:cubicBezTo>
                      <a:lnTo>
                        <a:pt x="845" y="294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auto">
                <a:xfrm>
                  <a:off x="5411137" y="557106"/>
                  <a:ext cx="100275" cy="64884"/>
                </a:xfrm>
                <a:custGeom>
                  <a:avLst/>
                  <a:gdLst>
                    <a:gd name="T0" fmla="*/ 563 w 563"/>
                    <a:gd name="T1" fmla="*/ 196 h 361"/>
                    <a:gd name="T2" fmla="*/ 534 w 563"/>
                    <a:gd name="T3" fmla="*/ 125 h 361"/>
                    <a:gd name="T4" fmla="*/ 371 w 563"/>
                    <a:gd name="T5" fmla="*/ 58 h 361"/>
                    <a:gd name="T6" fmla="*/ 353 w 563"/>
                    <a:gd name="T7" fmla="*/ 45 h 361"/>
                    <a:gd name="T8" fmla="*/ 336 w 563"/>
                    <a:gd name="T9" fmla="*/ 4 h 361"/>
                    <a:gd name="T10" fmla="*/ 336 w 563"/>
                    <a:gd name="T11" fmla="*/ 0 h 361"/>
                    <a:gd name="T12" fmla="*/ 281 w 563"/>
                    <a:gd name="T13" fmla="*/ 19 h 361"/>
                    <a:gd name="T14" fmla="*/ 227 w 563"/>
                    <a:gd name="T15" fmla="*/ 0 h 361"/>
                    <a:gd name="T16" fmla="*/ 227 w 563"/>
                    <a:gd name="T17" fmla="*/ 4 h 361"/>
                    <a:gd name="T18" fmla="*/ 210 w 563"/>
                    <a:gd name="T19" fmla="*/ 45 h 361"/>
                    <a:gd name="T20" fmla="*/ 191 w 563"/>
                    <a:gd name="T21" fmla="*/ 58 h 361"/>
                    <a:gd name="T22" fmla="*/ 29 w 563"/>
                    <a:gd name="T23" fmla="*/ 125 h 361"/>
                    <a:gd name="T24" fmla="*/ 0 w 563"/>
                    <a:gd name="T25" fmla="*/ 196 h 361"/>
                    <a:gd name="T26" fmla="*/ 0 w 563"/>
                    <a:gd name="T27" fmla="*/ 246 h 361"/>
                    <a:gd name="T28" fmla="*/ 281 w 563"/>
                    <a:gd name="T29" fmla="*/ 361 h 361"/>
                    <a:gd name="T30" fmla="*/ 563 w 563"/>
                    <a:gd name="T31" fmla="*/ 246 h 361"/>
                    <a:gd name="T32" fmla="*/ 563 w 563"/>
                    <a:gd name="T33" fmla="*/ 196 h 3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3" h="361">
                      <a:moveTo>
                        <a:pt x="563" y="196"/>
                      </a:moveTo>
                      <a:cubicBezTo>
                        <a:pt x="563" y="168"/>
                        <a:pt x="552" y="143"/>
                        <a:pt x="534" y="125"/>
                      </a:cubicBezTo>
                      <a:cubicBezTo>
                        <a:pt x="371" y="58"/>
                        <a:pt x="371" y="58"/>
                        <a:pt x="371" y="58"/>
                      </a:cubicBezTo>
                      <a:cubicBezTo>
                        <a:pt x="364" y="55"/>
                        <a:pt x="358" y="51"/>
                        <a:pt x="353" y="45"/>
                      </a:cubicBezTo>
                      <a:cubicBezTo>
                        <a:pt x="342" y="35"/>
                        <a:pt x="336" y="20"/>
                        <a:pt x="336" y="4"/>
                      </a:cubicBezTo>
                      <a:cubicBezTo>
                        <a:pt x="336" y="0"/>
                        <a:pt x="336" y="0"/>
                        <a:pt x="336" y="0"/>
                      </a:cubicBezTo>
                      <a:cubicBezTo>
                        <a:pt x="319" y="12"/>
                        <a:pt x="301" y="19"/>
                        <a:pt x="281" y="19"/>
                      </a:cubicBezTo>
                      <a:cubicBezTo>
                        <a:pt x="262" y="19"/>
                        <a:pt x="244" y="12"/>
                        <a:pt x="227" y="0"/>
                      </a:cubicBezTo>
                      <a:cubicBezTo>
                        <a:pt x="227" y="4"/>
                        <a:pt x="227" y="4"/>
                        <a:pt x="227" y="4"/>
                      </a:cubicBezTo>
                      <a:cubicBezTo>
                        <a:pt x="227" y="20"/>
                        <a:pt x="221" y="35"/>
                        <a:pt x="210" y="45"/>
                      </a:cubicBezTo>
                      <a:cubicBezTo>
                        <a:pt x="205" y="51"/>
                        <a:pt x="199" y="55"/>
                        <a:pt x="191" y="58"/>
                      </a:cubicBezTo>
                      <a:cubicBezTo>
                        <a:pt x="29" y="125"/>
                        <a:pt x="29" y="125"/>
                        <a:pt x="29" y="125"/>
                      </a:cubicBezTo>
                      <a:cubicBezTo>
                        <a:pt x="11" y="143"/>
                        <a:pt x="0" y="168"/>
                        <a:pt x="0" y="196"/>
                      </a:cubicBezTo>
                      <a:cubicBezTo>
                        <a:pt x="0" y="246"/>
                        <a:pt x="0" y="246"/>
                        <a:pt x="0" y="246"/>
                      </a:cubicBezTo>
                      <a:cubicBezTo>
                        <a:pt x="73" y="317"/>
                        <a:pt x="172" y="361"/>
                        <a:pt x="281" y="361"/>
                      </a:cubicBezTo>
                      <a:cubicBezTo>
                        <a:pt x="391" y="361"/>
                        <a:pt x="490" y="317"/>
                        <a:pt x="563" y="246"/>
                      </a:cubicBezTo>
                      <a:lnTo>
                        <a:pt x="563" y="196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auto">
                <a:xfrm>
                  <a:off x="5245979" y="494582"/>
                  <a:ext cx="44829" cy="51907"/>
                </a:xfrm>
                <a:custGeom>
                  <a:avLst/>
                  <a:gdLst>
                    <a:gd name="T0" fmla="*/ 227 w 250"/>
                    <a:gd name="T1" fmla="*/ 120 h 294"/>
                    <a:gd name="T2" fmla="*/ 227 w 250"/>
                    <a:gd name="T3" fmla="*/ 90 h 294"/>
                    <a:gd name="T4" fmla="*/ 125 w 250"/>
                    <a:gd name="T5" fmla="*/ 0 h 294"/>
                    <a:gd name="T6" fmla="*/ 23 w 250"/>
                    <a:gd name="T7" fmla="*/ 90 h 294"/>
                    <a:gd name="T8" fmla="*/ 23 w 250"/>
                    <a:gd name="T9" fmla="*/ 120 h 294"/>
                    <a:gd name="T10" fmla="*/ 0 w 250"/>
                    <a:gd name="T11" fmla="*/ 152 h 294"/>
                    <a:gd name="T12" fmla="*/ 33 w 250"/>
                    <a:gd name="T13" fmla="*/ 206 h 294"/>
                    <a:gd name="T14" fmla="*/ 125 w 250"/>
                    <a:gd name="T15" fmla="*/ 294 h 294"/>
                    <a:gd name="T16" fmla="*/ 216 w 250"/>
                    <a:gd name="T17" fmla="*/ 206 h 294"/>
                    <a:gd name="T18" fmla="*/ 250 w 250"/>
                    <a:gd name="T19" fmla="*/ 152 h 294"/>
                    <a:gd name="T20" fmla="*/ 227 w 250"/>
                    <a:gd name="T21" fmla="*/ 1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0" h="294">
                      <a:moveTo>
                        <a:pt x="227" y="120"/>
                      </a:moveTo>
                      <a:cubicBezTo>
                        <a:pt x="227" y="90"/>
                        <a:pt x="227" y="90"/>
                        <a:pt x="227" y="90"/>
                      </a:cubicBezTo>
                      <a:cubicBezTo>
                        <a:pt x="221" y="40"/>
                        <a:pt x="177" y="0"/>
                        <a:pt x="125" y="0"/>
                      </a:cubicBezTo>
                      <a:cubicBezTo>
                        <a:pt x="72" y="0"/>
                        <a:pt x="29" y="40"/>
                        <a:pt x="23" y="90"/>
                      </a:cubicBezTo>
                      <a:cubicBezTo>
                        <a:pt x="23" y="120"/>
                        <a:pt x="23" y="120"/>
                        <a:pt x="23" y="120"/>
                      </a:cubicBezTo>
                      <a:cubicBezTo>
                        <a:pt x="10" y="124"/>
                        <a:pt x="0" y="137"/>
                        <a:pt x="0" y="152"/>
                      </a:cubicBezTo>
                      <a:cubicBezTo>
                        <a:pt x="0" y="181"/>
                        <a:pt x="15" y="205"/>
                        <a:pt x="33" y="206"/>
                      </a:cubicBezTo>
                      <a:cubicBezTo>
                        <a:pt x="50" y="258"/>
                        <a:pt x="85" y="294"/>
                        <a:pt x="125" y="294"/>
                      </a:cubicBezTo>
                      <a:cubicBezTo>
                        <a:pt x="165" y="294"/>
                        <a:pt x="199" y="258"/>
                        <a:pt x="216" y="206"/>
                      </a:cubicBezTo>
                      <a:cubicBezTo>
                        <a:pt x="235" y="205"/>
                        <a:pt x="250" y="181"/>
                        <a:pt x="250" y="152"/>
                      </a:cubicBezTo>
                      <a:cubicBezTo>
                        <a:pt x="250" y="137"/>
                        <a:pt x="240" y="124"/>
                        <a:pt x="227" y="120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auto">
                <a:xfrm>
                  <a:off x="5227104" y="544129"/>
                  <a:ext cx="83759" cy="53087"/>
                </a:xfrm>
                <a:custGeom>
                  <a:avLst/>
                  <a:gdLst>
                    <a:gd name="T0" fmla="*/ 470 w 470"/>
                    <a:gd name="T1" fmla="*/ 163 h 301"/>
                    <a:gd name="T2" fmla="*/ 445 w 470"/>
                    <a:gd name="T3" fmla="*/ 105 h 301"/>
                    <a:gd name="T4" fmla="*/ 310 w 470"/>
                    <a:gd name="T5" fmla="*/ 49 h 301"/>
                    <a:gd name="T6" fmla="*/ 294 w 470"/>
                    <a:gd name="T7" fmla="*/ 38 h 301"/>
                    <a:gd name="T8" fmla="*/ 280 w 470"/>
                    <a:gd name="T9" fmla="*/ 4 h 301"/>
                    <a:gd name="T10" fmla="*/ 280 w 470"/>
                    <a:gd name="T11" fmla="*/ 0 h 301"/>
                    <a:gd name="T12" fmla="*/ 235 w 470"/>
                    <a:gd name="T13" fmla="*/ 17 h 301"/>
                    <a:gd name="T14" fmla="*/ 190 w 470"/>
                    <a:gd name="T15" fmla="*/ 0 h 301"/>
                    <a:gd name="T16" fmla="*/ 190 w 470"/>
                    <a:gd name="T17" fmla="*/ 4 h 301"/>
                    <a:gd name="T18" fmla="*/ 176 w 470"/>
                    <a:gd name="T19" fmla="*/ 38 h 301"/>
                    <a:gd name="T20" fmla="*/ 160 w 470"/>
                    <a:gd name="T21" fmla="*/ 49 h 301"/>
                    <a:gd name="T22" fmla="*/ 24 w 470"/>
                    <a:gd name="T23" fmla="*/ 105 h 301"/>
                    <a:gd name="T24" fmla="*/ 0 w 470"/>
                    <a:gd name="T25" fmla="*/ 163 h 301"/>
                    <a:gd name="T26" fmla="*/ 0 w 470"/>
                    <a:gd name="T27" fmla="*/ 206 h 301"/>
                    <a:gd name="T28" fmla="*/ 235 w 470"/>
                    <a:gd name="T29" fmla="*/ 301 h 301"/>
                    <a:gd name="T30" fmla="*/ 470 w 470"/>
                    <a:gd name="T31" fmla="*/ 206 h 301"/>
                    <a:gd name="T32" fmla="*/ 470 w 470"/>
                    <a:gd name="T33" fmla="*/ 163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0" h="301">
                      <a:moveTo>
                        <a:pt x="470" y="163"/>
                      </a:moveTo>
                      <a:cubicBezTo>
                        <a:pt x="470" y="140"/>
                        <a:pt x="460" y="120"/>
                        <a:pt x="445" y="105"/>
                      </a:cubicBezTo>
                      <a:cubicBezTo>
                        <a:pt x="310" y="49"/>
                        <a:pt x="310" y="49"/>
                        <a:pt x="310" y="49"/>
                      </a:cubicBezTo>
                      <a:cubicBezTo>
                        <a:pt x="304" y="46"/>
                        <a:pt x="299" y="43"/>
                        <a:pt x="294" y="38"/>
                      </a:cubicBezTo>
                      <a:cubicBezTo>
                        <a:pt x="285" y="29"/>
                        <a:pt x="280" y="17"/>
                        <a:pt x="280" y="4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cubicBezTo>
                        <a:pt x="267" y="11"/>
                        <a:pt x="251" y="17"/>
                        <a:pt x="235" y="17"/>
                      </a:cubicBezTo>
                      <a:cubicBezTo>
                        <a:pt x="219" y="17"/>
                        <a:pt x="203" y="11"/>
                        <a:pt x="190" y="0"/>
                      </a:cubicBezTo>
                      <a:cubicBezTo>
                        <a:pt x="190" y="4"/>
                        <a:pt x="190" y="4"/>
                        <a:pt x="190" y="4"/>
                      </a:cubicBezTo>
                      <a:cubicBezTo>
                        <a:pt x="190" y="17"/>
                        <a:pt x="184" y="29"/>
                        <a:pt x="176" y="38"/>
                      </a:cubicBezTo>
                      <a:cubicBezTo>
                        <a:pt x="171" y="43"/>
                        <a:pt x="166" y="46"/>
                        <a:pt x="160" y="49"/>
                      </a:cubicBezTo>
                      <a:cubicBezTo>
                        <a:pt x="24" y="105"/>
                        <a:pt x="24" y="105"/>
                        <a:pt x="24" y="105"/>
                      </a:cubicBezTo>
                      <a:cubicBezTo>
                        <a:pt x="9" y="120"/>
                        <a:pt x="0" y="140"/>
                        <a:pt x="0" y="163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1" y="265"/>
                        <a:pt x="144" y="301"/>
                        <a:pt x="235" y="301"/>
                      </a:cubicBezTo>
                      <a:cubicBezTo>
                        <a:pt x="326" y="301"/>
                        <a:pt x="409" y="265"/>
                        <a:pt x="470" y="206"/>
                      </a:cubicBezTo>
                      <a:lnTo>
                        <a:pt x="470" y="163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auto">
                <a:xfrm>
                  <a:off x="5451247" y="758834"/>
                  <a:ext cx="44829" cy="53087"/>
                </a:xfrm>
                <a:custGeom>
                  <a:avLst/>
                  <a:gdLst>
                    <a:gd name="T0" fmla="*/ 227 w 250"/>
                    <a:gd name="T1" fmla="*/ 119 h 293"/>
                    <a:gd name="T2" fmla="*/ 227 w 250"/>
                    <a:gd name="T3" fmla="*/ 90 h 293"/>
                    <a:gd name="T4" fmla="*/ 125 w 250"/>
                    <a:gd name="T5" fmla="*/ 0 h 293"/>
                    <a:gd name="T6" fmla="*/ 23 w 250"/>
                    <a:gd name="T7" fmla="*/ 90 h 293"/>
                    <a:gd name="T8" fmla="*/ 23 w 250"/>
                    <a:gd name="T9" fmla="*/ 119 h 293"/>
                    <a:gd name="T10" fmla="*/ 0 w 250"/>
                    <a:gd name="T11" fmla="*/ 152 h 293"/>
                    <a:gd name="T12" fmla="*/ 33 w 250"/>
                    <a:gd name="T13" fmla="*/ 205 h 293"/>
                    <a:gd name="T14" fmla="*/ 125 w 250"/>
                    <a:gd name="T15" fmla="*/ 293 h 293"/>
                    <a:gd name="T16" fmla="*/ 216 w 250"/>
                    <a:gd name="T17" fmla="*/ 205 h 293"/>
                    <a:gd name="T18" fmla="*/ 250 w 250"/>
                    <a:gd name="T19" fmla="*/ 152 h 293"/>
                    <a:gd name="T20" fmla="*/ 227 w 250"/>
                    <a:gd name="T21" fmla="*/ 119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0" h="293">
                      <a:moveTo>
                        <a:pt x="227" y="119"/>
                      </a:moveTo>
                      <a:cubicBezTo>
                        <a:pt x="227" y="90"/>
                        <a:pt x="227" y="90"/>
                        <a:pt x="227" y="90"/>
                      </a:cubicBezTo>
                      <a:cubicBezTo>
                        <a:pt x="221" y="39"/>
                        <a:pt x="177" y="0"/>
                        <a:pt x="125" y="0"/>
                      </a:cubicBezTo>
                      <a:cubicBezTo>
                        <a:pt x="72" y="0"/>
                        <a:pt x="29" y="39"/>
                        <a:pt x="23" y="90"/>
                      </a:cubicBezTo>
                      <a:cubicBezTo>
                        <a:pt x="23" y="119"/>
                        <a:pt x="23" y="119"/>
                        <a:pt x="23" y="119"/>
                      </a:cubicBezTo>
                      <a:cubicBezTo>
                        <a:pt x="10" y="124"/>
                        <a:pt x="0" y="137"/>
                        <a:pt x="0" y="152"/>
                      </a:cubicBezTo>
                      <a:cubicBezTo>
                        <a:pt x="0" y="181"/>
                        <a:pt x="15" y="204"/>
                        <a:pt x="33" y="205"/>
                      </a:cubicBezTo>
                      <a:cubicBezTo>
                        <a:pt x="50" y="258"/>
                        <a:pt x="85" y="293"/>
                        <a:pt x="125" y="293"/>
                      </a:cubicBezTo>
                      <a:cubicBezTo>
                        <a:pt x="165" y="293"/>
                        <a:pt x="199" y="258"/>
                        <a:pt x="216" y="205"/>
                      </a:cubicBezTo>
                      <a:cubicBezTo>
                        <a:pt x="235" y="204"/>
                        <a:pt x="250" y="181"/>
                        <a:pt x="250" y="152"/>
                      </a:cubicBezTo>
                      <a:cubicBezTo>
                        <a:pt x="250" y="137"/>
                        <a:pt x="240" y="124"/>
                        <a:pt x="227" y="119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6" name="Oval 28"/>
                <p:cNvSpPr>
                  <a:spLocks noChangeArrowheads="1"/>
                </p:cNvSpPr>
                <p:nvPr/>
              </p:nvSpPr>
              <p:spPr bwMode="auto">
                <a:xfrm>
                  <a:off x="5148064" y="645583"/>
                  <a:ext cx="217065" cy="217065"/>
                </a:xfrm>
                <a:prstGeom prst="ellipse">
                  <a:avLst/>
                </a:pr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7" name="Oval 29"/>
                <p:cNvSpPr>
                  <a:spLocks noChangeArrowheads="1"/>
                </p:cNvSpPr>
                <p:nvPr/>
              </p:nvSpPr>
              <p:spPr bwMode="auto">
                <a:xfrm>
                  <a:off x="5388723" y="476886"/>
                  <a:ext cx="145103" cy="145103"/>
                </a:xfrm>
                <a:prstGeom prst="ellipse">
                  <a:avLst/>
                </a:pr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8" name="Oval 30"/>
                <p:cNvSpPr>
                  <a:spLocks noChangeArrowheads="1"/>
                </p:cNvSpPr>
                <p:nvPr/>
              </p:nvSpPr>
              <p:spPr bwMode="auto">
                <a:xfrm>
                  <a:off x="5208229" y="476886"/>
                  <a:ext cx="120329" cy="120329"/>
                </a:xfrm>
                <a:prstGeom prst="ellipse">
                  <a:avLst/>
                </a:pr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9" name="Oval 31"/>
                <p:cNvSpPr>
                  <a:spLocks noChangeArrowheads="1"/>
                </p:cNvSpPr>
                <p:nvPr/>
              </p:nvSpPr>
              <p:spPr bwMode="auto">
                <a:xfrm>
                  <a:off x="5413497" y="742319"/>
                  <a:ext cx="120329" cy="120329"/>
                </a:xfrm>
                <a:prstGeom prst="ellipse">
                  <a:avLst/>
                </a:pr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0" name="Oval 32"/>
                <p:cNvSpPr>
                  <a:spLocks noChangeArrowheads="1"/>
                </p:cNvSpPr>
                <p:nvPr/>
              </p:nvSpPr>
              <p:spPr bwMode="auto">
                <a:xfrm>
                  <a:off x="5485458" y="670357"/>
                  <a:ext cx="48368" cy="47188"/>
                </a:xfrm>
                <a:prstGeom prst="ellipse">
                  <a:avLst/>
                </a:pr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1" name="Oval 33"/>
                <p:cNvSpPr>
                  <a:spLocks noChangeArrowheads="1"/>
                </p:cNvSpPr>
                <p:nvPr/>
              </p:nvSpPr>
              <p:spPr bwMode="auto">
                <a:xfrm>
                  <a:off x="5148064" y="585418"/>
                  <a:ext cx="48368" cy="48368"/>
                </a:xfrm>
                <a:prstGeom prst="ellipse">
                  <a:avLst/>
                </a:pr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2" name="Oval 34"/>
                <p:cNvSpPr>
                  <a:spLocks noChangeArrowheads="1"/>
                </p:cNvSpPr>
                <p:nvPr/>
              </p:nvSpPr>
              <p:spPr bwMode="auto">
                <a:xfrm>
                  <a:off x="5394621" y="688052"/>
                  <a:ext cx="36571" cy="35391"/>
                </a:xfrm>
                <a:prstGeom prst="ellipse">
                  <a:avLst/>
                </a:pr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3" name="Oval 35"/>
                <p:cNvSpPr>
                  <a:spLocks noChangeArrowheads="1"/>
                </p:cNvSpPr>
                <p:nvPr/>
              </p:nvSpPr>
              <p:spPr bwMode="auto">
                <a:xfrm>
                  <a:off x="5148064" y="476886"/>
                  <a:ext cx="36571" cy="36571"/>
                </a:xfrm>
                <a:prstGeom prst="ellipse">
                  <a:avLst/>
                </a:pr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auto">
                <a:xfrm>
                  <a:off x="5431192" y="808382"/>
                  <a:ext cx="83759" cy="54266"/>
                </a:xfrm>
                <a:custGeom>
                  <a:avLst/>
                  <a:gdLst>
                    <a:gd name="T0" fmla="*/ 470 w 470"/>
                    <a:gd name="T1" fmla="*/ 163 h 301"/>
                    <a:gd name="T2" fmla="*/ 445 w 470"/>
                    <a:gd name="T3" fmla="*/ 104 h 301"/>
                    <a:gd name="T4" fmla="*/ 310 w 470"/>
                    <a:gd name="T5" fmla="*/ 48 h 301"/>
                    <a:gd name="T6" fmla="*/ 294 w 470"/>
                    <a:gd name="T7" fmla="*/ 38 h 301"/>
                    <a:gd name="T8" fmla="*/ 280 w 470"/>
                    <a:gd name="T9" fmla="*/ 4 h 301"/>
                    <a:gd name="T10" fmla="*/ 280 w 470"/>
                    <a:gd name="T11" fmla="*/ 0 h 301"/>
                    <a:gd name="T12" fmla="*/ 235 w 470"/>
                    <a:gd name="T13" fmla="*/ 16 h 301"/>
                    <a:gd name="T14" fmla="*/ 190 w 470"/>
                    <a:gd name="T15" fmla="*/ 0 h 301"/>
                    <a:gd name="T16" fmla="*/ 190 w 470"/>
                    <a:gd name="T17" fmla="*/ 4 h 301"/>
                    <a:gd name="T18" fmla="*/ 176 w 470"/>
                    <a:gd name="T19" fmla="*/ 38 h 301"/>
                    <a:gd name="T20" fmla="*/ 160 w 470"/>
                    <a:gd name="T21" fmla="*/ 48 h 301"/>
                    <a:gd name="T22" fmla="*/ 24 w 470"/>
                    <a:gd name="T23" fmla="*/ 104 h 301"/>
                    <a:gd name="T24" fmla="*/ 0 w 470"/>
                    <a:gd name="T25" fmla="*/ 163 h 301"/>
                    <a:gd name="T26" fmla="*/ 0 w 470"/>
                    <a:gd name="T27" fmla="*/ 205 h 301"/>
                    <a:gd name="T28" fmla="*/ 235 w 470"/>
                    <a:gd name="T29" fmla="*/ 301 h 301"/>
                    <a:gd name="T30" fmla="*/ 470 w 470"/>
                    <a:gd name="T31" fmla="*/ 205 h 301"/>
                    <a:gd name="T32" fmla="*/ 470 w 470"/>
                    <a:gd name="T33" fmla="*/ 163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0" h="301">
                      <a:moveTo>
                        <a:pt x="470" y="163"/>
                      </a:moveTo>
                      <a:cubicBezTo>
                        <a:pt x="470" y="140"/>
                        <a:pt x="460" y="120"/>
                        <a:pt x="445" y="104"/>
                      </a:cubicBezTo>
                      <a:cubicBezTo>
                        <a:pt x="310" y="48"/>
                        <a:pt x="310" y="48"/>
                        <a:pt x="310" y="48"/>
                      </a:cubicBezTo>
                      <a:cubicBezTo>
                        <a:pt x="304" y="46"/>
                        <a:pt x="299" y="42"/>
                        <a:pt x="294" y="38"/>
                      </a:cubicBezTo>
                      <a:cubicBezTo>
                        <a:pt x="285" y="29"/>
                        <a:pt x="280" y="17"/>
                        <a:pt x="280" y="4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cubicBezTo>
                        <a:pt x="267" y="10"/>
                        <a:pt x="251" y="16"/>
                        <a:pt x="235" y="16"/>
                      </a:cubicBezTo>
                      <a:cubicBezTo>
                        <a:pt x="219" y="16"/>
                        <a:pt x="203" y="10"/>
                        <a:pt x="190" y="0"/>
                      </a:cubicBezTo>
                      <a:cubicBezTo>
                        <a:pt x="190" y="4"/>
                        <a:pt x="190" y="4"/>
                        <a:pt x="190" y="4"/>
                      </a:cubicBezTo>
                      <a:cubicBezTo>
                        <a:pt x="190" y="17"/>
                        <a:pt x="184" y="29"/>
                        <a:pt x="176" y="38"/>
                      </a:cubicBezTo>
                      <a:cubicBezTo>
                        <a:pt x="171" y="42"/>
                        <a:pt x="166" y="46"/>
                        <a:pt x="160" y="48"/>
                      </a:cubicBezTo>
                      <a:cubicBezTo>
                        <a:pt x="24" y="104"/>
                        <a:pt x="24" y="104"/>
                        <a:pt x="24" y="104"/>
                      </a:cubicBezTo>
                      <a:cubicBezTo>
                        <a:pt x="9" y="120"/>
                        <a:pt x="0" y="140"/>
                        <a:pt x="0" y="163"/>
                      </a:cubicBezTo>
                      <a:cubicBezTo>
                        <a:pt x="0" y="205"/>
                        <a:pt x="0" y="205"/>
                        <a:pt x="0" y="205"/>
                      </a:cubicBezTo>
                      <a:cubicBezTo>
                        <a:pt x="61" y="264"/>
                        <a:pt x="143" y="301"/>
                        <a:pt x="235" y="301"/>
                      </a:cubicBezTo>
                      <a:cubicBezTo>
                        <a:pt x="326" y="301"/>
                        <a:pt x="409" y="264"/>
                        <a:pt x="470" y="205"/>
                      </a:cubicBezTo>
                      <a:lnTo>
                        <a:pt x="470" y="163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auto">
                <a:xfrm>
                  <a:off x="5333277" y="600755"/>
                  <a:ext cx="76681" cy="76681"/>
                </a:xfrm>
                <a:custGeom>
                  <a:avLst/>
                  <a:gdLst>
                    <a:gd name="T0" fmla="*/ 0 w 65"/>
                    <a:gd name="T1" fmla="*/ 65 h 65"/>
                    <a:gd name="T2" fmla="*/ 65 w 65"/>
                    <a:gd name="T3" fmla="*/ 0 h 65"/>
                    <a:gd name="T4" fmla="*/ 0 w 65"/>
                    <a:gd name="T5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65">
                      <a:moveTo>
                        <a:pt x="0" y="65"/>
                      </a:moveTo>
                      <a:lnTo>
                        <a:pt x="65" y="0"/>
                      </a:lnTo>
                      <a:lnTo>
                        <a:pt x="0" y="65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auto">
                <a:xfrm>
                  <a:off x="5362769" y="777710"/>
                  <a:ext cx="51907" cy="11797"/>
                </a:xfrm>
                <a:custGeom>
                  <a:avLst/>
                  <a:gdLst>
                    <a:gd name="T0" fmla="*/ 44 w 44"/>
                    <a:gd name="T1" fmla="*/ 10 h 10"/>
                    <a:gd name="T2" fmla="*/ 0 w 44"/>
                    <a:gd name="T3" fmla="*/ 0 h 10"/>
                    <a:gd name="T4" fmla="*/ 44 w 44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0">
                      <a:moveTo>
                        <a:pt x="44" y="10"/>
                      </a:moveTo>
                      <a:lnTo>
                        <a:pt x="0" y="0"/>
                      </a:lnTo>
                      <a:lnTo>
                        <a:pt x="44" y="1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auto">
                <a:xfrm>
                  <a:off x="5492536" y="716365"/>
                  <a:ext cx="9438" cy="28313"/>
                </a:xfrm>
                <a:custGeom>
                  <a:avLst/>
                  <a:gdLst>
                    <a:gd name="T0" fmla="*/ 8 w 8"/>
                    <a:gd name="T1" fmla="*/ 0 h 24"/>
                    <a:gd name="T2" fmla="*/ 0 w 8"/>
                    <a:gd name="T3" fmla="*/ 24 h 24"/>
                    <a:gd name="T4" fmla="*/ 8 w 8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24">
                      <a:moveTo>
                        <a:pt x="8" y="0"/>
                      </a:moveTo>
                      <a:lnTo>
                        <a:pt x="0" y="2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auto">
                <a:xfrm>
                  <a:off x="5422934" y="721084"/>
                  <a:ext cx="18875" cy="30672"/>
                </a:xfrm>
                <a:custGeom>
                  <a:avLst/>
                  <a:gdLst>
                    <a:gd name="T0" fmla="*/ 0 w 16"/>
                    <a:gd name="T1" fmla="*/ 0 h 26"/>
                    <a:gd name="T2" fmla="*/ 16 w 16"/>
                    <a:gd name="T3" fmla="*/ 26 h 26"/>
                    <a:gd name="T4" fmla="*/ 0 w 16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26">
                      <a:moveTo>
                        <a:pt x="0" y="0"/>
                      </a:moveTo>
                      <a:lnTo>
                        <a:pt x="16" y="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auto">
                <a:xfrm>
                  <a:off x="5328558" y="541770"/>
                  <a:ext cx="61344" cy="3539"/>
                </a:xfrm>
                <a:custGeom>
                  <a:avLst/>
                  <a:gdLst>
                    <a:gd name="T0" fmla="*/ 0 w 52"/>
                    <a:gd name="T1" fmla="*/ 0 h 3"/>
                    <a:gd name="T2" fmla="*/ 52 w 52"/>
                    <a:gd name="T3" fmla="*/ 3 h 3"/>
                    <a:gd name="T4" fmla="*/ 0 w 52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" h="3">
                      <a:moveTo>
                        <a:pt x="0" y="0"/>
                      </a:moveTo>
                      <a:lnTo>
                        <a:pt x="52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auto">
                <a:xfrm>
                  <a:off x="5183455" y="502839"/>
                  <a:ext cx="29493" cy="11797"/>
                </a:xfrm>
                <a:custGeom>
                  <a:avLst/>
                  <a:gdLst>
                    <a:gd name="T0" fmla="*/ 0 w 25"/>
                    <a:gd name="T1" fmla="*/ 0 h 10"/>
                    <a:gd name="T2" fmla="*/ 25 w 25"/>
                    <a:gd name="T3" fmla="*/ 10 h 10"/>
                    <a:gd name="T4" fmla="*/ 0 w 25"/>
                    <a:gd name="T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0">
                      <a:moveTo>
                        <a:pt x="0" y="0"/>
                      </a:moveTo>
                      <a:lnTo>
                        <a:pt x="25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auto">
                <a:xfrm>
                  <a:off x="5191713" y="573621"/>
                  <a:ext cx="29493" cy="21235"/>
                </a:xfrm>
                <a:custGeom>
                  <a:avLst/>
                  <a:gdLst>
                    <a:gd name="T0" fmla="*/ 0 w 25"/>
                    <a:gd name="T1" fmla="*/ 18 h 18"/>
                    <a:gd name="T2" fmla="*/ 25 w 25"/>
                    <a:gd name="T3" fmla="*/ 0 h 18"/>
                    <a:gd name="T4" fmla="*/ 0 w 25"/>
                    <a:gd name="T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8">
                      <a:moveTo>
                        <a:pt x="0" y="18"/>
                      </a:moveTo>
                      <a:lnTo>
                        <a:pt x="25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2" name="Freeform 27"/>
                <p:cNvSpPr>
                  <a:spLocks/>
                </p:cNvSpPr>
                <p:nvPr/>
              </p:nvSpPr>
              <p:spPr bwMode="auto">
                <a:xfrm>
                  <a:off x="5438859" y="510506"/>
                  <a:ext cx="44829" cy="53087"/>
                </a:xfrm>
                <a:custGeom>
                  <a:avLst/>
                  <a:gdLst>
                    <a:gd name="T0" fmla="*/ 227 w 250"/>
                    <a:gd name="T1" fmla="*/ 119 h 293"/>
                    <a:gd name="T2" fmla="*/ 227 w 250"/>
                    <a:gd name="T3" fmla="*/ 90 h 293"/>
                    <a:gd name="T4" fmla="*/ 125 w 250"/>
                    <a:gd name="T5" fmla="*/ 0 h 293"/>
                    <a:gd name="T6" fmla="*/ 23 w 250"/>
                    <a:gd name="T7" fmla="*/ 90 h 293"/>
                    <a:gd name="T8" fmla="*/ 23 w 250"/>
                    <a:gd name="T9" fmla="*/ 119 h 293"/>
                    <a:gd name="T10" fmla="*/ 0 w 250"/>
                    <a:gd name="T11" fmla="*/ 152 h 293"/>
                    <a:gd name="T12" fmla="*/ 33 w 250"/>
                    <a:gd name="T13" fmla="*/ 205 h 293"/>
                    <a:gd name="T14" fmla="*/ 125 w 250"/>
                    <a:gd name="T15" fmla="*/ 293 h 293"/>
                    <a:gd name="T16" fmla="*/ 216 w 250"/>
                    <a:gd name="T17" fmla="*/ 205 h 293"/>
                    <a:gd name="T18" fmla="*/ 250 w 250"/>
                    <a:gd name="T19" fmla="*/ 152 h 293"/>
                    <a:gd name="T20" fmla="*/ 227 w 250"/>
                    <a:gd name="T21" fmla="*/ 119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0" h="293">
                      <a:moveTo>
                        <a:pt x="227" y="119"/>
                      </a:moveTo>
                      <a:cubicBezTo>
                        <a:pt x="227" y="90"/>
                        <a:pt x="227" y="90"/>
                        <a:pt x="227" y="90"/>
                      </a:cubicBezTo>
                      <a:cubicBezTo>
                        <a:pt x="221" y="39"/>
                        <a:pt x="177" y="0"/>
                        <a:pt x="125" y="0"/>
                      </a:cubicBezTo>
                      <a:cubicBezTo>
                        <a:pt x="72" y="0"/>
                        <a:pt x="29" y="39"/>
                        <a:pt x="23" y="90"/>
                      </a:cubicBezTo>
                      <a:cubicBezTo>
                        <a:pt x="23" y="119"/>
                        <a:pt x="23" y="119"/>
                        <a:pt x="23" y="119"/>
                      </a:cubicBezTo>
                      <a:cubicBezTo>
                        <a:pt x="10" y="124"/>
                        <a:pt x="0" y="137"/>
                        <a:pt x="0" y="152"/>
                      </a:cubicBezTo>
                      <a:cubicBezTo>
                        <a:pt x="0" y="181"/>
                        <a:pt x="15" y="204"/>
                        <a:pt x="33" y="205"/>
                      </a:cubicBezTo>
                      <a:cubicBezTo>
                        <a:pt x="50" y="258"/>
                        <a:pt x="85" y="293"/>
                        <a:pt x="125" y="293"/>
                      </a:cubicBezTo>
                      <a:cubicBezTo>
                        <a:pt x="165" y="293"/>
                        <a:pt x="199" y="258"/>
                        <a:pt x="216" y="205"/>
                      </a:cubicBezTo>
                      <a:cubicBezTo>
                        <a:pt x="235" y="204"/>
                        <a:pt x="250" y="181"/>
                        <a:pt x="250" y="152"/>
                      </a:cubicBezTo>
                      <a:cubicBezTo>
                        <a:pt x="250" y="137"/>
                        <a:pt x="240" y="124"/>
                        <a:pt x="227" y="119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6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27" name="Rectangle 6"/>
              <p:cNvSpPr>
                <a:spLocks noChangeArrowheads="1"/>
              </p:cNvSpPr>
              <p:nvPr/>
            </p:nvSpPr>
            <p:spPr bwMode="auto">
              <a:xfrm>
                <a:off x="3532739" y="2174885"/>
                <a:ext cx="1945289" cy="539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 fontAlgn="base"/>
                <a:r>
                  <a:rPr lang="ko-KR" altLang="en-US" sz="600" b="1" dirty="0">
                    <a:gradFill>
                      <a:gsLst>
                        <a:gs pos="13333">
                          <a:prstClr val="white"/>
                        </a:gs>
                        <a:gs pos="41000">
                          <a:prstClr val="white"/>
                        </a:gs>
                      </a:gsLst>
                      <a:lin ang="5400000" scaled="0"/>
                    </a:gradFill>
                  </a:rPr>
                  <a:t>사물인터넷</a:t>
                </a:r>
              </a:p>
            </p:txBody>
          </p:sp>
        </p:grpSp>
        <p:sp>
          <p:nvSpPr>
            <p:cNvPr id="569" name="타원 568"/>
            <p:cNvSpPr/>
            <p:nvPr/>
          </p:nvSpPr>
          <p:spPr>
            <a:xfrm>
              <a:off x="3447114" y="2832555"/>
              <a:ext cx="2063132" cy="2063130"/>
            </a:xfrm>
            <a:prstGeom prst="ellipse">
              <a:avLst/>
            </a:prstGeom>
            <a:solidFill>
              <a:srgbClr val="116BB2">
                <a:alpha val="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>
                <a:solidFill>
                  <a:prstClr val="white"/>
                </a:solidFill>
              </a:endParaRPr>
            </a:p>
          </p:txBody>
        </p:sp>
        <p:sp>
          <p:nvSpPr>
            <p:cNvPr id="570" name="타원 569"/>
            <p:cNvSpPr/>
            <p:nvPr/>
          </p:nvSpPr>
          <p:spPr>
            <a:xfrm>
              <a:off x="3567903" y="2953344"/>
              <a:ext cx="1821554" cy="1821552"/>
            </a:xfrm>
            <a:prstGeom prst="ellipse">
              <a:avLst/>
            </a:prstGeom>
            <a:solidFill>
              <a:srgbClr val="116B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>
                <a:solidFill>
                  <a:prstClr val="white"/>
                </a:solidFill>
              </a:endParaRPr>
            </a:p>
          </p:txBody>
        </p:sp>
        <p:sp>
          <p:nvSpPr>
            <p:cNvPr id="571" name="Rectangle 6"/>
            <p:cNvSpPr>
              <a:spLocks noChangeArrowheads="1"/>
            </p:cNvSpPr>
            <p:nvPr/>
          </p:nvSpPr>
          <p:spPr bwMode="auto">
            <a:xfrm>
              <a:off x="3579582" y="3697434"/>
              <a:ext cx="1798199" cy="85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/>
              <a:r>
                <a:rPr lang="ko-KR" altLang="en-US" sz="800" b="1" spc="-150" dirty="0">
                  <a:gradFill>
                    <a:gsLst>
                      <a:gs pos="13333">
                        <a:prstClr val="white"/>
                      </a:gs>
                      <a:gs pos="41000">
                        <a:prstClr val="white"/>
                      </a:gs>
                    </a:gsLst>
                    <a:lin ang="5400000" scaled="0"/>
                  </a:gradFill>
                </a:rPr>
                <a:t>농업의</a:t>
              </a:r>
              <a:r>
                <a:rPr lang="en-US" altLang="ko-KR" sz="800" b="1" spc="-150" dirty="0">
                  <a:gradFill>
                    <a:gsLst>
                      <a:gs pos="13333">
                        <a:prstClr val="white"/>
                      </a:gs>
                      <a:gs pos="41000">
                        <a:prstClr val="white"/>
                      </a:gs>
                    </a:gsLst>
                    <a:lin ang="5400000" scaled="0"/>
                  </a:gradFill>
                </a:rPr>
                <a:t/>
              </a:r>
              <a:br>
                <a:rPr lang="en-US" altLang="ko-KR" sz="800" b="1" spc="-150" dirty="0">
                  <a:gradFill>
                    <a:gsLst>
                      <a:gs pos="13333">
                        <a:prstClr val="white"/>
                      </a:gs>
                      <a:gs pos="41000">
                        <a:prstClr val="white"/>
                      </a:gs>
                    </a:gsLst>
                    <a:lin ang="5400000" scaled="0"/>
                  </a:gradFill>
                </a:rPr>
              </a:br>
              <a:r>
                <a:rPr lang="en-US" altLang="ko-KR" sz="800" b="1" spc="-150" dirty="0">
                  <a:gradFill>
                    <a:gsLst>
                      <a:gs pos="13333">
                        <a:prstClr val="white"/>
                      </a:gs>
                      <a:gs pos="41000">
                        <a:prstClr val="white"/>
                      </a:gs>
                    </a:gsLst>
                    <a:lin ang="5400000" scaled="0"/>
                  </a:gradFill>
                </a:rPr>
                <a:t>4</a:t>
              </a:r>
              <a:r>
                <a:rPr lang="ko-KR" altLang="en-US" sz="800" b="1" spc="-150" dirty="0">
                  <a:gradFill>
                    <a:gsLst>
                      <a:gs pos="13333">
                        <a:prstClr val="white"/>
                      </a:gs>
                      <a:gs pos="41000">
                        <a:prstClr val="white"/>
                      </a:gs>
                    </a:gsLst>
                    <a:lin ang="5400000" scaled="0"/>
                  </a:gradFill>
                </a:rPr>
                <a:t>차 산업혁명</a:t>
              </a:r>
            </a:p>
          </p:txBody>
        </p:sp>
        <p:sp>
          <p:nvSpPr>
            <p:cNvPr id="572" name="Rectangle 6"/>
            <p:cNvSpPr>
              <a:spLocks noChangeArrowheads="1"/>
            </p:cNvSpPr>
            <p:nvPr/>
          </p:nvSpPr>
          <p:spPr bwMode="auto">
            <a:xfrm>
              <a:off x="5054471" y="3284106"/>
              <a:ext cx="269503" cy="1008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/>
              <a:endParaRPr lang="ko-KR" altLang="en-US" sz="2000" b="1" spc="-150" dirty="0">
                <a:gradFill>
                  <a:gsLst>
                    <a:gs pos="13333">
                      <a:prstClr val="white"/>
                    </a:gs>
                    <a:gs pos="41000">
                      <a:prstClr val="white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573" name="그룹 572"/>
            <p:cNvGrpSpPr/>
            <p:nvPr/>
          </p:nvGrpSpPr>
          <p:grpSpPr>
            <a:xfrm>
              <a:off x="4219714" y="3296469"/>
              <a:ext cx="517932" cy="499098"/>
              <a:chOff x="-2930525" y="2697163"/>
              <a:chExt cx="436563" cy="420688"/>
            </a:xfrm>
            <a:solidFill>
              <a:schemeClr val="bg1"/>
            </a:solidFill>
          </p:grpSpPr>
          <p:sp>
            <p:nvSpPr>
              <p:cNvPr id="585" name="Freeform 6"/>
              <p:cNvSpPr>
                <a:spLocks/>
              </p:cNvSpPr>
              <p:nvPr/>
            </p:nvSpPr>
            <p:spPr bwMode="auto">
              <a:xfrm>
                <a:off x="-2870200" y="2832101"/>
                <a:ext cx="15875" cy="33338"/>
              </a:xfrm>
              <a:custGeom>
                <a:avLst/>
                <a:gdLst>
                  <a:gd name="T0" fmla="*/ 11 w 21"/>
                  <a:gd name="T1" fmla="*/ 47 h 47"/>
                  <a:gd name="T2" fmla="*/ 21 w 21"/>
                  <a:gd name="T3" fmla="*/ 34 h 47"/>
                  <a:gd name="T4" fmla="*/ 21 w 21"/>
                  <a:gd name="T5" fmla="*/ 11 h 47"/>
                  <a:gd name="T6" fmla="*/ 17 w 21"/>
                  <a:gd name="T7" fmla="*/ 7 h 47"/>
                  <a:gd name="T8" fmla="*/ 11 w 21"/>
                  <a:gd name="T9" fmla="*/ 0 h 47"/>
                  <a:gd name="T10" fmla="*/ 5 w 21"/>
                  <a:gd name="T11" fmla="*/ 7 h 47"/>
                  <a:gd name="T12" fmla="*/ 0 w 21"/>
                  <a:gd name="T13" fmla="*/ 11 h 47"/>
                  <a:gd name="T14" fmla="*/ 0 w 21"/>
                  <a:gd name="T15" fmla="*/ 34 h 47"/>
                  <a:gd name="T16" fmla="*/ 11 w 21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7">
                    <a:moveTo>
                      <a:pt x="11" y="47"/>
                    </a:moveTo>
                    <a:cubicBezTo>
                      <a:pt x="13" y="43"/>
                      <a:pt x="17" y="38"/>
                      <a:pt x="21" y="3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9"/>
                      <a:pt x="18" y="8"/>
                      <a:pt x="17" y="7"/>
                    </a:cubicBezTo>
                    <a:cubicBezTo>
                      <a:pt x="15" y="4"/>
                      <a:pt x="12" y="2"/>
                      <a:pt x="11" y="0"/>
                    </a:cubicBezTo>
                    <a:cubicBezTo>
                      <a:pt x="9" y="2"/>
                      <a:pt x="7" y="5"/>
                      <a:pt x="5" y="7"/>
                    </a:cubicBezTo>
                    <a:cubicBezTo>
                      <a:pt x="3" y="8"/>
                      <a:pt x="2" y="9"/>
                      <a:pt x="0" y="1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" y="38"/>
                      <a:pt x="8" y="43"/>
                      <a:pt x="11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 7"/>
              <p:cNvSpPr>
                <a:spLocks/>
              </p:cNvSpPr>
              <p:nvPr/>
            </p:nvSpPr>
            <p:spPr bwMode="auto">
              <a:xfrm>
                <a:off x="-2870200" y="2981326"/>
                <a:ext cx="15875" cy="33338"/>
              </a:xfrm>
              <a:custGeom>
                <a:avLst/>
                <a:gdLst>
                  <a:gd name="T0" fmla="*/ 17 w 21"/>
                  <a:gd name="T1" fmla="*/ 7 h 47"/>
                  <a:gd name="T2" fmla="*/ 11 w 21"/>
                  <a:gd name="T3" fmla="*/ 0 h 47"/>
                  <a:gd name="T4" fmla="*/ 5 w 21"/>
                  <a:gd name="T5" fmla="*/ 7 h 47"/>
                  <a:gd name="T6" fmla="*/ 0 w 21"/>
                  <a:gd name="T7" fmla="*/ 11 h 47"/>
                  <a:gd name="T8" fmla="*/ 0 w 21"/>
                  <a:gd name="T9" fmla="*/ 34 h 47"/>
                  <a:gd name="T10" fmla="*/ 11 w 21"/>
                  <a:gd name="T11" fmla="*/ 47 h 47"/>
                  <a:gd name="T12" fmla="*/ 21 w 21"/>
                  <a:gd name="T13" fmla="*/ 34 h 47"/>
                  <a:gd name="T14" fmla="*/ 21 w 21"/>
                  <a:gd name="T15" fmla="*/ 11 h 47"/>
                  <a:gd name="T16" fmla="*/ 17 w 21"/>
                  <a:gd name="T17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7">
                    <a:moveTo>
                      <a:pt x="17" y="7"/>
                    </a:moveTo>
                    <a:cubicBezTo>
                      <a:pt x="15" y="5"/>
                      <a:pt x="12" y="2"/>
                      <a:pt x="11" y="0"/>
                    </a:cubicBezTo>
                    <a:cubicBezTo>
                      <a:pt x="9" y="2"/>
                      <a:pt x="7" y="5"/>
                      <a:pt x="5" y="7"/>
                    </a:cubicBezTo>
                    <a:cubicBezTo>
                      <a:pt x="3" y="8"/>
                      <a:pt x="2" y="10"/>
                      <a:pt x="0" y="1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" y="39"/>
                      <a:pt x="8" y="43"/>
                      <a:pt x="11" y="47"/>
                    </a:cubicBezTo>
                    <a:cubicBezTo>
                      <a:pt x="13" y="43"/>
                      <a:pt x="17" y="39"/>
                      <a:pt x="21" y="3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18" y="8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Freeform 8"/>
              <p:cNvSpPr>
                <a:spLocks/>
              </p:cNvSpPr>
              <p:nvPr/>
            </p:nvSpPr>
            <p:spPr bwMode="auto">
              <a:xfrm>
                <a:off x="-2870200" y="3055938"/>
                <a:ext cx="15875" cy="47625"/>
              </a:xfrm>
              <a:custGeom>
                <a:avLst/>
                <a:gdLst>
                  <a:gd name="T0" fmla="*/ 11 w 21"/>
                  <a:gd name="T1" fmla="*/ 0 h 66"/>
                  <a:gd name="T2" fmla="*/ 5 w 21"/>
                  <a:gd name="T3" fmla="*/ 7 h 66"/>
                  <a:gd name="T4" fmla="*/ 0 w 21"/>
                  <a:gd name="T5" fmla="*/ 11 h 66"/>
                  <a:gd name="T6" fmla="*/ 0 w 21"/>
                  <a:gd name="T7" fmla="*/ 66 h 66"/>
                  <a:gd name="T8" fmla="*/ 21 w 21"/>
                  <a:gd name="T9" fmla="*/ 66 h 66"/>
                  <a:gd name="T10" fmla="*/ 21 w 21"/>
                  <a:gd name="T11" fmla="*/ 11 h 66"/>
                  <a:gd name="T12" fmla="*/ 17 w 21"/>
                  <a:gd name="T13" fmla="*/ 7 h 66"/>
                  <a:gd name="T14" fmla="*/ 11 w 21"/>
                  <a:gd name="T1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66">
                    <a:moveTo>
                      <a:pt x="11" y="0"/>
                    </a:moveTo>
                    <a:cubicBezTo>
                      <a:pt x="9" y="3"/>
                      <a:pt x="7" y="5"/>
                      <a:pt x="5" y="7"/>
                    </a:cubicBezTo>
                    <a:cubicBezTo>
                      <a:pt x="3" y="8"/>
                      <a:pt x="2" y="10"/>
                      <a:pt x="0" y="11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18" y="9"/>
                      <a:pt x="17" y="7"/>
                    </a:cubicBezTo>
                    <a:cubicBezTo>
                      <a:pt x="15" y="5"/>
                      <a:pt x="12" y="3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 9"/>
              <p:cNvSpPr>
                <a:spLocks/>
              </p:cNvSpPr>
              <p:nvPr/>
            </p:nvSpPr>
            <p:spPr bwMode="auto">
              <a:xfrm>
                <a:off x="-2870200" y="2906713"/>
                <a:ext cx="15875" cy="33338"/>
              </a:xfrm>
              <a:custGeom>
                <a:avLst/>
                <a:gdLst>
                  <a:gd name="T0" fmla="*/ 17 w 21"/>
                  <a:gd name="T1" fmla="*/ 7 h 47"/>
                  <a:gd name="T2" fmla="*/ 11 w 21"/>
                  <a:gd name="T3" fmla="*/ 0 h 47"/>
                  <a:gd name="T4" fmla="*/ 5 w 21"/>
                  <a:gd name="T5" fmla="*/ 7 h 47"/>
                  <a:gd name="T6" fmla="*/ 0 w 21"/>
                  <a:gd name="T7" fmla="*/ 11 h 47"/>
                  <a:gd name="T8" fmla="*/ 0 w 21"/>
                  <a:gd name="T9" fmla="*/ 34 h 47"/>
                  <a:gd name="T10" fmla="*/ 11 w 21"/>
                  <a:gd name="T11" fmla="*/ 47 h 47"/>
                  <a:gd name="T12" fmla="*/ 21 w 21"/>
                  <a:gd name="T13" fmla="*/ 34 h 47"/>
                  <a:gd name="T14" fmla="*/ 21 w 21"/>
                  <a:gd name="T15" fmla="*/ 11 h 47"/>
                  <a:gd name="T16" fmla="*/ 17 w 21"/>
                  <a:gd name="T17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7">
                    <a:moveTo>
                      <a:pt x="17" y="7"/>
                    </a:moveTo>
                    <a:cubicBezTo>
                      <a:pt x="15" y="5"/>
                      <a:pt x="12" y="2"/>
                      <a:pt x="11" y="0"/>
                    </a:cubicBezTo>
                    <a:cubicBezTo>
                      <a:pt x="9" y="2"/>
                      <a:pt x="7" y="5"/>
                      <a:pt x="5" y="7"/>
                    </a:cubicBezTo>
                    <a:cubicBezTo>
                      <a:pt x="3" y="8"/>
                      <a:pt x="2" y="9"/>
                      <a:pt x="0" y="1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" y="38"/>
                      <a:pt x="8" y="43"/>
                      <a:pt x="11" y="47"/>
                    </a:cubicBezTo>
                    <a:cubicBezTo>
                      <a:pt x="13" y="43"/>
                      <a:pt x="17" y="38"/>
                      <a:pt x="21" y="3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9"/>
                      <a:pt x="18" y="8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Freeform 10"/>
              <p:cNvSpPr>
                <a:spLocks/>
              </p:cNvSpPr>
              <p:nvPr/>
            </p:nvSpPr>
            <p:spPr bwMode="auto">
              <a:xfrm>
                <a:off x="-2884488" y="2697163"/>
                <a:ext cx="44450" cy="76200"/>
              </a:xfrm>
              <a:custGeom>
                <a:avLst/>
                <a:gdLst>
                  <a:gd name="T0" fmla="*/ 32 w 63"/>
                  <a:gd name="T1" fmla="*/ 106 h 106"/>
                  <a:gd name="T2" fmla="*/ 63 w 63"/>
                  <a:gd name="T3" fmla="*/ 64 h 106"/>
                  <a:gd name="T4" fmla="*/ 32 w 63"/>
                  <a:gd name="T5" fmla="*/ 0 h 106"/>
                  <a:gd name="T6" fmla="*/ 0 w 63"/>
                  <a:gd name="T7" fmla="*/ 64 h 106"/>
                  <a:gd name="T8" fmla="*/ 32 w 63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06">
                    <a:moveTo>
                      <a:pt x="32" y="106"/>
                    </a:moveTo>
                    <a:cubicBezTo>
                      <a:pt x="63" y="106"/>
                      <a:pt x="63" y="79"/>
                      <a:pt x="63" y="64"/>
                    </a:cubicBezTo>
                    <a:cubicBezTo>
                      <a:pt x="63" y="33"/>
                      <a:pt x="32" y="0"/>
                      <a:pt x="32" y="0"/>
                    </a:cubicBezTo>
                    <a:cubicBezTo>
                      <a:pt x="32" y="0"/>
                      <a:pt x="0" y="33"/>
                      <a:pt x="0" y="64"/>
                    </a:cubicBezTo>
                    <a:cubicBezTo>
                      <a:pt x="0" y="79"/>
                      <a:pt x="0" y="106"/>
                      <a:pt x="32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 11"/>
              <p:cNvSpPr>
                <a:spLocks/>
              </p:cNvSpPr>
              <p:nvPr/>
            </p:nvSpPr>
            <p:spPr bwMode="auto">
              <a:xfrm>
                <a:off x="-2930525" y="2773363"/>
                <a:ext cx="69850" cy="68263"/>
              </a:xfrm>
              <a:custGeom>
                <a:avLst/>
                <a:gdLst>
                  <a:gd name="T0" fmla="*/ 75 w 97"/>
                  <a:gd name="T1" fmla="*/ 75 h 97"/>
                  <a:gd name="T2" fmla="*/ 67 w 97"/>
                  <a:gd name="T3" fmla="*/ 22 h 97"/>
                  <a:gd name="T4" fmla="*/ 0 w 97"/>
                  <a:gd name="T5" fmla="*/ 0 h 97"/>
                  <a:gd name="T6" fmla="*/ 22 w 97"/>
                  <a:gd name="T7" fmla="*/ 67 h 97"/>
                  <a:gd name="T8" fmla="*/ 75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75" y="75"/>
                    </a:moveTo>
                    <a:cubicBezTo>
                      <a:pt x="97" y="52"/>
                      <a:pt x="78" y="33"/>
                      <a:pt x="67" y="22"/>
                    </a:cubicBezTo>
                    <a:cubicBezTo>
                      <a:pt x="46" y="1"/>
                      <a:pt x="0" y="0"/>
                      <a:pt x="0" y="0"/>
                    </a:cubicBezTo>
                    <a:cubicBezTo>
                      <a:pt x="0" y="0"/>
                      <a:pt x="1" y="46"/>
                      <a:pt x="22" y="67"/>
                    </a:cubicBezTo>
                    <a:cubicBezTo>
                      <a:pt x="33" y="78"/>
                      <a:pt x="52" y="97"/>
                      <a:pt x="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Freeform 12"/>
              <p:cNvSpPr>
                <a:spLocks/>
              </p:cNvSpPr>
              <p:nvPr/>
            </p:nvSpPr>
            <p:spPr bwMode="auto">
              <a:xfrm>
                <a:off x="-2863850" y="2773363"/>
                <a:ext cx="69850" cy="68263"/>
              </a:xfrm>
              <a:custGeom>
                <a:avLst/>
                <a:gdLst>
                  <a:gd name="T0" fmla="*/ 23 w 97"/>
                  <a:gd name="T1" fmla="*/ 75 h 97"/>
                  <a:gd name="T2" fmla="*/ 75 w 97"/>
                  <a:gd name="T3" fmla="*/ 67 h 97"/>
                  <a:gd name="T4" fmla="*/ 97 w 97"/>
                  <a:gd name="T5" fmla="*/ 0 h 97"/>
                  <a:gd name="T6" fmla="*/ 30 w 97"/>
                  <a:gd name="T7" fmla="*/ 22 h 97"/>
                  <a:gd name="T8" fmla="*/ 23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23" y="75"/>
                    </a:moveTo>
                    <a:cubicBezTo>
                      <a:pt x="45" y="97"/>
                      <a:pt x="64" y="78"/>
                      <a:pt x="75" y="67"/>
                    </a:cubicBezTo>
                    <a:cubicBezTo>
                      <a:pt x="96" y="46"/>
                      <a:pt x="97" y="0"/>
                      <a:pt x="97" y="0"/>
                    </a:cubicBezTo>
                    <a:cubicBezTo>
                      <a:pt x="97" y="0"/>
                      <a:pt x="51" y="1"/>
                      <a:pt x="30" y="22"/>
                    </a:cubicBezTo>
                    <a:cubicBezTo>
                      <a:pt x="19" y="33"/>
                      <a:pt x="0" y="52"/>
                      <a:pt x="23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 13"/>
              <p:cNvSpPr>
                <a:spLocks/>
              </p:cNvSpPr>
              <p:nvPr/>
            </p:nvSpPr>
            <p:spPr bwMode="auto">
              <a:xfrm>
                <a:off x="-2930525" y="2847976"/>
                <a:ext cx="69850" cy="68263"/>
              </a:xfrm>
              <a:custGeom>
                <a:avLst/>
                <a:gdLst>
                  <a:gd name="T0" fmla="*/ 75 w 97"/>
                  <a:gd name="T1" fmla="*/ 75 h 97"/>
                  <a:gd name="T2" fmla="*/ 67 w 97"/>
                  <a:gd name="T3" fmla="*/ 23 h 97"/>
                  <a:gd name="T4" fmla="*/ 0 w 97"/>
                  <a:gd name="T5" fmla="*/ 0 h 97"/>
                  <a:gd name="T6" fmla="*/ 22 w 97"/>
                  <a:gd name="T7" fmla="*/ 67 h 97"/>
                  <a:gd name="T8" fmla="*/ 75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75" y="75"/>
                    </a:moveTo>
                    <a:cubicBezTo>
                      <a:pt x="97" y="52"/>
                      <a:pt x="78" y="33"/>
                      <a:pt x="67" y="23"/>
                    </a:cubicBezTo>
                    <a:cubicBezTo>
                      <a:pt x="46" y="1"/>
                      <a:pt x="0" y="0"/>
                      <a:pt x="0" y="0"/>
                    </a:cubicBezTo>
                    <a:cubicBezTo>
                      <a:pt x="0" y="0"/>
                      <a:pt x="1" y="46"/>
                      <a:pt x="22" y="67"/>
                    </a:cubicBezTo>
                    <a:cubicBezTo>
                      <a:pt x="33" y="78"/>
                      <a:pt x="52" y="97"/>
                      <a:pt x="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Freeform 14"/>
              <p:cNvSpPr>
                <a:spLocks/>
              </p:cNvSpPr>
              <p:nvPr/>
            </p:nvSpPr>
            <p:spPr bwMode="auto">
              <a:xfrm>
                <a:off x="-2863850" y="2847976"/>
                <a:ext cx="69850" cy="68263"/>
              </a:xfrm>
              <a:custGeom>
                <a:avLst/>
                <a:gdLst>
                  <a:gd name="T0" fmla="*/ 23 w 97"/>
                  <a:gd name="T1" fmla="*/ 75 h 97"/>
                  <a:gd name="T2" fmla="*/ 75 w 97"/>
                  <a:gd name="T3" fmla="*/ 67 h 97"/>
                  <a:gd name="T4" fmla="*/ 97 w 97"/>
                  <a:gd name="T5" fmla="*/ 0 h 97"/>
                  <a:gd name="T6" fmla="*/ 30 w 97"/>
                  <a:gd name="T7" fmla="*/ 23 h 97"/>
                  <a:gd name="T8" fmla="*/ 23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23" y="75"/>
                    </a:moveTo>
                    <a:cubicBezTo>
                      <a:pt x="45" y="97"/>
                      <a:pt x="64" y="78"/>
                      <a:pt x="75" y="67"/>
                    </a:cubicBezTo>
                    <a:cubicBezTo>
                      <a:pt x="96" y="46"/>
                      <a:pt x="97" y="0"/>
                      <a:pt x="97" y="0"/>
                    </a:cubicBezTo>
                    <a:cubicBezTo>
                      <a:pt x="97" y="0"/>
                      <a:pt x="51" y="1"/>
                      <a:pt x="30" y="23"/>
                    </a:cubicBezTo>
                    <a:cubicBezTo>
                      <a:pt x="19" y="33"/>
                      <a:pt x="0" y="52"/>
                      <a:pt x="23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 15"/>
              <p:cNvSpPr>
                <a:spLocks/>
              </p:cNvSpPr>
              <p:nvPr/>
            </p:nvSpPr>
            <p:spPr bwMode="auto">
              <a:xfrm>
                <a:off x="-2930525" y="2922588"/>
                <a:ext cx="69850" cy="68263"/>
              </a:xfrm>
              <a:custGeom>
                <a:avLst/>
                <a:gdLst>
                  <a:gd name="T0" fmla="*/ 75 w 97"/>
                  <a:gd name="T1" fmla="*/ 75 h 97"/>
                  <a:gd name="T2" fmla="*/ 67 w 97"/>
                  <a:gd name="T3" fmla="*/ 23 h 97"/>
                  <a:gd name="T4" fmla="*/ 0 w 97"/>
                  <a:gd name="T5" fmla="*/ 0 h 97"/>
                  <a:gd name="T6" fmla="*/ 22 w 97"/>
                  <a:gd name="T7" fmla="*/ 67 h 97"/>
                  <a:gd name="T8" fmla="*/ 75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75" y="75"/>
                    </a:moveTo>
                    <a:cubicBezTo>
                      <a:pt x="97" y="52"/>
                      <a:pt x="78" y="33"/>
                      <a:pt x="67" y="23"/>
                    </a:cubicBezTo>
                    <a:cubicBezTo>
                      <a:pt x="46" y="1"/>
                      <a:pt x="0" y="0"/>
                      <a:pt x="0" y="0"/>
                    </a:cubicBezTo>
                    <a:cubicBezTo>
                      <a:pt x="0" y="0"/>
                      <a:pt x="1" y="46"/>
                      <a:pt x="22" y="67"/>
                    </a:cubicBezTo>
                    <a:cubicBezTo>
                      <a:pt x="33" y="78"/>
                      <a:pt x="52" y="97"/>
                      <a:pt x="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 16"/>
              <p:cNvSpPr>
                <a:spLocks/>
              </p:cNvSpPr>
              <p:nvPr/>
            </p:nvSpPr>
            <p:spPr bwMode="auto">
              <a:xfrm>
                <a:off x="-2863850" y="2922588"/>
                <a:ext cx="69850" cy="68263"/>
              </a:xfrm>
              <a:custGeom>
                <a:avLst/>
                <a:gdLst>
                  <a:gd name="T0" fmla="*/ 23 w 97"/>
                  <a:gd name="T1" fmla="*/ 75 h 97"/>
                  <a:gd name="T2" fmla="*/ 75 w 97"/>
                  <a:gd name="T3" fmla="*/ 67 h 97"/>
                  <a:gd name="T4" fmla="*/ 97 w 97"/>
                  <a:gd name="T5" fmla="*/ 0 h 97"/>
                  <a:gd name="T6" fmla="*/ 30 w 97"/>
                  <a:gd name="T7" fmla="*/ 23 h 97"/>
                  <a:gd name="T8" fmla="*/ 23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23" y="75"/>
                    </a:moveTo>
                    <a:cubicBezTo>
                      <a:pt x="45" y="97"/>
                      <a:pt x="64" y="78"/>
                      <a:pt x="75" y="67"/>
                    </a:cubicBezTo>
                    <a:cubicBezTo>
                      <a:pt x="96" y="46"/>
                      <a:pt x="97" y="0"/>
                      <a:pt x="97" y="0"/>
                    </a:cubicBezTo>
                    <a:cubicBezTo>
                      <a:pt x="97" y="0"/>
                      <a:pt x="51" y="1"/>
                      <a:pt x="30" y="23"/>
                    </a:cubicBezTo>
                    <a:cubicBezTo>
                      <a:pt x="19" y="33"/>
                      <a:pt x="0" y="52"/>
                      <a:pt x="23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 17"/>
              <p:cNvSpPr>
                <a:spLocks/>
              </p:cNvSpPr>
              <p:nvPr/>
            </p:nvSpPr>
            <p:spPr bwMode="auto">
              <a:xfrm>
                <a:off x="-2930525" y="2997201"/>
                <a:ext cx="69850" cy="69850"/>
              </a:xfrm>
              <a:custGeom>
                <a:avLst/>
                <a:gdLst>
                  <a:gd name="T0" fmla="*/ 0 w 97"/>
                  <a:gd name="T1" fmla="*/ 0 h 97"/>
                  <a:gd name="T2" fmla="*/ 22 w 97"/>
                  <a:gd name="T3" fmla="*/ 68 h 97"/>
                  <a:gd name="T4" fmla="*/ 75 w 97"/>
                  <a:gd name="T5" fmla="*/ 75 h 97"/>
                  <a:gd name="T6" fmla="*/ 67 w 97"/>
                  <a:gd name="T7" fmla="*/ 23 h 97"/>
                  <a:gd name="T8" fmla="*/ 0 w 97"/>
                  <a:gd name="T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cubicBezTo>
                      <a:pt x="0" y="0"/>
                      <a:pt x="1" y="46"/>
                      <a:pt x="22" y="68"/>
                    </a:cubicBezTo>
                    <a:cubicBezTo>
                      <a:pt x="33" y="78"/>
                      <a:pt x="52" y="97"/>
                      <a:pt x="75" y="75"/>
                    </a:cubicBezTo>
                    <a:cubicBezTo>
                      <a:pt x="97" y="53"/>
                      <a:pt x="78" y="33"/>
                      <a:pt x="67" y="23"/>
                    </a:cubicBezTo>
                    <a:cubicBezTo>
                      <a:pt x="46" y="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 18"/>
              <p:cNvSpPr>
                <a:spLocks/>
              </p:cNvSpPr>
              <p:nvPr/>
            </p:nvSpPr>
            <p:spPr bwMode="auto">
              <a:xfrm>
                <a:off x="-2863850" y="2997201"/>
                <a:ext cx="69850" cy="69850"/>
              </a:xfrm>
              <a:custGeom>
                <a:avLst/>
                <a:gdLst>
                  <a:gd name="T0" fmla="*/ 23 w 97"/>
                  <a:gd name="T1" fmla="*/ 75 h 97"/>
                  <a:gd name="T2" fmla="*/ 75 w 97"/>
                  <a:gd name="T3" fmla="*/ 68 h 97"/>
                  <a:gd name="T4" fmla="*/ 97 w 97"/>
                  <a:gd name="T5" fmla="*/ 0 h 97"/>
                  <a:gd name="T6" fmla="*/ 30 w 97"/>
                  <a:gd name="T7" fmla="*/ 23 h 97"/>
                  <a:gd name="T8" fmla="*/ 23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23" y="75"/>
                    </a:moveTo>
                    <a:cubicBezTo>
                      <a:pt x="45" y="97"/>
                      <a:pt x="64" y="78"/>
                      <a:pt x="75" y="68"/>
                    </a:cubicBezTo>
                    <a:cubicBezTo>
                      <a:pt x="96" y="46"/>
                      <a:pt x="97" y="0"/>
                      <a:pt x="97" y="0"/>
                    </a:cubicBezTo>
                    <a:cubicBezTo>
                      <a:pt x="97" y="0"/>
                      <a:pt x="51" y="2"/>
                      <a:pt x="30" y="23"/>
                    </a:cubicBezTo>
                    <a:cubicBezTo>
                      <a:pt x="19" y="33"/>
                      <a:pt x="0" y="53"/>
                      <a:pt x="23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 19"/>
              <p:cNvSpPr>
                <a:spLocks/>
              </p:cNvSpPr>
              <p:nvPr/>
            </p:nvSpPr>
            <p:spPr bwMode="auto">
              <a:xfrm>
                <a:off x="-2719388" y="2832101"/>
                <a:ext cx="15875" cy="33338"/>
              </a:xfrm>
              <a:custGeom>
                <a:avLst/>
                <a:gdLst>
                  <a:gd name="T0" fmla="*/ 11 w 22"/>
                  <a:gd name="T1" fmla="*/ 47 h 47"/>
                  <a:gd name="T2" fmla="*/ 22 w 22"/>
                  <a:gd name="T3" fmla="*/ 34 h 47"/>
                  <a:gd name="T4" fmla="*/ 22 w 22"/>
                  <a:gd name="T5" fmla="*/ 11 h 47"/>
                  <a:gd name="T6" fmla="*/ 17 w 22"/>
                  <a:gd name="T7" fmla="*/ 7 h 47"/>
                  <a:gd name="T8" fmla="*/ 11 w 22"/>
                  <a:gd name="T9" fmla="*/ 0 h 47"/>
                  <a:gd name="T10" fmla="*/ 5 w 22"/>
                  <a:gd name="T11" fmla="*/ 7 h 47"/>
                  <a:gd name="T12" fmla="*/ 0 w 22"/>
                  <a:gd name="T13" fmla="*/ 11 h 47"/>
                  <a:gd name="T14" fmla="*/ 0 w 22"/>
                  <a:gd name="T15" fmla="*/ 34 h 47"/>
                  <a:gd name="T16" fmla="*/ 11 w 22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47">
                    <a:moveTo>
                      <a:pt x="11" y="47"/>
                    </a:moveTo>
                    <a:cubicBezTo>
                      <a:pt x="14" y="43"/>
                      <a:pt x="17" y="38"/>
                      <a:pt x="22" y="34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9"/>
                      <a:pt x="18" y="8"/>
                      <a:pt x="17" y="7"/>
                    </a:cubicBezTo>
                    <a:cubicBezTo>
                      <a:pt x="15" y="4"/>
                      <a:pt x="13" y="2"/>
                      <a:pt x="11" y="0"/>
                    </a:cubicBezTo>
                    <a:cubicBezTo>
                      <a:pt x="9" y="2"/>
                      <a:pt x="7" y="5"/>
                      <a:pt x="5" y="7"/>
                    </a:cubicBezTo>
                    <a:cubicBezTo>
                      <a:pt x="3" y="8"/>
                      <a:pt x="2" y="9"/>
                      <a:pt x="0" y="1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38"/>
                      <a:pt x="8" y="43"/>
                      <a:pt x="11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 20"/>
              <p:cNvSpPr>
                <a:spLocks/>
              </p:cNvSpPr>
              <p:nvPr/>
            </p:nvSpPr>
            <p:spPr bwMode="auto">
              <a:xfrm>
                <a:off x="-2719388" y="2981326"/>
                <a:ext cx="15875" cy="33338"/>
              </a:xfrm>
              <a:custGeom>
                <a:avLst/>
                <a:gdLst>
                  <a:gd name="T0" fmla="*/ 17 w 22"/>
                  <a:gd name="T1" fmla="*/ 7 h 47"/>
                  <a:gd name="T2" fmla="*/ 11 w 22"/>
                  <a:gd name="T3" fmla="*/ 0 h 47"/>
                  <a:gd name="T4" fmla="*/ 5 w 22"/>
                  <a:gd name="T5" fmla="*/ 7 h 47"/>
                  <a:gd name="T6" fmla="*/ 0 w 22"/>
                  <a:gd name="T7" fmla="*/ 11 h 47"/>
                  <a:gd name="T8" fmla="*/ 0 w 22"/>
                  <a:gd name="T9" fmla="*/ 34 h 47"/>
                  <a:gd name="T10" fmla="*/ 11 w 22"/>
                  <a:gd name="T11" fmla="*/ 47 h 47"/>
                  <a:gd name="T12" fmla="*/ 22 w 22"/>
                  <a:gd name="T13" fmla="*/ 34 h 47"/>
                  <a:gd name="T14" fmla="*/ 22 w 22"/>
                  <a:gd name="T15" fmla="*/ 11 h 47"/>
                  <a:gd name="T16" fmla="*/ 17 w 22"/>
                  <a:gd name="T17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47">
                    <a:moveTo>
                      <a:pt x="17" y="7"/>
                    </a:moveTo>
                    <a:cubicBezTo>
                      <a:pt x="15" y="5"/>
                      <a:pt x="13" y="2"/>
                      <a:pt x="11" y="0"/>
                    </a:cubicBezTo>
                    <a:cubicBezTo>
                      <a:pt x="9" y="2"/>
                      <a:pt x="7" y="5"/>
                      <a:pt x="5" y="7"/>
                    </a:cubicBezTo>
                    <a:cubicBezTo>
                      <a:pt x="3" y="8"/>
                      <a:pt x="2" y="10"/>
                      <a:pt x="0" y="1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39"/>
                      <a:pt x="8" y="43"/>
                      <a:pt x="11" y="47"/>
                    </a:cubicBezTo>
                    <a:cubicBezTo>
                      <a:pt x="14" y="43"/>
                      <a:pt x="17" y="39"/>
                      <a:pt x="22" y="34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0"/>
                      <a:pt x="18" y="8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21"/>
              <p:cNvSpPr>
                <a:spLocks/>
              </p:cNvSpPr>
              <p:nvPr/>
            </p:nvSpPr>
            <p:spPr bwMode="auto">
              <a:xfrm>
                <a:off x="-2719388" y="3055938"/>
                <a:ext cx="15875" cy="47625"/>
              </a:xfrm>
              <a:custGeom>
                <a:avLst/>
                <a:gdLst>
                  <a:gd name="T0" fmla="*/ 11 w 22"/>
                  <a:gd name="T1" fmla="*/ 0 h 66"/>
                  <a:gd name="T2" fmla="*/ 5 w 22"/>
                  <a:gd name="T3" fmla="*/ 7 h 66"/>
                  <a:gd name="T4" fmla="*/ 0 w 22"/>
                  <a:gd name="T5" fmla="*/ 11 h 66"/>
                  <a:gd name="T6" fmla="*/ 0 w 22"/>
                  <a:gd name="T7" fmla="*/ 66 h 66"/>
                  <a:gd name="T8" fmla="*/ 22 w 22"/>
                  <a:gd name="T9" fmla="*/ 66 h 66"/>
                  <a:gd name="T10" fmla="*/ 22 w 22"/>
                  <a:gd name="T11" fmla="*/ 11 h 66"/>
                  <a:gd name="T12" fmla="*/ 17 w 22"/>
                  <a:gd name="T13" fmla="*/ 7 h 66"/>
                  <a:gd name="T14" fmla="*/ 11 w 22"/>
                  <a:gd name="T1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66">
                    <a:moveTo>
                      <a:pt x="11" y="0"/>
                    </a:moveTo>
                    <a:cubicBezTo>
                      <a:pt x="9" y="3"/>
                      <a:pt x="7" y="5"/>
                      <a:pt x="5" y="7"/>
                    </a:cubicBezTo>
                    <a:cubicBezTo>
                      <a:pt x="3" y="8"/>
                      <a:pt x="2" y="10"/>
                      <a:pt x="0" y="11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0"/>
                      <a:pt x="18" y="9"/>
                      <a:pt x="17" y="7"/>
                    </a:cubicBezTo>
                    <a:cubicBezTo>
                      <a:pt x="15" y="5"/>
                      <a:pt x="13" y="3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22"/>
              <p:cNvSpPr>
                <a:spLocks/>
              </p:cNvSpPr>
              <p:nvPr/>
            </p:nvSpPr>
            <p:spPr bwMode="auto">
              <a:xfrm>
                <a:off x="-2719388" y="2906713"/>
                <a:ext cx="15875" cy="33338"/>
              </a:xfrm>
              <a:custGeom>
                <a:avLst/>
                <a:gdLst>
                  <a:gd name="T0" fmla="*/ 17 w 22"/>
                  <a:gd name="T1" fmla="*/ 7 h 47"/>
                  <a:gd name="T2" fmla="*/ 11 w 22"/>
                  <a:gd name="T3" fmla="*/ 0 h 47"/>
                  <a:gd name="T4" fmla="*/ 5 w 22"/>
                  <a:gd name="T5" fmla="*/ 7 h 47"/>
                  <a:gd name="T6" fmla="*/ 0 w 22"/>
                  <a:gd name="T7" fmla="*/ 11 h 47"/>
                  <a:gd name="T8" fmla="*/ 0 w 22"/>
                  <a:gd name="T9" fmla="*/ 34 h 47"/>
                  <a:gd name="T10" fmla="*/ 11 w 22"/>
                  <a:gd name="T11" fmla="*/ 47 h 47"/>
                  <a:gd name="T12" fmla="*/ 22 w 22"/>
                  <a:gd name="T13" fmla="*/ 34 h 47"/>
                  <a:gd name="T14" fmla="*/ 22 w 22"/>
                  <a:gd name="T15" fmla="*/ 11 h 47"/>
                  <a:gd name="T16" fmla="*/ 17 w 22"/>
                  <a:gd name="T17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47">
                    <a:moveTo>
                      <a:pt x="17" y="7"/>
                    </a:moveTo>
                    <a:cubicBezTo>
                      <a:pt x="15" y="5"/>
                      <a:pt x="13" y="2"/>
                      <a:pt x="11" y="0"/>
                    </a:cubicBezTo>
                    <a:cubicBezTo>
                      <a:pt x="9" y="2"/>
                      <a:pt x="7" y="5"/>
                      <a:pt x="5" y="7"/>
                    </a:cubicBezTo>
                    <a:cubicBezTo>
                      <a:pt x="3" y="8"/>
                      <a:pt x="2" y="9"/>
                      <a:pt x="0" y="1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38"/>
                      <a:pt x="8" y="43"/>
                      <a:pt x="11" y="47"/>
                    </a:cubicBezTo>
                    <a:cubicBezTo>
                      <a:pt x="14" y="43"/>
                      <a:pt x="17" y="38"/>
                      <a:pt x="22" y="34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9"/>
                      <a:pt x="18" y="8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 23"/>
              <p:cNvSpPr>
                <a:spLocks/>
              </p:cNvSpPr>
              <p:nvPr/>
            </p:nvSpPr>
            <p:spPr bwMode="auto">
              <a:xfrm>
                <a:off x="-2735263" y="2697163"/>
                <a:ext cx="46038" cy="76200"/>
              </a:xfrm>
              <a:custGeom>
                <a:avLst/>
                <a:gdLst>
                  <a:gd name="T0" fmla="*/ 32 w 64"/>
                  <a:gd name="T1" fmla="*/ 106 h 106"/>
                  <a:gd name="T2" fmla="*/ 64 w 64"/>
                  <a:gd name="T3" fmla="*/ 64 h 106"/>
                  <a:gd name="T4" fmla="*/ 32 w 64"/>
                  <a:gd name="T5" fmla="*/ 0 h 106"/>
                  <a:gd name="T6" fmla="*/ 0 w 64"/>
                  <a:gd name="T7" fmla="*/ 64 h 106"/>
                  <a:gd name="T8" fmla="*/ 32 w 64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06">
                    <a:moveTo>
                      <a:pt x="32" y="106"/>
                    </a:moveTo>
                    <a:cubicBezTo>
                      <a:pt x="64" y="106"/>
                      <a:pt x="64" y="79"/>
                      <a:pt x="64" y="64"/>
                    </a:cubicBezTo>
                    <a:cubicBezTo>
                      <a:pt x="64" y="33"/>
                      <a:pt x="32" y="0"/>
                      <a:pt x="32" y="0"/>
                    </a:cubicBezTo>
                    <a:cubicBezTo>
                      <a:pt x="32" y="0"/>
                      <a:pt x="0" y="33"/>
                      <a:pt x="0" y="64"/>
                    </a:cubicBezTo>
                    <a:cubicBezTo>
                      <a:pt x="0" y="79"/>
                      <a:pt x="0" y="106"/>
                      <a:pt x="32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 24"/>
              <p:cNvSpPr>
                <a:spLocks/>
              </p:cNvSpPr>
              <p:nvPr/>
            </p:nvSpPr>
            <p:spPr bwMode="auto">
              <a:xfrm>
                <a:off x="-2779713" y="2773363"/>
                <a:ext cx="68263" cy="68263"/>
              </a:xfrm>
              <a:custGeom>
                <a:avLst/>
                <a:gdLst>
                  <a:gd name="T0" fmla="*/ 75 w 97"/>
                  <a:gd name="T1" fmla="*/ 75 h 97"/>
                  <a:gd name="T2" fmla="*/ 67 w 97"/>
                  <a:gd name="T3" fmla="*/ 22 h 97"/>
                  <a:gd name="T4" fmla="*/ 0 w 97"/>
                  <a:gd name="T5" fmla="*/ 0 h 97"/>
                  <a:gd name="T6" fmla="*/ 23 w 97"/>
                  <a:gd name="T7" fmla="*/ 67 h 97"/>
                  <a:gd name="T8" fmla="*/ 75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75" y="75"/>
                    </a:moveTo>
                    <a:cubicBezTo>
                      <a:pt x="97" y="52"/>
                      <a:pt x="78" y="33"/>
                      <a:pt x="67" y="22"/>
                    </a:cubicBezTo>
                    <a:cubicBezTo>
                      <a:pt x="46" y="1"/>
                      <a:pt x="0" y="0"/>
                      <a:pt x="0" y="0"/>
                    </a:cubicBezTo>
                    <a:cubicBezTo>
                      <a:pt x="0" y="0"/>
                      <a:pt x="1" y="46"/>
                      <a:pt x="23" y="67"/>
                    </a:cubicBezTo>
                    <a:cubicBezTo>
                      <a:pt x="33" y="78"/>
                      <a:pt x="53" y="97"/>
                      <a:pt x="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 25"/>
              <p:cNvSpPr>
                <a:spLocks/>
              </p:cNvSpPr>
              <p:nvPr/>
            </p:nvSpPr>
            <p:spPr bwMode="auto">
              <a:xfrm>
                <a:off x="-2713038" y="2773363"/>
                <a:ext cx="68263" cy="68263"/>
              </a:xfrm>
              <a:custGeom>
                <a:avLst/>
                <a:gdLst>
                  <a:gd name="T0" fmla="*/ 22 w 96"/>
                  <a:gd name="T1" fmla="*/ 75 h 97"/>
                  <a:gd name="T2" fmla="*/ 74 w 96"/>
                  <a:gd name="T3" fmla="*/ 67 h 97"/>
                  <a:gd name="T4" fmla="*/ 96 w 96"/>
                  <a:gd name="T5" fmla="*/ 0 h 97"/>
                  <a:gd name="T6" fmla="*/ 29 w 96"/>
                  <a:gd name="T7" fmla="*/ 22 h 97"/>
                  <a:gd name="T8" fmla="*/ 22 w 96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22" y="75"/>
                    </a:moveTo>
                    <a:cubicBezTo>
                      <a:pt x="44" y="97"/>
                      <a:pt x="63" y="78"/>
                      <a:pt x="74" y="67"/>
                    </a:cubicBezTo>
                    <a:cubicBezTo>
                      <a:pt x="95" y="46"/>
                      <a:pt x="96" y="0"/>
                      <a:pt x="96" y="0"/>
                    </a:cubicBezTo>
                    <a:cubicBezTo>
                      <a:pt x="96" y="0"/>
                      <a:pt x="51" y="1"/>
                      <a:pt x="29" y="22"/>
                    </a:cubicBezTo>
                    <a:cubicBezTo>
                      <a:pt x="19" y="33"/>
                      <a:pt x="0" y="52"/>
                      <a:pt x="22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26"/>
              <p:cNvSpPr>
                <a:spLocks/>
              </p:cNvSpPr>
              <p:nvPr/>
            </p:nvSpPr>
            <p:spPr bwMode="auto">
              <a:xfrm>
                <a:off x="-2779713" y="2847976"/>
                <a:ext cx="68263" cy="68263"/>
              </a:xfrm>
              <a:custGeom>
                <a:avLst/>
                <a:gdLst>
                  <a:gd name="T0" fmla="*/ 75 w 97"/>
                  <a:gd name="T1" fmla="*/ 75 h 97"/>
                  <a:gd name="T2" fmla="*/ 67 w 97"/>
                  <a:gd name="T3" fmla="*/ 23 h 97"/>
                  <a:gd name="T4" fmla="*/ 0 w 97"/>
                  <a:gd name="T5" fmla="*/ 0 h 97"/>
                  <a:gd name="T6" fmla="*/ 23 w 97"/>
                  <a:gd name="T7" fmla="*/ 67 h 97"/>
                  <a:gd name="T8" fmla="*/ 75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75" y="75"/>
                    </a:moveTo>
                    <a:cubicBezTo>
                      <a:pt x="97" y="52"/>
                      <a:pt x="78" y="33"/>
                      <a:pt x="67" y="23"/>
                    </a:cubicBezTo>
                    <a:cubicBezTo>
                      <a:pt x="46" y="1"/>
                      <a:pt x="0" y="0"/>
                      <a:pt x="0" y="0"/>
                    </a:cubicBezTo>
                    <a:cubicBezTo>
                      <a:pt x="0" y="0"/>
                      <a:pt x="1" y="46"/>
                      <a:pt x="23" y="67"/>
                    </a:cubicBezTo>
                    <a:cubicBezTo>
                      <a:pt x="33" y="78"/>
                      <a:pt x="53" y="97"/>
                      <a:pt x="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27"/>
              <p:cNvSpPr>
                <a:spLocks/>
              </p:cNvSpPr>
              <p:nvPr/>
            </p:nvSpPr>
            <p:spPr bwMode="auto">
              <a:xfrm>
                <a:off x="-2713038" y="2847976"/>
                <a:ext cx="68263" cy="68263"/>
              </a:xfrm>
              <a:custGeom>
                <a:avLst/>
                <a:gdLst>
                  <a:gd name="T0" fmla="*/ 22 w 96"/>
                  <a:gd name="T1" fmla="*/ 75 h 97"/>
                  <a:gd name="T2" fmla="*/ 74 w 96"/>
                  <a:gd name="T3" fmla="*/ 67 h 97"/>
                  <a:gd name="T4" fmla="*/ 96 w 96"/>
                  <a:gd name="T5" fmla="*/ 0 h 97"/>
                  <a:gd name="T6" fmla="*/ 29 w 96"/>
                  <a:gd name="T7" fmla="*/ 23 h 97"/>
                  <a:gd name="T8" fmla="*/ 22 w 96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22" y="75"/>
                    </a:moveTo>
                    <a:cubicBezTo>
                      <a:pt x="44" y="97"/>
                      <a:pt x="63" y="78"/>
                      <a:pt x="74" y="67"/>
                    </a:cubicBezTo>
                    <a:cubicBezTo>
                      <a:pt x="95" y="46"/>
                      <a:pt x="96" y="0"/>
                      <a:pt x="96" y="0"/>
                    </a:cubicBezTo>
                    <a:cubicBezTo>
                      <a:pt x="96" y="0"/>
                      <a:pt x="51" y="1"/>
                      <a:pt x="29" y="23"/>
                    </a:cubicBezTo>
                    <a:cubicBezTo>
                      <a:pt x="19" y="33"/>
                      <a:pt x="0" y="52"/>
                      <a:pt x="22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 28"/>
              <p:cNvSpPr>
                <a:spLocks/>
              </p:cNvSpPr>
              <p:nvPr/>
            </p:nvSpPr>
            <p:spPr bwMode="auto">
              <a:xfrm>
                <a:off x="-2779713" y="2922588"/>
                <a:ext cx="68263" cy="68263"/>
              </a:xfrm>
              <a:custGeom>
                <a:avLst/>
                <a:gdLst>
                  <a:gd name="T0" fmla="*/ 75 w 97"/>
                  <a:gd name="T1" fmla="*/ 75 h 97"/>
                  <a:gd name="T2" fmla="*/ 67 w 97"/>
                  <a:gd name="T3" fmla="*/ 23 h 97"/>
                  <a:gd name="T4" fmla="*/ 0 w 97"/>
                  <a:gd name="T5" fmla="*/ 0 h 97"/>
                  <a:gd name="T6" fmla="*/ 23 w 97"/>
                  <a:gd name="T7" fmla="*/ 67 h 97"/>
                  <a:gd name="T8" fmla="*/ 75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75" y="75"/>
                    </a:moveTo>
                    <a:cubicBezTo>
                      <a:pt x="97" y="52"/>
                      <a:pt x="78" y="33"/>
                      <a:pt x="67" y="23"/>
                    </a:cubicBezTo>
                    <a:cubicBezTo>
                      <a:pt x="46" y="1"/>
                      <a:pt x="0" y="0"/>
                      <a:pt x="0" y="0"/>
                    </a:cubicBezTo>
                    <a:cubicBezTo>
                      <a:pt x="0" y="0"/>
                      <a:pt x="1" y="46"/>
                      <a:pt x="23" y="67"/>
                    </a:cubicBezTo>
                    <a:cubicBezTo>
                      <a:pt x="33" y="78"/>
                      <a:pt x="53" y="97"/>
                      <a:pt x="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 29"/>
              <p:cNvSpPr>
                <a:spLocks/>
              </p:cNvSpPr>
              <p:nvPr/>
            </p:nvSpPr>
            <p:spPr bwMode="auto">
              <a:xfrm>
                <a:off x="-2713038" y="2922588"/>
                <a:ext cx="68263" cy="68263"/>
              </a:xfrm>
              <a:custGeom>
                <a:avLst/>
                <a:gdLst>
                  <a:gd name="T0" fmla="*/ 22 w 96"/>
                  <a:gd name="T1" fmla="*/ 75 h 97"/>
                  <a:gd name="T2" fmla="*/ 74 w 96"/>
                  <a:gd name="T3" fmla="*/ 67 h 97"/>
                  <a:gd name="T4" fmla="*/ 96 w 96"/>
                  <a:gd name="T5" fmla="*/ 0 h 97"/>
                  <a:gd name="T6" fmla="*/ 29 w 96"/>
                  <a:gd name="T7" fmla="*/ 23 h 97"/>
                  <a:gd name="T8" fmla="*/ 22 w 96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22" y="75"/>
                    </a:moveTo>
                    <a:cubicBezTo>
                      <a:pt x="44" y="97"/>
                      <a:pt x="63" y="78"/>
                      <a:pt x="74" y="67"/>
                    </a:cubicBezTo>
                    <a:cubicBezTo>
                      <a:pt x="95" y="46"/>
                      <a:pt x="96" y="0"/>
                      <a:pt x="96" y="0"/>
                    </a:cubicBezTo>
                    <a:cubicBezTo>
                      <a:pt x="96" y="0"/>
                      <a:pt x="51" y="1"/>
                      <a:pt x="29" y="23"/>
                    </a:cubicBezTo>
                    <a:cubicBezTo>
                      <a:pt x="19" y="33"/>
                      <a:pt x="0" y="52"/>
                      <a:pt x="22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30"/>
              <p:cNvSpPr>
                <a:spLocks/>
              </p:cNvSpPr>
              <p:nvPr/>
            </p:nvSpPr>
            <p:spPr bwMode="auto">
              <a:xfrm>
                <a:off x="-2779713" y="2997201"/>
                <a:ext cx="68263" cy="69850"/>
              </a:xfrm>
              <a:custGeom>
                <a:avLst/>
                <a:gdLst>
                  <a:gd name="T0" fmla="*/ 0 w 97"/>
                  <a:gd name="T1" fmla="*/ 0 h 97"/>
                  <a:gd name="T2" fmla="*/ 23 w 97"/>
                  <a:gd name="T3" fmla="*/ 68 h 97"/>
                  <a:gd name="T4" fmla="*/ 75 w 97"/>
                  <a:gd name="T5" fmla="*/ 75 h 97"/>
                  <a:gd name="T6" fmla="*/ 67 w 97"/>
                  <a:gd name="T7" fmla="*/ 23 h 97"/>
                  <a:gd name="T8" fmla="*/ 0 w 97"/>
                  <a:gd name="T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cubicBezTo>
                      <a:pt x="0" y="0"/>
                      <a:pt x="1" y="46"/>
                      <a:pt x="23" y="68"/>
                    </a:cubicBezTo>
                    <a:cubicBezTo>
                      <a:pt x="33" y="78"/>
                      <a:pt x="53" y="97"/>
                      <a:pt x="75" y="75"/>
                    </a:cubicBezTo>
                    <a:cubicBezTo>
                      <a:pt x="97" y="53"/>
                      <a:pt x="78" y="33"/>
                      <a:pt x="67" y="23"/>
                    </a:cubicBezTo>
                    <a:cubicBezTo>
                      <a:pt x="46" y="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31"/>
              <p:cNvSpPr>
                <a:spLocks/>
              </p:cNvSpPr>
              <p:nvPr/>
            </p:nvSpPr>
            <p:spPr bwMode="auto">
              <a:xfrm>
                <a:off x="-2713038" y="2997201"/>
                <a:ext cx="68263" cy="69850"/>
              </a:xfrm>
              <a:custGeom>
                <a:avLst/>
                <a:gdLst>
                  <a:gd name="T0" fmla="*/ 22 w 96"/>
                  <a:gd name="T1" fmla="*/ 75 h 97"/>
                  <a:gd name="T2" fmla="*/ 74 w 96"/>
                  <a:gd name="T3" fmla="*/ 68 h 97"/>
                  <a:gd name="T4" fmla="*/ 96 w 96"/>
                  <a:gd name="T5" fmla="*/ 0 h 97"/>
                  <a:gd name="T6" fmla="*/ 29 w 96"/>
                  <a:gd name="T7" fmla="*/ 23 h 97"/>
                  <a:gd name="T8" fmla="*/ 22 w 96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22" y="75"/>
                    </a:moveTo>
                    <a:cubicBezTo>
                      <a:pt x="44" y="97"/>
                      <a:pt x="63" y="78"/>
                      <a:pt x="74" y="68"/>
                    </a:cubicBezTo>
                    <a:cubicBezTo>
                      <a:pt x="95" y="46"/>
                      <a:pt x="96" y="0"/>
                      <a:pt x="96" y="0"/>
                    </a:cubicBezTo>
                    <a:cubicBezTo>
                      <a:pt x="96" y="0"/>
                      <a:pt x="51" y="2"/>
                      <a:pt x="29" y="23"/>
                    </a:cubicBezTo>
                    <a:cubicBezTo>
                      <a:pt x="19" y="33"/>
                      <a:pt x="0" y="53"/>
                      <a:pt x="22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32"/>
              <p:cNvSpPr>
                <a:spLocks/>
              </p:cNvSpPr>
              <p:nvPr/>
            </p:nvSpPr>
            <p:spPr bwMode="auto">
              <a:xfrm>
                <a:off x="-2568575" y="2832101"/>
                <a:ext cx="14288" cy="33338"/>
              </a:xfrm>
              <a:custGeom>
                <a:avLst/>
                <a:gdLst>
                  <a:gd name="T0" fmla="*/ 10 w 21"/>
                  <a:gd name="T1" fmla="*/ 47 h 47"/>
                  <a:gd name="T2" fmla="*/ 21 w 21"/>
                  <a:gd name="T3" fmla="*/ 34 h 47"/>
                  <a:gd name="T4" fmla="*/ 21 w 21"/>
                  <a:gd name="T5" fmla="*/ 11 h 47"/>
                  <a:gd name="T6" fmla="*/ 16 w 21"/>
                  <a:gd name="T7" fmla="*/ 7 h 47"/>
                  <a:gd name="T8" fmla="*/ 10 w 21"/>
                  <a:gd name="T9" fmla="*/ 0 h 47"/>
                  <a:gd name="T10" fmla="*/ 4 w 21"/>
                  <a:gd name="T11" fmla="*/ 7 h 47"/>
                  <a:gd name="T12" fmla="*/ 0 w 21"/>
                  <a:gd name="T13" fmla="*/ 11 h 47"/>
                  <a:gd name="T14" fmla="*/ 0 w 21"/>
                  <a:gd name="T15" fmla="*/ 34 h 47"/>
                  <a:gd name="T16" fmla="*/ 10 w 21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7">
                    <a:moveTo>
                      <a:pt x="10" y="47"/>
                    </a:moveTo>
                    <a:cubicBezTo>
                      <a:pt x="13" y="43"/>
                      <a:pt x="17" y="38"/>
                      <a:pt x="21" y="3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9" y="9"/>
                      <a:pt x="18" y="8"/>
                      <a:pt x="16" y="7"/>
                    </a:cubicBezTo>
                    <a:cubicBezTo>
                      <a:pt x="14" y="4"/>
                      <a:pt x="12" y="2"/>
                      <a:pt x="10" y="0"/>
                    </a:cubicBezTo>
                    <a:cubicBezTo>
                      <a:pt x="8" y="2"/>
                      <a:pt x="6" y="5"/>
                      <a:pt x="4" y="7"/>
                    </a:cubicBezTo>
                    <a:cubicBezTo>
                      <a:pt x="3" y="8"/>
                      <a:pt x="1" y="9"/>
                      <a:pt x="0" y="1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" y="38"/>
                      <a:pt x="7" y="43"/>
                      <a:pt x="10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33"/>
              <p:cNvSpPr>
                <a:spLocks/>
              </p:cNvSpPr>
              <p:nvPr/>
            </p:nvSpPr>
            <p:spPr bwMode="auto">
              <a:xfrm>
                <a:off x="-2568575" y="2981326"/>
                <a:ext cx="14288" cy="33338"/>
              </a:xfrm>
              <a:custGeom>
                <a:avLst/>
                <a:gdLst>
                  <a:gd name="T0" fmla="*/ 16 w 21"/>
                  <a:gd name="T1" fmla="*/ 7 h 47"/>
                  <a:gd name="T2" fmla="*/ 10 w 21"/>
                  <a:gd name="T3" fmla="*/ 0 h 47"/>
                  <a:gd name="T4" fmla="*/ 4 w 21"/>
                  <a:gd name="T5" fmla="*/ 7 h 47"/>
                  <a:gd name="T6" fmla="*/ 0 w 21"/>
                  <a:gd name="T7" fmla="*/ 11 h 47"/>
                  <a:gd name="T8" fmla="*/ 0 w 21"/>
                  <a:gd name="T9" fmla="*/ 34 h 47"/>
                  <a:gd name="T10" fmla="*/ 10 w 21"/>
                  <a:gd name="T11" fmla="*/ 47 h 47"/>
                  <a:gd name="T12" fmla="*/ 21 w 21"/>
                  <a:gd name="T13" fmla="*/ 34 h 47"/>
                  <a:gd name="T14" fmla="*/ 21 w 21"/>
                  <a:gd name="T15" fmla="*/ 11 h 47"/>
                  <a:gd name="T16" fmla="*/ 16 w 21"/>
                  <a:gd name="T17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7">
                    <a:moveTo>
                      <a:pt x="16" y="7"/>
                    </a:moveTo>
                    <a:cubicBezTo>
                      <a:pt x="14" y="5"/>
                      <a:pt x="12" y="2"/>
                      <a:pt x="10" y="0"/>
                    </a:cubicBezTo>
                    <a:cubicBezTo>
                      <a:pt x="8" y="2"/>
                      <a:pt x="6" y="5"/>
                      <a:pt x="4" y="7"/>
                    </a:cubicBezTo>
                    <a:cubicBezTo>
                      <a:pt x="3" y="8"/>
                      <a:pt x="1" y="10"/>
                      <a:pt x="0" y="1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" y="39"/>
                      <a:pt x="7" y="43"/>
                      <a:pt x="10" y="47"/>
                    </a:cubicBezTo>
                    <a:cubicBezTo>
                      <a:pt x="13" y="43"/>
                      <a:pt x="17" y="39"/>
                      <a:pt x="21" y="3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9" y="10"/>
                      <a:pt x="18" y="8"/>
                      <a:pt x="1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Freeform 34"/>
              <p:cNvSpPr>
                <a:spLocks/>
              </p:cNvSpPr>
              <p:nvPr/>
            </p:nvSpPr>
            <p:spPr bwMode="auto">
              <a:xfrm>
                <a:off x="-2568575" y="3055938"/>
                <a:ext cx="14288" cy="47625"/>
              </a:xfrm>
              <a:custGeom>
                <a:avLst/>
                <a:gdLst>
                  <a:gd name="T0" fmla="*/ 10 w 21"/>
                  <a:gd name="T1" fmla="*/ 0 h 66"/>
                  <a:gd name="T2" fmla="*/ 4 w 21"/>
                  <a:gd name="T3" fmla="*/ 7 h 66"/>
                  <a:gd name="T4" fmla="*/ 0 w 21"/>
                  <a:gd name="T5" fmla="*/ 11 h 66"/>
                  <a:gd name="T6" fmla="*/ 0 w 21"/>
                  <a:gd name="T7" fmla="*/ 66 h 66"/>
                  <a:gd name="T8" fmla="*/ 21 w 21"/>
                  <a:gd name="T9" fmla="*/ 66 h 66"/>
                  <a:gd name="T10" fmla="*/ 21 w 21"/>
                  <a:gd name="T11" fmla="*/ 11 h 66"/>
                  <a:gd name="T12" fmla="*/ 16 w 21"/>
                  <a:gd name="T13" fmla="*/ 7 h 66"/>
                  <a:gd name="T14" fmla="*/ 10 w 21"/>
                  <a:gd name="T1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66">
                    <a:moveTo>
                      <a:pt x="10" y="0"/>
                    </a:moveTo>
                    <a:cubicBezTo>
                      <a:pt x="8" y="3"/>
                      <a:pt x="6" y="5"/>
                      <a:pt x="4" y="7"/>
                    </a:cubicBezTo>
                    <a:cubicBezTo>
                      <a:pt x="3" y="8"/>
                      <a:pt x="1" y="10"/>
                      <a:pt x="0" y="11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9" y="10"/>
                      <a:pt x="18" y="9"/>
                      <a:pt x="16" y="7"/>
                    </a:cubicBezTo>
                    <a:cubicBezTo>
                      <a:pt x="14" y="5"/>
                      <a:pt x="12" y="3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35"/>
              <p:cNvSpPr>
                <a:spLocks/>
              </p:cNvSpPr>
              <p:nvPr/>
            </p:nvSpPr>
            <p:spPr bwMode="auto">
              <a:xfrm>
                <a:off x="-2568575" y="2906713"/>
                <a:ext cx="14288" cy="33338"/>
              </a:xfrm>
              <a:custGeom>
                <a:avLst/>
                <a:gdLst>
                  <a:gd name="T0" fmla="*/ 16 w 21"/>
                  <a:gd name="T1" fmla="*/ 7 h 47"/>
                  <a:gd name="T2" fmla="*/ 10 w 21"/>
                  <a:gd name="T3" fmla="*/ 0 h 47"/>
                  <a:gd name="T4" fmla="*/ 4 w 21"/>
                  <a:gd name="T5" fmla="*/ 7 h 47"/>
                  <a:gd name="T6" fmla="*/ 0 w 21"/>
                  <a:gd name="T7" fmla="*/ 11 h 47"/>
                  <a:gd name="T8" fmla="*/ 0 w 21"/>
                  <a:gd name="T9" fmla="*/ 34 h 47"/>
                  <a:gd name="T10" fmla="*/ 10 w 21"/>
                  <a:gd name="T11" fmla="*/ 47 h 47"/>
                  <a:gd name="T12" fmla="*/ 21 w 21"/>
                  <a:gd name="T13" fmla="*/ 34 h 47"/>
                  <a:gd name="T14" fmla="*/ 21 w 21"/>
                  <a:gd name="T15" fmla="*/ 11 h 47"/>
                  <a:gd name="T16" fmla="*/ 16 w 21"/>
                  <a:gd name="T17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7">
                    <a:moveTo>
                      <a:pt x="16" y="7"/>
                    </a:moveTo>
                    <a:cubicBezTo>
                      <a:pt x="14" y="5"/>
                      <a:pt x="12" y="2"/>
                      <a:pt x="10" y="0"/>
                    </a:cubicBezTo>
                    <a:cubicBezTo>
                      <a:pt x="8" y="2"/>
                      <a:pt x="6" y="5"/>
                      <a:pt x="4" y="7"/>
                    </a:cubicBezTo>
                    <a:cubicBezTo>
                      <a:pt x="3" y="8"/>
                      <a:pt x="1" y="9"/>
                      <a:pt x="0" y="11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" y="38"/>
                      <a:pt x="7" y="43"/>
                      <a:pt x="10" y="47"/>
                    </a:cubicBezTo>
                    <a:cubicBezTo>
                      <a:pt x="13" y="43"/>
                      <a:pt x="17" y="38"/>
                      <a:pt x="21" y="3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9" y="9"/>
                      <a:pt x="18" y="8"/>
                      <a:pt x="1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36"/>
              <p:cNvSpPr>
                <a:spLocks/>
              </p:cNvSpPr>
              <p:nvPr/>
            </p:nvSpPr>
            <p:spPr bwMode="auto">
              <a:xfrm>
                <a:off x="-2584450" y="2697163"/>
                <a:ext cx="44450" cy="76200"/>
              </a:xfrm>
              <a:custGeom>
                <a:avLst/>
                <a:gdLst>
                  <a:gd name="T0" fmla="*/ 32 w 64"/>
                  <a:gd name="T1" fmla="*/ 106 h 106"/>
                  <a:gd name="T2" fmla="*/ 64 w 64"/>
                  <a:gd name="T3" fmla="*/ 64 h 106"/>
                  <a:gd name="T4" fmla="*/ 32 w 64"/>
                  <a:gd name="T5" fmla="*/ 0 h 106"/>
                  <a:gd name="T6" fmla="*/ 0 w 64"/>
                  <a:gd name="T7" fmla="*/ 64 h 106"/>
                  <a:gd name="T8" fmla="*/ 32 w 64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06">
                    <a:moveTo>
                      <a:pt x="32" y="106"/>
                    </a:moveTo>
                    <a:cubicBezTo>
                      <a:pt x="64" y="106"/>
                      <a:pt x="64" y="79"/>
                      <a:pt x="64" y="64"/>
                    </a:cubicBezTo>
                    <a:cubicBezTo>
                      <a:pt x="64" y="33"/>
                      <a:pt x="32" y="0"/>
                      <a:pt x="32" y="0"/>
                    </a:cubicBezTo>
                    <a:cubicBezTo>
                      <a:pt x="32" y="0"/>
                      <a:pt x="0" y="33"/>
                      <a:pt x="0" y="64"/>
                    </a:cubicBezTo>
                    <a:cubicBezTo>
                      <a:pt x="0" y="79"/>
                      <a:pt x="0" y="106"/>
                      <a:pt x="32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37"/>
              <p:cNvSpPr>
                <a:spLocks/>
              </p:cNvSpPr>
              <p:nvPr/>
            </p:nvSpPr>
            <p:spPr bwMode="auto">
              <a:xfrm>
                <a:off x="-2628900" y="2773363"/>
                <a:ext cx="68263" cy="68263"/>
              </a:xfrm>
              <a:custGeom>
                <a:avLst/>
                <a:gdLst>
                  <a:gd name="T0" fmla="*/ 74 w 97"/>
                  <a:gd name="T1" fmla="*/ 75 h 97"/>
                  <a:gd name="T2" fmla="*/ 67 w 97"/>
                  <a:gd name="T3" fmla="*/ 22 h 97"/>
                  <a:gd name="T4" fmla="*/ 0 w 97"/>
                  <a:gd name="T5" fmla="*/ 0 h 97"/>
                  <a:gd name="T6" fmla="*/ 22 w 97"/>
                  <a:gd name="T7" fmla="*/ 67 h 97"/>
                  <a:gd name="T8" fmla="*/ 74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74" y="75"/>
                    </a:moveTo>
                    <a:cubicBezTo>
                      <a:pt x="97" y="52"/>
                      <a:pt x="77" y="33"/>
                      <a:pt x="67" y="22"/>
                    </a:cubicBezTo>
                    <a:cubicBezTo>
                      <a:pt x="45" y="1"/>
                      <a:pt x="0" y="0"/>
                      <a:pt x="0" y="0"/>
                    </a:cubicBezTo>
                    <a:cubicBezTo>
                      <a:pt x="0" y="0"/>
                      <a:pt x="1" y="46"/>
                      <a:pt x="22" y="67"/>
                    </a:cubicBezTo>
                    <a:cubicBezTo>
                      <a:pt x="33" y="78"/>
                      <a:pt x="52" y="97"/>
                      <a:pt x="7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38"/>
              <p:cNvSpPr>
                <a:spLocks/>
              </p:cNvSpPr>
              <p:nvPr/>
            </p:nvSpPr>
            <p:spPr bwMode="auto">
              <a:xfrm>
                <a:off x="-2562225" y="2773363"/>
                <a:ext cx="68263" cy="68263"/>
              </a:xfrm>
              <a:custGeom>
                <a:avLst/>
                <a:gdLst>
                  <a:gd name="T0" fmla="*/ 22 w 97"/>
                  <a:gd name="T1" fmla="*/ 75 h 97"/>
                  <a:gd name="T2" fmla="*/ 74 w 97"/>
                  <a:gd name="T3" fmla="*/ 67 h 97"/>
                  <a:gd name="T4" fmla="*/ 97 w 97"/>
                  <a:gd name="T5" fmla="*/ 0 h 97"/>
                  <a:gd name="T6" fmla="*/ 30 w 97"/>
                  <a:gd name="T7" fmla="*/ 22 h 97"/>
                  <a:gd name="T8" fmla="*/ 22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22" y="75"/>
                    </a:moveTo>
                    <a:cubicBezTo>
                      <a:pt x="45" y="97"/>
                      <a:pt x="64" y="78"/>
                      <a:pt x="74" y="67"/>
                    </a:cubicBezTo>
                    <a:cubicBezTo>
                      <a:pt x="96" y="46"/>
                      <a:pt x="97" y="0"/>
                      <a:pt x="97" y="0"/>
                    </a:cubicBezTo>
                    <a:cubicBezTo>
                      <a:pt x="97" y="0"/>
                      <a:pt x="51" y="1"/>
                      <a:pt x="30" y="22"/>
                    </a:cubicBezTo>
                    <a:cubicBezTo>
                      <a:pt x="19" y="33"/>
                      <a:pt x="0" y="52"/>
                      <a:pt x="22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39"/>
              <p:cNvSpPr>
                <a:spLocks/>
              </p:cNvSpPr>
              <p:nvPr/>
            </p:nvSpPr>
            <p:spPr bwMode="auto">
              <a:xfrm>
                <a:off x="-2628900" y="2847976"/>
                <a:ext cx="68263" cy="68263"/>
              </a:xfrm>
              <a:custGeom>
                <a:avLst/>
                <a:gdLst>
                  <a:gd name="T0" fmla="*/ 74 w 97"/>
                  <a:gd name="T1" fmla="*/ 75 h 97"/>
                  <a:gd name="T2" fmla="*/ 67 w 97"/>
                  <a:gd name="T3" fmla="*/ 23 h 97"/>
                  <a:gd name="T4" fmla="*/ 0 w 97"/>
                  <a:gd name="T5" fmla="*/ 0 h 97"/>
                  <a:gd name="T6" fmla="*/ 22 w 97"/>
                  <a:gd name="T7" fmla="*/ 67 h 97"/>
                  <a:gd name="T8" fmla="*/ 74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74" y="75"/>
                    </a:moveTo>
                    <a:cubicBezTo>
                      <a:pt x="97" y="52"/>
                      <a:pt x="77" y="33"/>
                      <a:pt x="67" y="23"/>
                    </a:cubicBezTo>
                    <a:cubicBezTo>
                      <a:pt x="45" y="1"/>
                      <a:pt x="0" y="0"/>
                      <a:pt x="0" y="0"/>
                    </a:cubicBezTo>
                    <a:cubicBezTo>
                      <a:pt x="0" y="0"/>
                      <a:pt x="1" y="46"/>
                      <a:pt x="22" y="67"/>
                    </a:cubicBezTo>
                    <a:cubicBezTo>
                      <a:pt x="33" y="78"/>
                      <a:pt x="52" y="97"/>
                      <a:pt x="7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40"/>
              <p:cNvSpPr>
                <a:spLocks/>
              </p:cNvSpPr>
              <p:nvPr/>
            </p:nvSpPr>
            <p:spPr bwMode="auto">
              <a:xfrm>
                <a:off x="-2562225" y="2847976"/>
                <a:ext cx="68263" cy="68263"/>
              </a:xfrm>
              <a:custGeom>
                <a:avLst/>
                <a:gdLst>
                  <a:gd name="T0" fmla="*/ 22 w 97"/>
                  <a:gd name="T1" fmla="*/ 75 h 97"/>
                  <a:gd name="T2" fmla="*/ 74 w 97"/>
                  <a:gd name="T3" fmla="*/ 67 h 97"/>
                  <a:gd name="T4" fmla="*/ 97 w 97"/>
                  <a:gd name="T5" fmla="*/ 0 h 97"/>
                  <a:gd name="T6" fmla="*/ 30 w 97"/>
                  <a:gd name="T7" fmla="*/ 23 h 97"/>
                  <a:gd name="T8" fmla="*/ 22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22" y="75"/>
                    </a:moveTo>
                    <a:cubicBezTo>
                      <a:pt x="45" y="97"/>
                      <a:pt x="64" y="78"/>
                      <a:pt x="74" y="67"/>
                    </a:cubicBezTo>
                    <a:cubicBezTo>
                      <a:pt x="96" y="46"/>
                      <a:pt x="97" y="0"/>
                      <a:pt x="97" y="0"/>
                    </a:cubicBezTo>
                    <a:cubicBezTo>
                      <a:pt x="97" y="0"/>
                      <a:pt x="51" y="1"/>
                      <a:pt x="30" y="23"/>
                    </a:cubicBezTo>
                    <a:cubicBezTo>
                      <a:pt x="19" y="33"/>
                      <a:pt x="0" y="52"/>
                      <a:pt x="22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41"/>
              <p:cNvSpPr>
                <a:spLocks/>
              </p:cNvSpPr>
              <p:nvPr/>
            </p:nvSpPr>
            <p:spPr bwMode="auto">
              <a:xfrm>
                <a:off x="-2628900" y="2922588"/>
                <a:ext cx="68263" cy="68263"/>
              </a:xfrm>
              <a:custGeom>
                <a:avLst/>
                <a:gdLst>
                  <a:gd name="T0" fmla="*/ 74 w 97"/>
                  <a:gd name="T1" fmla="*/ 75 h 97"/>
                  <a:gd name="T2" fmla="*/ 67 w 97"/>
                  <a:gd name="T3" fmla="*/ 23 h 97"/>
                  <a:gd name="T4" fmla="*/ 0 w 97"/>
                  <a:gd name="T5" fmla="*/ 0 h 97"/>
                  <a:gd name="T6" fmla="*/ 22 w 97"/>
                  <a:gd name="T7" fmla="*/ 67 h 97"/>
                  <a:gd name="T8" fmla="*/ 74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74" y="75"/>
                    </a:moveTo>
                    <a:cubicBezTo>
                      <a:pt x="97" y="52"/>
                      <a:pt x="77" y="33"/>
                      <a:pt x="67" y="23"/>
                    </a:cubicBezTo>
                    <a:cubicBezTo>
                      <a:pt x="45" y="1"/>
                      <a:pt x="0" y="0"/>
                      <a:pt x="0" y="0"/>
                    </a:cubicBezTo>
                    <a:cubicBezTo>
                      <a:pt x="0" y="0"/>
                      <a:pt x="1" y="46"/>
                      <a:pt x="22" y="67"/>
                    </a:cubicBezTo>
                    <a:cubicBezTo>
                      <a:pt x="33" y="78"/>
                      <a:pt x="52" y="97"/>
                      <a:pt x="7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 42"/>
              <p:cNvSpPr>
                <a:spLocks/>
              </p:cNvSpPr>
              <p:nvPr/>
            </p:nvSpPr>
            <p:spPr bwMode="auto">
              <a:xfrm>
                <a:off x="-2562225" y="2922588"/>
                <a:ext cx="68263" cy="68263"/>
              </a:xfrm>
              <a:custGeom>
                <a:avLst/>
                <a:gdLst>
                  <a:gd name="T0" fmla="*/ 22 w 97"/>
                  <a:gd name="T1" fmla="*/ 75 h 97"/>
                  <a:gd name="T2" fmla="*/ 74 w 97"/>
                  <a:gd name="T3" fmla="*/ 67 h 97"/>
                  <a:gd name="T4" fmla="*/ 97 w 97"/>
                  <a:gd name="T5" fmla="*/ 0 h 97"/>
                  <a:gd name="T6" fmla="*/ 30 w 97"/>
                  <a:gd name="T7" fmla="*/ 23 h 97"/>
                  <a:gd name="T8" fmla="*/ 22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22" y="75"/>
                    </a:moveTo>
                    <a:cubicBezTo>
                      <a:pt x="45" y="97"/>
                      <a:pt x="64" y="78"/>
                      <a:pt x="74" y="67"/>
                    </a:cubicBezTo>
                    <a:cubicBezTo>
                      <a:pt x="96" y="46"/>
                      <a:pt x="97" y="0"/>
                      <a:pt x="97" y="0"/>
                    </a:cubicBezTo>
                    <a:cubicBezTo>
                      <a:pt x="97" y="0"/>
                      <a:pt x="51" y="1"/>
                      <a:pt x="30" y="23"/>
                    </a:cubicBezTo>
                    <a:cubicBezTo>
                      <a:pt x="19" y="33"/>
                      <a:pt x="0" y="52"/>
                      <a:pt x="22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Freeform 43"/>
              <p:cNvSpPr>
                <a:spLocks/>
              </p:cNvSpPr>
              <p:nvPr/>
            </p:nvSpPr>
            <p:spPr bwMode="auto">
              <a:xfrm>
                <a:off x="-2628900" y="2997201"/>
                <a:ext cx="68263" cy="69850"/>
              </a:xfrm>
              <a:custGeom>
                <a:avLst/>
                <a:gdLst>
                  <a:gd name="T0" fmla="*/ 0 w 97"/>
                  <a:gd name="T1" fmla="*/ 0 h 97"/>
                  <a:gd name="T2" fmla="*/ 22 w 97"/>
                  <a:gd name="T3" fmla="*/ 68 h 97"/>
                  <a:gd name="T4" fmla="*/ 74 w 97"/>
                  <a:gd name="T5" fmla="*/ 75 h 97"/>
                  <a:gd name="T6" fmla="*/ 67 w 97"/>
                  <a:gd name="T7" fmla="*/ 23 h 97"/>
                  <a:gd name="T8" fmla="*/ 0 w 97"/>
                  <a:gd name="T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cubicBezTo>
                      <a:pt x="0" y="0"/>
                      <a:pt x="1" y="46"/>
                      <a:pt x="22" y="68"/>
                    </a:cubicBezTo>
                    <a:cubicBezTo>
                      <a:pt x="33" y="78"/>
                      <a:pt x="52" y="97"/>
                      <a:pt x="74" y="75"/>
                    </a:cubicBezTo>
                    <a:cubicBezTo>
                      <a:pt x="97" y="53"/>
                      <a:pt x="77" y="33"/>
                      <a:pt x="67" y="23"/>
                    </a:cubicBezTo>
                    <a:cubicBezTo>
                      <a:pt x="45" y="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Freeform 44"/>
              <p:cNvSpPr>
                <a:spLocks/>
              </p:cNvSpPr>
              <p:nvPr/>
            </p:nvSpPr>
            <p:spPr bwMode="auto">
              <a:xfrm>
                <a:off x="-2562225" y="2997201"/>
                <a:ext cx="68263" cy="69850"/>
              </a:xfrm>
              <a:custGeom>
                <a:avLst/>
                <a:gdLst>
                  <a:gd name="T0" fmla="*/ 22 w 97"/>
                  <a:gd name="T1" fmla="*/ 75 h 97"/>
                  <a:gd name="T2" fmla="*/ 74 w 97"/>
                  <a:gd name="T3" fmla="*/ 68 h 97"/>
                  <a:gd name="T4" fmla="*/ 97 w 97"/>
                  <a:gd name="T5" fmla="*/ 0 h 97"/>
                  <a:gd name="T6" fmla="*/ 30 w 97"/>
                  <a:gd name="T7" fmla="*/ 23 h 97"/>
                  <a:gd name="T8" fmla="*/ 22 w 97"/>
                  <a:gd name="T9" fmla="*/ 7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7">
                    <a:moveTo>
                      <a:pt x="22" y="75"/>
                    </a:moveTo>
                    <a:cubicBezTo>
                      <a:pt x="45" y="97"/>
                      <a:pt x="64" y="78"/>
                      <a:pt x="74" y="68"/>
                    </a:cubicBezTo>
                    <a:cubicBezTo>
                      <a:pt x="96" y="46"/>
                      <a:pt x="97" y="0"/>
                      <a:pt x="97" y="0"/>
                    </a:cubicBezTo>
                    <a:cubicBezTo>
                      <a:pt x="97" y="0"/>
                      <a:pt x="51" y="2"/>
                      <a:pt x="30" y="23"/>
                    </a:cubicBezTo>
                    <a:cubicBezTo>
                      <a:pt x="19" y="33"/>
                      <a:pt x="0" y="53"/>
                      <a:pt x="22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Rectangle 45"/>
              <p:cNvSpPr>
                <a:spLocks noChangeArrowheads="1"/>
              </p:cNvSpPr>
              <p:nvPr/>
            </p:nvSpPr>
            <p:spPr bwMode="auto">
              <a:xfrm>
                <a:off x="-2930525" y="3103563"/>
                <a:ext cx="436563" cy="14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4" name="그룹 573"/>
            <p:cNvGrpSpPr/>
            <p:nvPr/>
          </p:nvGrpSpPr>
          <p:grpSpPr>
            <a:xfrm>
              <a:off x="1987583" y="1325547"/>
              <a:ext cx="4903788" cy="4849815"/>
              <a:chOff x="1987583" y="1325547"/>
              <a:chExt cx="4903788" cy="4849815"/>
            </a:xfrm>
          </p:grpSpPr>
          <p:sp>
            <p:nvSpPr>
              <p:cNvPr id="575" name="Freeform 256"/>
              <p:cNvSpPr>
                <a:spLocks/>
              </p:cNvSpPr>
              <p:nvPr/>
            </p:nvSpPr>
            <p:spPr bwMode="auto">
              <a:xfrm>
                <a:off x="2168558" y="1325547"/>
                <a:ext cx="2593975" cy="1776414"/>
              </a:xfrm>
              <a:custGeom>
                <a:avLst/>
                <a:gdLst>
                  <a:gd name="T0" fmla="*/ 2147483647 w 969"/>
                  <a:gd name="T1" fmla="*/ 2147483647 h 664"/>
                  <a:gd name="T2" fmla="*/ 2147483647 w 969"/>
                  <a:gd name="T3" fmla="*/ 2147483647 h 664"/>
                  <a:gd name="T4" fmla="*/ 2147483647 w 969"/>
                  <a:gd name="T5" fmla="*/ 2147483647 h 664"/>
                  <a:gd name="T6" fmla="*/ 2147483647 w 969"/>
                  <a:gd name="T7" fmla="*/ 2147483647 h 664"/>
                  <a:gd name="T8" fmla="*/ 2147483647 w 969"/>
                  <a:gd name="T9" fmla="*/ 2147483647 h 664"/>
                  <a:gd name="T10" fmla="*/ 2147483647 w 969"/>
                  <a:gd name="T11" fmla="*/ 2147483647 h 664"/>
                  <a:gd name="T12" fmla="*/ 2147483647 w 969"/>
                  <a:gd name="T13" fmla="*/ 2147483647 h 664"/>
                  <a:gd name="T14" fmla="*/ 2147483647 w 969"/>
                  <a:gd name="T15" fmla="*/ 2147483647 h 664"/>
                  <a:gd name="T16" fmla="*/ 2147483647 w 969"/>
                  <a:gd name="T17" fmla="*/ 2147483647 h 664"/>
                  <a:gd name="T18" fmla="*/ 2147483647 w 969"/>
                  <a:gd name="T19" fmla="*/ 2147483647 h 664"/>
                  <a:gd name="T20" fmla="*/ 2147483647 w 969"/>
                  <a:gd name="T21" fmla="*/ 2147483647 h 664"/>
                  <a:gd name="T22" fmla="*/ 2147483647 w 969"/>
                  <a:gd name="T23" fmla="*/ 2147483647 h 664"/>
                  <a:gd name="T24" fmla="*/ 2147483647 w 969"/>
                  <a:gd name="T25" fmla="*/ 2147483647 h 664"/>
                  <a:gd name="T26" fmla="*/ 2147483647 w 969"/>
                  <a:gd name="T27" fmla="*/ 2147483647 h 664"/>
                  <a:gd name="T28" fmla="*/ 2147483647 w 969"/>
                  <a:gd name="T29" fmla="*/ 2147483647 h 664"/>
                  <a:gd name="T30" fmla="*/ 2147483647 w 969"/>
                  <a:gd name="T31" fmla="*/ 2147483647 h 664"/>
                  <a:gd name="T32" fmla="*/ 2147483647 w 969"/>
                  <a:gd name="T33" fmla="*/ 2147483647 h 664"/>
                  <a:gd name="T34" fmla="*/ 2147483647 w 969"/>
                  <a:gd name="T35" fmla="*/ 0 h 664"/>
                  <a:gd name="T36" fmla="*/ 2147483647 w 969"/>
                  <a:gd name="T37" fmla="*/ 2147483647 h 664"/>
                  <a:gd name="T38" fmla="*/ 2147483647 w 969"/>
                  <a:gd name="T39" fmla="*/ 2147483647 h 664"/>
                  <a:gd name="T40" fmla="*/ 2147483647 w 969"/>
                  <a:gd name="T41" fmla="*/ 2147483647 h 664"/>
                  <a:gd name="T42" fmla="*/ 2147483647 w 969"/>
                  <a:gd name="T43" fmla="*/ 2147483647 h 664"/>
                  <a:gd name="T44" fmla="*/ 2147483647 w 969"/>
                  <a:gd name="T45" fmla="*/ 2147483647 h 664"/>
                  <a:gd name="T46" fmla="*/ 2147483647 w 969"/>
                  <a:gd name="T47" fmla="*/ 2147483647 h 664"/>
                  <a:gd name="T48" fmla="*/ 2147483647 w 969"/>
                  <a:gd name="T49" fmla="*/ 2147483647 h 664"/>
                  <a:gd name="T50" fmla="*/ 2147483647 w 969"/>
                  <a:gd name="T51" fmla="*/ 2147483647 h 664"/>
                  <a:gd name="T52" fmla="*/ 2147483647 w 969"/>
                  <a:gd name="T53" fmla="*/ 2147483647 h 664"/>
                  <a:gd name="T54" fmla="*/ 2147483647 w 969"/>
                  <a:gd name="T55" fmla="*/ 2147483647 h 664"/>
                  <a:gd name="T56" fmla="*/ 2147483647 w 969"/>
                  <a:gd name="T57" fmla="*/ 2147483647 h 664"/>
                  <a:gd name="T58" fmla="*/ 2147483647 w 969"/>
                  <a:gd name="T59" fmla="*/ 2147483647 h 664"/>
                  <a:gd name="T60" fmla="*/ 2147483647 w 969"/>
                  <a:gd name="T61" fmla="*/ 2147483647 h 664"/>
                  <a:gd name="T62" fmla="*/ 2147483647 w 969"/>
                  <a:gd name="T63" fmla="*/ 2147483647 h 664"/>
                  <a:gd name="T64" fmla="*/ 2147483647 w 969"/>
                  <a:gd name="T65" fmla="*/ 2147483647 h 664"/>
                  <a:gd name="T66" fmla="*/ 2147483647 w 969"/>
                  <a:gd name="T67" fmla="*/ 2147483647 h 664"/>
                  <a:gd name="T68" fmla="*/ 2147483647 w 969"/>
                  <a:gd name="T69" fmla="*/ 2147483647 h 6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69"/>
                  <a:gd name="T106" fmla="*/ 0 h 664"/>
                  <a:gd name="T107" fmla="*/ 969 w 969"/>
                  <a:gd name="T108" fmla="*/ 664 h 66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69" h="664">
                    <a:moveTo>
                      <a:pt x="232" y="664"/>
                    </a:moveTo>
                    <a:lnTo>
                      <a:pt x="232" y="664"/>
                    </a:lnTo>
                    <a:lnTo>
                      <a:pt x="241" y="644"/>
                    </a:lnTo>
                    <a:lnTo>
                      <a:pt x="251" y="622"/>
                    </a:lnTo>
                    <a:lnTo>
                      <a:pt x="261" y="601"/>
                    </a:lnTo>
                    <a:lnTo>
                      <a:pt x="273" y="580"/>
                    </a:lnTo>
                    <a:lnTo>
                      <a:pt x="285" y="561"/>
                    </a:lnTo>
                    <a:lnTo>
                      <a:pt x="298" y="541"/>
                    </a:lnTo>
                    <a:lnTo>
                      <a:pt x="311" y="522"/>
                    </a:lnTo>
                    <a:lnTo>
                      <a:pt x="325" y="504"/>
                    </a:lnTo>
                    <a:lnTo>
                      <a:pt x="339" y="485"/>
                    </a:lnTo>
                    <a:lnTo>
                      <a:pt x="355" y="469"/>
                    </a:lnTo>
                    <a:lnTo>
                      <a:pt x="372" y="452"/>
                    </a:lnTo>
                    <a:lnTo>
                      <a:pt x="387" y="435"/>
                    </a:lnTo>
                    <a:lnTo>
                      <a:pt x="404" y="419"/>
                    </a:lnTo>
                    <a:lnTo>
                      <a:pt x="422" y="404"/>
                    </a:lnTo>
                    <a:lnTo>
                      <a:pt x="440" y="389"/>
                    </a:lnTo>
                    <a:lnTo>
                      <a:pt x="460" y="375"/>
                    </a:lnTo>
                    <a:lnTo>
                      <a:pt x="478" y="362"/>
                    </a:lnTo>
                    <a:lnTo>
                      <a:pt x="499" y="349"/>
                    </a:lnTo>
                    <a:lnTo>
                      <a:pt x="518" y="338"/>
                    </a:lnTo>
                    <a:lnTo>
                      <a:pt x="539" y="326"/>
                    </a:lnTo>
                    <a:lnTo>
                      <a:pt x="560" y="316"/>
                    </a:lnTo>
                    <a:lnTo>
                      <a:pt x="582" y="305"/>
                    </a:lnTo>
                    <a:lnTo>
                      <a:pt x="604" y="296"/>
                    </a:lnTo>
                    <a:lnTo>
                      <a:pt x="626" y="288"/>
                    </a:lnTo>
                    <a:lnTo>
                      <a:pt x="648" y="281"/>
                    </a:lnTo>
                    <a:lnTo>
                      <a:pt x="671" y="274"/>
                    </a:lnTo>
                    <a:lnTo>
                      <a:pt x="694" y="268"/>
                    </a:lnTo>
                    <a:lnTo>
                      <a:pt x="718" y="262"/>
                    </a:lnTo>
                    <a:lnTo>
                      <a:pt x="742" y="258"/>
                    </a:lnTo>
                    <a:lnTo>
                      <a:pt x="767" y="255"/>
                    </a:lnTo>
                    <a:lnTo>
                      <a:pt x="792" y="252"/>
                    </a:lnTo>
                    <a:lnTo>
                      <a:pt x="816" y="251"/>
                    </a:lnTo>
                    <a:lnTo>
                      <a:pt x="969" y="129"/>
                    </a:lnTo>
                    <a:lnTo>
                      <a:pt x="849" y="0"/>
                    </a:lnTo>
                    <a:lnTo>
                      <a:pt x="812" y="2"/>
                    </a:lnTo>
                    <a:lnTo>
                      <a:pt x="777" y="3"/>
                    </a:lnTo>
                    <a:lnTo>
                      <a:pt x="741" y="7"/>
                    </a:lnTo>
                    <a:lnTo>
                      <a:pt x="707" y="12"/>
                    </a:lnTo>
                    <a:lnTo>
                      <a:pt x="672" y="17"/>
                    </a:lnTo>
                    <a:lnTo>
                      <a:pt x="639" y="25"/>
                    </a:lnTo>
                    <a:lnTo>
                      <a:pt x="605" y="33"/>
                    </a:lnTo>
                    <a:lnTo>
                      <a:pt x="573" y="43"/>
                    </a:lnTo>
                    <a:lnTo>
                      <a:pt x="540" y="54"/>
                    </a:lnTo>
                    <a:lnTo>
                      <a:pt x="509" y="65"/>
                    </a:lnTo>
                    <a:lnTo>
                      <a:pt x="478" y="78"/>
                    </a:lnTo>
                    <a:lnTo>
                      <a:pt x="447" y="93"/>
                    </a:lnTo>
                    <a:lnTo>
                      <a:pt x="417" y="108"/>
                    </a:lnTo>
                    <a:lnTo>
                      <a:pt x="387" y="124"/>
                    </a:lnTo>
                    <a:lnTo>
                      <a:pt x="359" y="142"/>
                    </a:lnTo>
                    <a:lnTo>
                      <a:pt x="331" y="160"/>
                    </a:lnTo>
                    <a:lnTo>
                      <a:pt x="304" y="179"/>
                    </a:lnTo>
                    <a:lnTo>
                      <a:pt x="277" y="199"/>
                    </a:lnTo>
                    <a:lnTo>
                      <a:pt x="251" y="220"/>
                    </a:lnTo>
                    <a:lnTo>
                      <a:pt x="226" y="242"/>
                    </a:lnTo>
                    <a:lnTo>
                      <a:pt x="202" y="265"/>
                    </a:lnTo>
                    <a:lnTo>
                      <a:pt x="180" y="288"/>
                    </a:lnTo>
                    <a:lnTo>
                      <a:pt x="156" y="313"/>
                    </a:lnTo>
                    <a:lnTo>
                      <a:pt x="136" y="339"/>
                    </a:lnTo>
                    <a:lnTo>
                      <a:pt x="115" y="365"/>
                    </a:lnTo>
                    <a:lnTo>
                      <a:pt x="95" y="392"/>
                    </a:lnTo>
                    <a:lnTo>
                      <a:pt x="77" y="419"/>
                    </a:lnTo>
                    <a:lnTo>
                      <a:pt x="59" y="448"/>
                    </a:lnTo>
                    <a:lnTo>
                      <a:pt x="42" y="476"/>
                    </a:lnTo>
                    <a:lnTo>
                      <a:pt x="27" y="506"/>
                    </a:lnTo>
                    <a:lnTo>
                      <a:pt x="12" y="536"/>
                    </a:lnTo>
                    <a:lnTo>
                      <a:pt x="0" y="567"/>
                    </a:lnTo>
                    <a:lnTo>
                      <a:pt x="156" y="492"/>
                    </a:lnTo>
                    <a:lnTo>
                      <a:pt x="232" y="664"/>
                    </a:lnTo>
                    <a:close/>
                  </a:path>
                </a:pathLst>
              </a:custGeom>
              <a:solidFill>
                <a:srgbClr val="2A63A8">
                  <a:alpha val="2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/>
                <a:endParaRPr lang="ko-KR" altLang="en-US" sz="1000" spc="-150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 257"/>
              <p:cNvSpPr>
                <a:spLocks/>
              </p:cNvSpPr>
              <p:nvPr/>
            </p:nvSpPr>
            <p:spPr bwMode="auto">
              <a:xfrm>
                <a:off x="4457733" y="1331896"/>
                <a:ext cx="2338388" cy="2143126"/>
              </a:xfrm>
              <a:custGeom>
                <a:avLst/>
                <a:gdLst>
                  <a:gd name="T0" fmla="*/ 0 w 875"/>
                  <a:gd name="T1" fmla="*/ 2147483647 h 801"/>
                  <a:gd name="T2" fmla="*/ 2147483647 w 875"/>
                  <a:gd name="T3" fmla="*/ 2147483647 h 801"/>
                  <a:gd name="T4" fmla="*/ 2147483647 w 875"/>
                  <a:gd name="T5" fmla="*/ 2147483647 h 801"/>
                  <a:gd name="T6" fmla="*/ 2147483647 w 875"/>
                  <a:gd name="T7" fmla="*/ 2147483647 h 801"/>
                  <a:gd name="T8" fmla="*/ 2147483647 w 875"/>
                  <a:gd name="T9" fmla="*/ 2147483647 h 801"/>
                  <a:gd name="T10" fmla="*/ 2147483647 w 875"/>
                  <a:gd name="T11" fmla="*/ 2147483647 h 801"/>
                  <a:gd name="T12" fmla="*/ 2147483647 w 875"/>
                  <a:gd name="T13" fmla="*/ 2147483647 h 801"/>
                  <a:gd name="T14" fmla="*/ 2147483647 w 875"/>
                  <a:gd name="T15" fmla="*/ 2147483647 h 801"/>
                  <a:gd name="T16" fmla="*/ 2147483647 w 875"/>
                  <a:gd name="T17" fmla="*/ 2147483647 h 801"/>
                  <a:gd name="T18" fmla="*/ 2147483647 w 875"/>
                  <a:gd name="T19" fmla="*/ 2147483647 h 801"/>
                  <a:gd name="T20" fmla="*/ 2147483647 w 875"/>
                  <a:gd name="T21" fmla="*/ 2147483647 h 801"/>
                  <a:gd name="T22" fmla="*/ 2147483647 w 875"/>
                  <a:gd name="T23" fmla="*/ 2147483647 h 801"/>
                  <a:gd name="T24" fmla="*/ 2147483647 w 875"/>
                  <a:gd name="T25" fmla="*/ 2147483647 h 801"/>
                  <a:gd name="T26" fmla="*/ 2147483647 w 875"/>
                  <a:gd name="T27" fmla="*/ 2147483647 h 801"/>
                  <a:gd name="T28" fmla="*/ 2147483647 w 875"/>
                  <a:gd name="T29" fmla="*/ 2147483647 h 801"/>
                  <a:gd name="T30" fmla="*/ 2147483647 w 875"/>
                  <a:gd name="T31" fmla="*/ 2147483647 h 801"/>
                  <a:gd name="T32" fmla="*/ 2147483647 w 875"/>
                  <a:gd name="T33" fmla="*/ 2147483647 h 801"/>
                  <a:gd name="T34" fmla="*/ 2147483647 w 875"/>
                  <a:gd name="T35" fmla="*/ 2147483647 h 801"/>
                  <a:gd name="T36" fmla="*/ 2147483647 w 875"/>
                  <a:gd name="T37" fmla="*/ 2147483647 h 801"/>
                  <a:gd name="T38" fmla="*/ 2147483647 w 875"/>
                  <a:gd name="T39" fmla="*/ 2147483647 h 801"/>
                  <a:gd name="T40" fmla="*/ 2147483647 w 875"/>
                  <a:gd name="T41" fmla="*/ 2147483647 h 801"/>
                  <a:gd name="T42" fmla="*/ 2147483647 w 875"/>
                  <a:gd name="T43" fmla="*/ 2147483647 h 801"/>
                  <a:gd name="T44" fmla="*/ 2147483647 w 875"/>
                  <a:gd name="T45" fmla="*/ 2147483647 h 801"/>
                  <a:gd name="T46" fmla="*/ 2147483647 w 875"/>
                  <a:gd name="T47" fmla="*/ 2147483647 h 801"/>
                  <a:gd name="T48" fmla="*/ 2147483647 w 875"/>
                  <a:gd name="T49" fmla="*/ 2147483647 h 801"/>
                  <a:gd name="T50" fmla="*/ 2147483647 w 875"/>
                  <a:gd name="T51" fmla="*/ 2147483647 h 801"/>
                  <a:gd name="T52" fmla="*/ 2147483647 w 875"/>
                  <a:gd name="T53" fmla="*/ 2147483647 h 801"/>
                  <a:gd name="T54" fmla="*/ 2147483647 w 875"/>
                  <a:gd name="T55" fmla="*/ 2147483647 h 801"/>
                  <a:gd name="T56" fmla="*/ 2147483647 w 875"/>
                  <a:gd name="T57" fmla="*/ 2147483647 h 801"/>
                  <a:gd name="T58" fmla="*/ 2147483647 w 875"/>
                  <a:gd name="T59" fmla="*/ 2147483647 h 801"/>
                  <a:gd name="T60" fmla="*/ 2147483647 w 875"/>
                  <a:gd name="T61" fmla="*/ 2147483647 h 801"/>
                  <a:gd name="T62" fmla="*/ 2147483647 w 875"/>
                  <a:gd name="T63" fmla="*/ 2147483647 h 801"/>
                  <a:gd name="T64" fmla="*/ 2147483647 w 875"/>
                  <a:gd name="T65" fmla="*/ 2147483647 h 801"/>
                  <a:gd name="T66" fmla="*/ 2147483647 w 875"/>
                  <a:gd name="T67" fmla="*/ 2147483647 h 801"/>
                  <a:gd name="T68" fmla="*/ 2147483647 w 875"/>
                  <a:gd name="T69" fmla="*/ 2147483647 h 8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75"/>
                  <a:gd name="T106" fmla="*/ 0 h 801"/>
                  <a:gd name="T107" fmla="*/ 875 w 875"/>
                  <a:gd name="T108" fmla="*/ 801 h 80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75" h="801">
                    <a:moveTo>
                      <a:pt x="0" y="249"/>
                    </a:moveTo>
                    <a:lnTo>
                      <a:pt x="0" y="249"/>
                    </a:lnTo>
                    <a:lnTo>
                      <a:pt x="26" y="249"/>
                    </a:lnTo>
                    <a:lnTo>
                      <a:pt x="53" y="251"/>
                    </a:lnTo>
                    <a:lnTo>
                      <a:pt x="79" y="254"/>
                    </a:lnTo>
                    <a:lnTo>
                      <a:pt x="105" y="258"/>
                    </a:lnTo>
                    <a:lnTo>
                      <a:pt x="131" y="262"/>
                    </a:lnTo>
                    <a:lnTo>
                      <a:pt x="156" y="268"/>
                    </a:lnTo>
                    <a:lnTo>
                      <a:pt x="180" y="275"/>
                    </a:lnTo>
                    <a:lnTo>
                      <a:pt x="205" y="282"/>
                    </a:lnTo>
                    <a:lnTo>
                      <a:pt x="228" y="290"/>
                    </a:lnTo>
                    <a:lnTo>
                      <a:pt x="253" y="299"/>
                    </a:lnTo>
                    <a:lnTo>
                      <a:pt x="275" y="310"/>
                    </a:lnTo>
                    <a:lnTo>
                      <a:pt x="298" y="320"/>
                    </a:lnTo>
                    <a:lnTo>
                      <a:pt x="320" y="333"/>
                    </a:lnTo>
                    <a:lnTo>
                      <a:pt x="341" y="345"/>
                    </a:lnTo>
                    <a:lnTo>
                      <a:pt x="363" y="359"/>
                    </a:lnTo>
                    <a:lnTo>
                      <a:pt x="384" y="372"/>
                    </a:lnTo>
                    <a:lnTo>
                      <a:pt x="403" y="387"/>
                    </a:lnTo>
                    <a:lnTo>
                      <a:pt x="423" y="403"/>
                    </a:lnTo>
                    <a:lnTo>
                      <a:pt x="441" y="419"/>
                    </a:lnTo>
                    <a:lnTo>
                      <a:pt x="459" y="435"/>
                    </a:lnTo>
                    <a:lnTo>
                      <a:pt x="477" y="454"/>
                    </a:lnTo>
                    <a:lnTo>
                      <a:pt x="494" y="472"/>
                    </a:lnTo>
                    <a:lnTo>
                      <a:pt x="510" y="491"/>
                    </a:lnTo>
                    <a:lnTo>
                      <a:pt x="525" y="511"/>
                    </a:lnTo>
                    <a:lnTo>
                      <a:pt x="540" y="530"/>
                    </a:lnTo>
                    <a:lnTo>
                      <a:pt x="554" y="551"/>
                    </a:lnTo>
                    <a:lnTo>
                      <a:pt x="567" y="572"/>
                    </a:lnTo>
                    <a:lnTo>
                      <a:pt x="580" y="594"/>
                    </a:lnTo>
                    <a:lnTo>
                      <a:pt x="591" y="616"/>
                    </a:lnTo>
                    <a:lnTo>
                      <a:pt x="602" y="638"/>
                    </a:lnTo>
                    <a:lnTo>
                      <a:pt x="611" y="661"/>
                    </a:lnTo>
                    <a:lnTo>
                      <a:pt x="620" y="684"/>
                    </a:lnTo>
                    <a:lnTo>
                      <a:pt x="778" y="801"/>
                    </a:lnTo>
                    <a:lnTo>
                      <a:pt x="875" y="652"/>
                    </a:lnTo>
                    <a:lnTo>
                      <a:pt x="864" y="618"/>
                    </a:lnTo>
                    <a:lnTo>
                      <a:pt x="852" y="584"/>
                    </a:lnTo>
                    <a:lnTo>
                      <a:pt x="839" y="552"/>
                    </a:lnTo>
                    <a:lnTo>
                      <a:pt x="823" y="520"/>
                    </a:lnTo>
                    <a:lnTo>
                      <a:pt x="808" y="487"/>
                    </a:lnTo>
                    <a:lnTo>
                      <a:pt x="791" y="457"/>
                    </a:lnTo>
                    <a:lnTo>
                      <a:pt x="773" y="426"/>
                    </a:lnTo>
                    <a:lnTo>
                      <a:pt x="753" y="398"/>
                    </a:lnTo>
                    <a:lnTo>
                      <a:pt x="733" y="369"/>
                    </a:lnTo>
                    <a:lnTo>
                      <a:pt x="712" y="341"/>
                    </a:lnTo>
                    <a:lnTo>
                      <a:pt x="689" y="314"/>
                    </a:lnTo>
                    <a:lnTo>
                      <a:pt x="665" y="288"/>
                    </a:lnTo>
                    <a:lnTo>
                      <a:pt x="641" y="263"/>
                    </a:lnTo>
                    <a:lnTo>
                      <a:pt x="616" y="238"/>
                    </a:lnTo>
                    <a:lnTo>
                      <a:pt x="589" y="215"/>
                    </a:lnTo>
                    <a:lnTo>
                      <a:pt x="562" y="193"/>
                    </a:lnTo>
                    <a:lnTo>
                      <a:pt x="534" y="172"/>
                    </a:lnTo>
                    <a:lnTo>
                      <a:pt x="505" y="153"/>
                    </a:lnTo>
                    <a:lnTo>
                      <a:pt x="475" y="133"/>
                    </a:lnTo>
                    <a:lnTo>
                      <a:pt x="445" y="115"/>
                    </a:lnTo>
                    <a:lnTo>
                      <a:pt x="412" y="98"/>
                    </a:lnTo>
                    <a:lnTo>
                      <a:pt x="381" y="83"/>
                    </a:lnTo>
                    <a:lnTo>
                      <a:pt x="348" y="69"/>
                    </a:lnTo>
                    <a:lnTo>
                      <a:pt x="315" y="56"/>
                    </a:lnTo>
                    <a:lnTo>
                      <a:pt x="280" y="44"/>
                    </a:lnTo>
                    <a:lnTo>
                      <a:pt x="247" y="33"/>
                    </a:lnTo>
                    <a:lnTo>
                      <a:pt x="212" y="24"/>
                    </a:lnTo>
                    <a:lnTo>
                      <a:pt x="175" y="17"/>
                    </a:lnTo>
                    <a:lnTo>
                      <a:pt x="139" y="10"/>
                    </a:lnTo>
                    <a:lnTo>
                      <a:pt x="103" y="5"/>
                    </a:lnTo>
                    <a:lnTo>
                      <a:pt x="65" y="1"/>
                    </a:lnTo>
                    <a:lnTo>
                      <a:pt x="27" y="0"/>
                    </a:lnTo>
                    <a:lnTo>
                      <a:pt x="149" y="128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139EDD">
                  <a:alpha val="2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/>
              <a:p>
                <a:pPr defTabSz="914291"/>
                <a:endParaRPr lang="ko-KR" altLang="en-US" sz="800" spc="-150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 260"/>
              <p:cNvSpPr>
                <a:spLocks/>
              </p:cNvSpPr>
              <p:nvPr/>
            </p:nvSpPr>
            <p:spPr bwMode="auto">
              <a:xfrm>
                <a:off x="1987583" y="2727310"/>
                <a:ext cx="1309689" cy="2873376"/>
              </a:xfrm>
              <a:custGeom>
                <a:avLst/>
                <a:gdLst>
                  <a:gd name="T0" fmla="*/ 2147483647 w 490"/>
                  <a:gd name="T1" fmla="*/ 2147483647 h 1074"/>
                  <a:gd name="T2" fmla="*/ 2147483647 w 490"/>
                  <a:gd name="T3" fmla="*/ 2147483647 h 1074"/>
                  <a:gd name="T4" fmla="*/ 2147483647 w 490"/>
                  <a:gd name="T5" fmla="*/ 2147483647 h 1074"/>
                  <a:gd name="T6" fmla="*/ 2147483647 w 490"/>
                  <a:gd name="T7" fmla="*/ 2147483647 h 1074"/>
                  <a:gd name="T8" fmla="*/ 2147483647 w 490"/>
                  <a:gd name="T9" fmla="*/ 2147483647 h 1074"/>
                  <a:gd name="T10" fmla="*/ 2147483647 w 490"/>
                  <a:gd name="T11" fmla="*/ 2147483647 h 1074"/>
                  <a:gd name="T12" fmla="*/ 2147483647 w 490"/>
                  <a:gd name="T13" fmla="*/ 2147483647 h 1074"/>
                  <a:gd name="T14" fmla="*/ 2147483647 w 490"/>
                  <a:gd name="T15" fmla="*/ 2147483647 h 1074"/>
                  <a:gd name="T16" fmla="*/ 2147483647 w 490"/>
                  <a:gd name="T17" fmla="*/ 2147483647 h 1074"/>
                  <a:gd name="T18" fmla="*/ 2147483647 w 490"/>
                  <a:gd name="T19" fmla="*/ 2147483647 h 1074"/>
                  <a:gd name="T20" fmla="*/ 2147483647 w 490"/>
                  <a:gd name="T21" fmla="*/ 2147483647 h 1074"/>
                  <a:gd name="T22" fmla="*/ 2147483647 w 490"/>
                  <a:gd name="T23" fmla="*/ 2147483647 h 1074"/>
                  <a:gd name="T24" fmla="*/ 2147483647 w 490"/>
                  <a:gd name="T25" fmla="*/ 2147483647 h 1074"/>
                  <a:gd name="T26" fmla="*/ 2147483647 w 490"/>
                  <a:gd name="T27" fmla="*/ 2147483647 h 1074"/>
                  <a:gd name="T28" fmla="*/ 2147483647 w 490"/>
                  <a:gd name="T29" fmla="*/ 2147483647 h 1074"/>
                  <a:gd name="T30" fmla="*/ 2147483647 w 490"/>
                  <a:gd name="T31" fmla="*/ 2147483647 h 1074"/>
                  <a:gd name="T32" fmla="*/ 2147483647 w 490"/>
                  <a:gd name="T33" fmla="*/ 2147483647 h 1074"/>
                  <a:gd name="T34" fmla="*/ 2147483647 w 490"/>
                  <a:gd name="T35" fmla="*/ 2147483647 h 1074"/>
                  <a:gd name="T36" fmla="*/ 2147483647 w 490"/>
                  <a:gd name="T37" fmla="*/ 2147483647 h 1074"/>
                  <a:gd name="T38" fmla="*/ 2147483647 w 490"/>
                  <a:gd name="T39" fmla="*/ 2147483647 h 1074"/>
                  <a:gd name="T40" fmla="*/ 2147483647 w 490"/>
                  <a:gd name="T41" fmla="*/ 2147483647 h 1074"/>
                  <a:gd name="T42" fmla="*/ 2147483647 w 490"/>
                  <a:gd name="T43" fmla="*/ 2147483647 h 1074"/>
                  <a:gd name="T44" fmla="*/ 2147483647 w 490"/>
                  <a:gd name="T45" fmla="*/ 2147483647 h 1074"/>
                  <a:gd name="T46" fmla="*/ 2147483647 w 490"/>
                  <a:gd name="T47" fmla="*/ 2147483647 h 1074"/>
                  <a:gd name="T48" fmla="*/ 2147483647 w 490"/>
                  <a:gd name="T49" fmla="*/ 2147483647 h 1074"/>
                  <a:gd name="T50" fmla="*/ 2147483647 w 490"/>
                  <a:gd name="T51" fmla="*/ 2147483647 h 1074"/>
                  <a:gd name="T52" fmla="*/ 2147483647 w 490"/>
                  <a:gd name="T53" fmla="*/ 2147483647 h 1074"/>
                  <a:gd name="T54" fmla="*/ 2147483647 w 490"/>
                  <a:gd name="T55" fmla="*/ 0 h 1074"/>
                  <a:gd name="T56" fmla="*/ 2147483647 w 490"/>
                  <a:gd name="T57" fmla="*/ 2147483647 h 1074"/>
                  <a:gd name="T58" fmla="*/ 2147483647 w 490"/>
                  <a:gd name="T59" fmla="*/ 2147483647 h 1074"/>
                  <a:gd name="T60" fmla="*/ 2147483647 w 490"/>
                  <a:gd name="T61" fmla="*/ 2147483647 h 1074"/>
                  <a:gd name="T62" fmla="*/ 2147483647 w 490"/>
                  <a:gd name="T63" fmla="*/ 2147483647 h 1074"/>
                  <a:gd name="T64" fmla="*/ 2147483647 w 490"/>
                  <a:gd name="T65" fmla="*/ 2147483647 h 1074"/>
                  <a:gd name="T66" fmla="*/ 2147483647 w 490"/>
                  <a:gd name="T67" fmla="*/ 2147483647 h 1074"/>
                  <a:gd name="T68" fmla="*/ 2147483647 w 490"/>
                  <a:gd name="T69" fmla="*/ 2147483647 h 1074"/>
                  <a:gd name="T70" fmla="*/ 2147483647 w 490"/>
                  <a:gd name="T71" fmla="*/ 2147483647 h 1074"/>
                  <a:gd name="T72" fmla="*/ 2147483647 w 490"/>
                  <a:gd name="T73" fmla="*/ 2147483647 h 1074"/>
                  <a:gd name="T74" fmla="*/ 0 w 490"/>
                  <a:gd name="T75" fmla="*/ 2147483647 h 1074"/>
                  <a:gd name="T76" fmla="*/ 0 w 490"/>
                  <a:gd name="T77" fmla="*/ 2147483647 h 1074"/>
                  <a:gd name="T78" fmla="*/ 2147483647 w 490"/>
                  <a:gd name="T79" fmla="*/ 2147483647 h 1074"/>
                  <a:gd name="T80" fmla="*/ 2147483647 w 490"/>
                  <a:gd name="T81" fmla="*/ 2147483647 h 1074"/>
                  <a:gd name="T82" fmla="*/ 2147483647 w 490"/>
                  <a:gd name="T83" fmla="*/ 2147483647 h 1074"/>
                  <a:gd name="T84" fmla="*/ 2147483647 w 490"/>
                  <a:gd name="T85" fmla="*/ 2147483647 h 1074"/>
                  <a:gd name="T86" fmla="*/ 2147483647 w 490"/>
                  <a:gd name="T87" fmla="*/ 2147483647 h 1074"/>
                  <a:gd name="T88" fmla="*/ 2147483647 w 490"/>
                  <a:gd name="T89" fmla="*/ 2147483647 h 1074"/>
                  <a:gd name="T90" fmla="*/ 2147483647 w 490"/>
                  <a:gd name="T91" fmla="*/ 2147483647 h 1074"/>
                  <a:gd name="T92" fmla="*/ 2147483647 w 490"/>
                  <a:gd name="T93" fmla="*/ 2147483647 h 1074"/>
                  <a:gd name="T94" fmla="*/ 2147483647 w 490"/>
                  <a:gd name="T95" fmla="*/ 2147483647 h 1074"/>
                  <a:gd name="T96" fmla="*/ 2147483647 w 490"/>
                  <a:gd name="T97" fmla="*/ 2147483647 h 1074"/>
                  <a:gd name="T98" fmla="*/ 2147483647 w 490"/>
                  <a:gd name="T99" fmla="*/ 2147483647 h 1074"/>
                  <a:gd name="T100" fmla="*/ 2147483647 w 490"/>
                  <a:gd name="T101" fmla="*/ 2147483647 h 1074"/>
                  <a:gd name="T102" fmla="*/ 2147483647 w 490"/>
                  <a:gd name="T103" fmla="*/ 2147483647 h 1074"/>
                  <a:gd name="T104" fmla="*/ 2147483647 w 490"/>
                  <a:gd name="T105" fmla="*/ 2147483647 h 1074"/>
                  <a:gd name="T106" fmla="*/ 2147483647 w 490"/>
                  <a:gd name="T107" fmla="*/ 2147483647 h 1074"/>
                  <a:gd name="T108" fmla="*/ 2147483647 w 490"/>
                  <a:gd name="T109" fmla="*/ 2147483647 h 1074"/>
                  <a:gd name="T110" fmla="*/ 2147483647 w 490"/>
                  <a:gd name="T111" fmla="*/ 2147483647 h 1074"/>
                  <a:gd name="T112" fmla="*/ 2147483647 w 490"/>
                  <a:gd name="T113" fmla="*/ 2147483647 h 10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0"/>
                  <a:gd name="T172" fmla="*/ 0 h 1074"/>
                  <a:gd name="T173" fmla="*/ 490 w 490"/>
                  <a:gd name="T174" fmla="*/ 1074 h 10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0" h="1074">
                    <a:moveTo>
                      <a:pt x="490" y="886"/>
                    </a:moveTo>
                    <a:lnTo>
                      <a:pt x="490" y="886"/>
                    </a:lnTo>
                    <a:lnTo>
                      <a:pt x="463" y="862"/>
                    </a:lnTo>
                    <a:lnTo>
                      <a:pt x="438" y="838"/>
                    </a:lnTo>
                    <a:lnTo>
                      <a:pt x="414" y="812"/>
                    </a:lnTo>
                    <a:lnTo>
                      <a:pt x="392" y="785"/>
                    </a:lnTo>
                    <a:lnTo>
                      <a:pt x="371" y="756"/>
                    </a:lnTo>
                    <a:lnTo>
                      <a:pt x="351" y="726"/>
                    </a:lnTo>
                    <a:lnTo>
                      <a:pt x="333" y="696"/>
                    </a:lnTo>
                    <a:lnTo>
                      <a:pt x="316" y="665"/>
                    </a:lnTo>
                    <a:lnTo>
                      <a:pt x="302" y="632"/>
                    </a:lnTo>
                    <a:lnTo>
                      <a:pt x="289" y="599"/>
                    </a:lnTo>
                    <a:lnTo>
                      <a:pt x="279" y="564"/>
                    </a:lnTo>
                    <a:lnTo>
                      <a:pt x="270" y="529"/>
                    </a:lnTo>
                    <a:lnTo>
                      <a:pt x="262" y="494"/>
                    </a:lnTo>
                    <a:lnTo>
                      <a:pt x="257" y="458"/>
                    </a:lnTo>
                    <a:lnTo>
                      <a:pt x="254" y="420"/>
                    </a:lnTo>
                    <a:lnTo>
                      <a:pt x="253" y="383"/>
                    </a:lnTo>
                    <a:lnTo>
                      <a:pt x="253" y="356"/>
                    </a:lnTo>
                    <a:lnTo>
                      <a:pt x="255" y="328"/>
                    </a:lnTo>
                    <a:lnTo>
                      <a:pt x="258" y="302"/>
                    </a:lnTo>
                    <a:lnTo>
                      <a:pt x="262" y="275"/>
                    </a:lnTo>
                    <a:lnTo>
                      <a:pt x="267" y="249"/>
                    </a:lnTo>
                    <a:lnTo>
                      <a:pt x="272" y="223"/>
                    </a:lnTo>
                    <a:lnTo>
                      <a:pt x="280" y="199"/>
                    </a:lnTo>
                    <a:lnTo>
                      <a:pt x="288" y="174"/>
                    </a:lnTo>
                    <a:lnTo>
                      <a:pt x="211" y="0"/>
                    </a:lnTo>
                    <a:lnTo>
                      <a:pt x="55" y="77"/>
                    </a:lnTo>
                    <a:lnTo>
                      <a:pt x="42" y="113"/>
                    </a:lnTo>
                    <a:lnTo>
                      <a:pt x="31" y="149"/>
                    </a:lnTo>
                    <a:lnTo>
                      <a:pt x="22" y="187"/>
                    </a:lnTo>
                    <a:lnTo>
                      <a:pt x="14" y="226"/>
                    </a:lnTo>
                    <a:lnTo>
                      <a:pt x="8" y="263"/>
                    </a:lnTo>
                    <a:lnTo>
                      <a:pt x="4" y="304"/>
                    </a:lnTo>
                    <a:lnTo>
                      <a:pt x="1" y="343"/>
                    </a:lnTo>
                    <a:lnTo>
                      <a:pt x="0" y="383"/>
                    </a:lnTo>
                    <a:lnTo>
                      <a:pt x="3" y="435"/>
                    </a:lnTo>
                    <a:lnTo>
                      <a:pt x="7" y="485"/>
                    </a:lnTo>
                    <a:lnTo>
                      <a:pt x="13" y="536"/>
                    </a:lnTo>
                    <a:lnTo>
                      <a:pt x="23" y="585"/>
                    </a:lnTo>
                    <a:lnTo>
                      <a:pt x="36" y="633"/>
                    </a:lnTo>
                    <a:lnTo>
                      <a:pt x="51" y="680"/>
                    </a:lnTo>
                    <a:lnTo>
                      <a:pt x="69" y="725"/>
                    </a:lnTo>
                    <a:lnTo>
                      <a:pt x="88" y="770"/>
                    </a:lnTo>
                    <a:lnTo>
                      <a:pt x="110" y="813"/>
                    </a:lnTo>
                    <a:lnTo>
                      <a:pt x="135" y="856"/>
                    </a:lnTo>
                    <a:lnTo>
                      <a:pt x="162" y="896"/>
                    </a:lnTo>
                    <a:lnTo>
                      <a:pt x="191" y="935"/>
                    </a:lnTo>
                    <a:lnTo>
                      <a:pt x="222" y="973"/>
                    </a:lnTo>
                    <a:lnTo>
                      <a:pt x="254" y="1008"/>
                    </a:lnTo>
                    <a:lnTo>
                      <a:pt x="288" y="1043"/>
                    </a:lnTo>
                    <a:lnTo>
                      <a:pt x="324" y="1074"/>
                    </a:lnTo>
                    <a:lnTo>
                      <a:pt x="298" y="909"/>
                    </a:lnTo>
                    <a:lnTo>
                      <a:pt x="490" y="886"/>
                    </a:lnTo>
                    <a:close/>
                  </a:path>
                </a:pathLst>
              </a:custGeom>
              <a:solidFill>
                <a:srgbClr val="C18415">
                  <a:alpha val="51000"/>
                </a:srgbClr>
              </a:solidFill>
              <a:ln w="12700" cap="flat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578" name="Freeform 259"/>
              <p:cNvSpPr>
                <a:spLocks/>
              </p:cNvSpPr>
              <p:nvPr/>
            </p:nvSpPr>
            <p:spPr bwMode="auto">
              <a:xfrm>
                <a:off x="2862296" y="5145073"/>
                <a:ext cx="3057526" cy="1030289"/>
              </a:xfrm>
              <a:custGeom>
                <a:avLst/>
                <a:gdLst>
                  <a:gd name="T0" fmla="*/ 2147483647 w 1143"/>
                  <a:gd name="T1" fmla="*/ 0 h 385"/>
                  <a:gd name="T2" fmla="*/ 2147483647 w 1143"/>
                  <a:gd name="T3" fmla="*/ 2147483647 h 385"/>
                  <a:gd name="T4" fmla="*/ 2147483647 w 1143"/>
                  <a:gd name="T5" fmla="*/ 2147483647 h 385"/>
                  <a:gd name="T6" fmla="*/ 2147483647 w 1143"/>
                  <a:gd name="T7" fmla="*/ 2147483647 h 385"/>
                  <a:gd name="T8" fmla="*/ 2147483647 w 1143"/>
                  <a:gd name="T9" fmla="*/ 2147483647 h 385"/>
                  <a:gd name="T10" fmla="*/ 2147483647 w 1143"/>
                  <a:gd name="T11" fmla="*/ 2147483647 h 385"/>
                  <a:gd name="T12" fmla="*/ 2147483647 w 1143"/>
                  <a:gd name="T13" fmla="*/ 2147483647 h 385"/>
                  <a:gd name="T14" fmla="*/ 2147483647 w 1143"/>
                  <a:gd name="T15" fmla="*/ 2147483647 h 385"/>
                  <a:gd name="T16" fmla="*/ 2147483647 w 1143"/>
                  <a:gd name="T17" fmla="*/ 2147483647 h 385"/>
                  <a:gd name="T18" fmla="*/ 2147483647 w 1143"/>
                  <a:gd name="T19" fmla="*/ 2147483647 h 385"/>
                  <a:gd name="T20" fmla="*/ 2147483647 w 1143"/>
                  <a:gd name="T21" fmla="*/ 2147483647 h 385"/>
                  <a:gd name="T22" fmla="*/ 2147483647 w 1143"/>
                  <a:gd name="T23" fmla="*/ 2147483647 h 385"/>
                  <a:gd name="T24" fmla="*/ 2147483647 w 1143"/>
                  <a:gd name="T25" fmla="*/ 2147483647 h 385"/>
                  <a:gd name="T26" fmla="*/ 2147483647 w 1143"/>
                  <a:gd name="T27" fmla="*/ 2147483647 h 385"/>
                  <a:gd name="T28" fmla="*/ 2147483647 w 1143"/>
                  <a:gd name="T29" fmla="*/ 2147483647 h 385"/>
                  <a:gd name="T30" fmla="*/ 2147483647 w 1143"/>
                  <a:gd name="T31" fmla="*/ 2147483647 h 385"/>
                  <a:gd name="T32" fmla="*/ 2147483647 w 1143"/>
                  <a:gd name="T33" fmla="*/ 2147483647 h 385"/>
                  <a:gd name="T34" fmla="*/ 0 w 1143"/>
                  <a:gd name="T35" fmla="*/ 2147483647 h 385"/>
                  <a:gd name="T36" fmla="*/ 2147483647 w 1143"/>
                  <a:gd name="T37" fmla="*/ 2147483647 h 385"/>
                  <a:gd name="T38" fmla="*/ 2147483647 w 1143"/>
                  <a:gd name="T39" fmla="*/ 2147483647 h 385"/>
                  <a:gd name="T40" fmla="*/ 2147483647 w 1143"/>
                  <a:gd name="T41" fmla="*/ 2147483647 h 385"/>
                  <a:gd name="T42" fmla="*/ 2147483647 w 1143"/>
                  <a:gd name="T43" fmla="*/ 2147483647 h 385"/>
                  <a:gd name="T44" fmla="*/ 2147483647 w 1143"/>
                  <a:gd name="T45" fmla="*/ 2147483647 h 385"/>
                  <a:gd name="T46" fmla="*/ 2147483647 w 1143"/>
                  <a:gd name="T47" fmla="*/ 2147483647 h 385"/>
                  <a:gd name="T48" fmla="*/ 2147483647 w 1143"/>
                  <a:gd name="T49" fmla="*/ 2147483647 h 385"/>
                  <a:gd name="T50" fmla="*/ 2147483647 w 1143"/>
                  <a:gd name="T51" fmla="*/ 2147483647 h 385"/>
                  <a:gd name="T52" fmla="*/ 2147483647 w 1143"/>
                  <a:gd name="T53" fmla="*/ 2147483647 h 385"/>
                  <a:gd name="T54" fmla="*/ 2147483647 w 1143"/>
                  <a:gd name="T55" fmla="*/ 2147483647 h 385"/>
                  <a:gd name="T56" fmla="*/ 2147483647 w 1143"/>
                  <a:gd name="T57" fmla="*/ 2147483647 h 385"/>
                  <a:gd name="T58" fmla="*/ 2147483647 w 1143"/>
                  <a:gd name="T59" fmla="*/ 2147483647 h 385"/>
                  <a:gd name="T60" fmla="*/ 2147483647 w 1143"/>
                  <a:gd name="T61" fmla="*/ 2147483647 h 385"/>
                  <a:gd name="T62" fmla="*/ 2147483647 w 1143"/>
                  <a:gd name="T63" fmla="*/ 2147483647 h 385"/>
                  <a:gd name="T64" fmla="*/ 2147483647 w 1143"/>
                  <a:gd name="T65" fmla="*/ 2147483647 h 385"/>
                  <a:gd name="T66" fmla="*/ 2147483647 w 1143"/>
                  <a:gd name="T67" fmla="*/ 2147483647 h 385"/>
                  <a:gd name="T68" fmla="*/ 2147483647 w 1143"/>
                  <a:gd name="T69" fmla="*/ 2147483647 h 385"/>
                  <a:gd name="T70" fmla="*/ 2147483647 w 1143"/>
                  <a:gd name="T71" fmla="*/ 2147483647 h 38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3"/>
                  <a:gd name="T109" fmla="*/ 0 h 385"/>
                  <a:gd name="T110" fmla="*/ 1143 w 1143"/>
                  <a:gd name="T111" fmla="*/ 385 h 38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3" h="385">
                    <a:moveTo>
                      <a:pt x="996" y="0"/>
                    </a:moveTo>
                    <a:lnTo>
                      <a:pt x="996" y="0"/>
                    </a:lnTo>
                    <a:lnTo>
                      <a:pt x="975" y="15"/>
                    </a:lnTo>
                    <a:lnTo>
                      <a:pt x="953" y="30"/>
                    </a:lnTo>
                    <a:lnTo>
                      <a:pt x="929" y="44"/>
                    </a:lnTo>
                    <a:lnTo>
                      <a:pt x="906" y="57"/>
                    </a:lnTo>
                    <a:lnTo>
                      <a:pt x="883" y="69"/>
                    </a:lnTo>
                    <a:lnTo>
                      <a:pt x="858" y="80"/>
                    </a:lnTo>
                    <a:lnTo>
                      <a:pt x="833" y="91"/>
                    </a:lnTo>
                    <a:lnTo>
                      <a:pt x="808" y="100"/>
                    </a:lnTo>
                    <a:lnTo>
                      <a:pt x="783" y="108"/>
                    </a:lnTo>
                    <a:lnTo>
                      <a:pt x="756" y="115"/>
                    </a:lnTo>
                    <a:lnTo>
                      <a:pt x="730" y="122"/>
                    </a:lnTo>
                    <a:lnTo>
                      <a:pt x="702" y="127"/>
                    </a:lnTo>
                    <a:lnTo>
                      <a:pt x="675" y="131"/>
                    </a:lnTo>
                    <a:lnTo>
                      <a:pt x="647" y="133"/>
                    </a:lnTo>
                    <a:lnTo>
                      <a:pt x="618" y="136"/>
                    </a:lnTo>
                    <a:lnTo>
                      <a:pt x="590" y="136"/>
                    </a:lnTo>
                    <a:lnTo>
                      <a:pt x="562" y="136"/>
                    </a:lnTo>
                    <a:lnTo>
                      <a:pt x="534" y="133"/>
                    </a:lnTo>
                    <a:lnTo>
                      <a:pt x="507" y="131"/>
                    </a:lnTo>
                    <a:lnTo>
                      <a:pt x="480" y="127"/>
                    </a:lnTo>
                    <a:lnTo>
                      <a:pt x="454" y="122"/>
                    </a:lnTo>
                    <a:lnTo>
                      <a:pt x="426" y="115"/>
                    </a:lnTo>
                    <a:lnTo>
                      <a:pt x="400" y="109"/>
                    </a:lnTo>
                    <a:lnTo>
                      <a:pt x="374" y="101"/>
                    </a:lnTo>
                    <a:lnTo>
                      <a:pt x="350" y="92"/>
                    </a:lnTo>
                    <a:lnTo>
                      <a:pt x="325" y="82"/>
                    </a:lnTo>
                    <a:lnTo>
                      <a:pt x="302" y="71"/>
                    </a:lnTo>
                    <a:lnTo>
                      <a:pt x="277" y="58"/>
                    </a:lnTo>
                    <a:lnTo>
                      <a:pt x="255" y="47"/>
                    </a:lnTo>
                    <a:lnTo>
                      <a:pt x="232" y="32"/>
                    </a:lnTo>
                    <a:lnTo>
                      <a:pt x="211" y="18"/>
                    </a:lnTo>
                    <a:lnTo>
                      <a:pt x="189" y="3"/>
                    </a:lnTo>
                    <a:lnTo>
                      <a:pt x="0" y="26"/>
                    </a:lnTo>
                    <a:lnTo>
                      <a:pt x="27" y="193"/>
                    </a:lnTo>
                    <a:lnTo>
                      <a:pt x="56" y="215"/>
                    </a:lnTo>
                    <a:lnTo>
                      <a:pt x="87" y="236"/>
                    </a:lnTo>
                    <a:lnTo>
                      <a:pt x="118" y="255"/>
                    </a:lnTo>
                    <a:lnTo>
                      <a:pt x="150" y="273"/>
                    </a:lnTo>
                    <a:lnTo>
                      <a:pt x="184" y="292"/>
                    </a:lnTo>
                    <a:lnTo>
                      <a:pt x="218" y="307"/>
                    </a:lnTo>
                    <a:lnTo>
                      <a:pt x="251" y="321"/>
                    </a:lnTo>
                    <a:lnTo>
                      <a:pt x="286" y="334"/>
                    </a:lnTo>
                    <a:lnTo>
                      <a:pt x="323" y="346"/>
                    </a:lnTo>
                    <a:lnTo>
                      <a:pt x="359" y="356"/>
                    </a:lnTo>
                    <a:lnTo>
                      <a:pt x="397" y="366"/>
                    </a:lnTo>
                    <a:lnTo>
                      <a:pt x="434" y="372"/>
                    </a:lnTo>
                    <a:lnTo>
                      <a:pt x="473" y="377"/>
                    </a:lnTo>
                    <a:lnTo>
                      <a:pt x="512" y="382"/>
                    </a:lnTo>
                    <a:lnTo>
                      <a:pt x="551" y="385"/>
                    </a:lnTo>
                    <a:lnTo>
                      <a:pt x="590" y="385"/>
                    </a:lnTo>
                    <a:lnTo>
                      <a:pt x="629" y="385"/>
                    </a:lnTo>
                    <a:lnTo>
                      <a:pt x="667" y="382"/>
                    </a:lnTo>
                    <a:lnTo>
                      <a:pt x="705" y="378"/>
                    </a:lnTo>
                    <a:lnTo>
                      <a:pt x="743" y="373"/>
                    </a:lnTo>
                    <a:lnTo>
                      <a:pt x="780" y="366"/>
                    </a:lnTo>
                    <a:lnTo>
                      <a:pt x="817" y="358"/>
                    </a:lnTo>
                    <a:lnTo>
                      <a:pt x="852" y="347"/>
                    </a:lnTo>
                    <a:lnTo>
                      <a:pt x="887" y="337"/>
                    </a:lnTo>
                    <a:lnTo>
                      <a:pt x="922" y="324"/>
                    </a:lnTo>
                    <a:lnTo>
                      <a:pt x="955" y="310"/>
                    </a:lnTo>
                    <a:lnTo>
                      <a:pt x="989" y="296"/>
                    </a:lnTo>
                    <a:lnTo>
                      <a:pt x="1021" y="279"/>
                    </a:lnTo>
                    <a:lnTo>
                      <a:pt x="1054" y="262"/>
                    </a:lnTo>
                    <a:lnTo>
                      <a:pt x="1084" y="242"/>
                    </a:lnTo>
                    <a:lnTo>
                      <a:pt x="1115" y="223"/>
                    </a:lnTo>
                    <a:lnTo>
                      <a:pt x="1143" y="201"/>
                    </a:lnTo>
                    <a:lnTo>
                      <a:pt x="962" y="178"/>
                    </a:lnTo>
                    <a:lnTo>
                      <a:pt x="996" y="0"/>
                    </a:lnTo>
                    <a:close/>
                  </a:path>
                </a:pathLst>
              </a:custGeom>
              <a:solidFill>
                <a:srgbClr val="92D050">
                  <a:alpha val="61000"/>
                </a:srgbClr>
              </a:solidFill>
              <a:ln w="12700" cap="flat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00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579" name="TextBox 18"/>
              <p:cNvSpPr txBox="1">
                <a:spLocks noChangeArrowheads="1"/>
              </p:cNvSpPr>
              <p:nvPr/>
            </p:nvSpPr>
            <p:spPr bwMode="auto">
              <a:xfrm rot="19630965">
                <a:off x="2324845" y="1666524"/>
                <a:ext cx="2170038" cy="542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800" b="1" dirty="0">
                    <a:gradFill>
                      <a:gsLst>
                        <a:gs pos="32917">
                          <a:srgbClr val="2B5EB3"/>
                        </a:gs>
                        <a:gs pos="59000">
                          <a:srgbClr val="2B5EB3"/>
                        </a:gs>
                      </a:gsLst>
                      <a:lin ang="5400000" scaled="0"/>
                    </a:gra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건강</a:t>
                </a:r>
                <a:r>
                  <a:rPr lang="en-US" altLang="ko-KR" sz="800" b="1" dirty="0">
                    <a:gradFill>
                      <a:gsLst>
                        <a:gs pos="32917">
                          <a:srgbClr val="2B5EB3"/>
                        </a:gs>
                        <a:gs pos="59000">
                          <a:srgbClr val="2B5EB3"/>
                        </a:gs>
                      </a:gsLst>
                      <a:lin ang="5400000" scaled="0"/>
                    </a:gra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/</a:t>
                </a:r>
                <a:r>
                  <a:rPr lang="ko-KR" altLang="en-US" sz="800" b="1" dirty="0">
                    <a:gradFill>
                      <a:gsLst>
                        <a:gs pos="32917">
                          <a:srgbClr val="2B5EB3"/>
                        </a:gs>
                        <a:gs pos="59000">
                          <a:srgbClr val="2B5EB3"/>
                        </a:gs>
                      </a:gsLst>
                      <a:lin ang="5400000" scaled="0"/>
                    </a:gra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행복</a:t>
                </a:r>
                <a:endParaRPr lang="en-US" sz="800" b="1" dirty="0">
                  <a:gradFill>
                    <a:gsLst>
                      <a:gs pos="32917">
                        <a:srgbClr val="2B5EB3"/>
                      </a:gs>
                      <a:gs pos="59000">
                        <a:srgbClr val="2B5EB3"/>
                      </a:gs>
                    </a:gsLst>
                    <a:lin ang="5400000" scaled="0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580" name="TextBox 19"/>
              <p:cNvSpPr txBox="1">
                <a:spLocks noChangeArrowheads="1"/>
              </p:cNvSpPr>
              <p:nvPr/>
            </p:nvSpPr>
            <p:spPr bwMode="auto">
              <a:xfrm rot="15523773">
                <a:off x="1122961" y="3777434"/>
                <a:ext cx="2448669" cy="507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800" b="1" kern="0" dirty="0">
                    <a:ln w="0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rgbClr val="C18415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환경</a:t>
                </a:r>
                <a:r>
                  <a:rPr lang="en-US" altLang="ko-KR" sz="800" b="1" kern="0" dirty="0">
                    <a:ln w="0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rgbClr val="C18415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/</a:t>
                </a:r>
                <a:r>
                  <a:rPr lang="ko-KR" altLang="en-US" sz="800" b="1" kern="0" dirty="0">
                    <a:ln w="0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rgbClr val="C18415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보존</a:t>
                </a:r>
                <a:endParaRPr lang="en-US" sz="800" b="1" kern="0" dirty="0">
                  <a:ln w="0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rgbClr val="C1841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</p:txBody>
          </p:sp>
          <p:sp>
            <p:nvSpPr>
              <p:cNvPr id="581" name="TextBox 21"/>
              <p:cNvSpPr txBox="1">
                <a:spLocks noChangeArrowheads="1"/>
              </p:cNvSpPr>
              <p:nvPr/>
            </p:nvSpPr>
            <p:spPr bwMode="auto">
              <a:xfrm>
                <a:off x="2952341" y="5593010"/>
                <a:ext cx="2562705" cy="542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800" b="1" kern="0" dirty="0">
                    <a:ln w="0"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gradFill>
                      <a:gsLst>
                        <a:gs pos="100000">
                          <a:srgbClr val="54AC4E"/>
                        </a:gs>
                        <a:gs pos="0">
                          <a:srgbClr val="54AC4E"/>
                        </a:gs>
                      </a:gsLst>
                      <a:lin ang="5400000" scaled="0"/>
                    </a:gra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먹거리</a:t>
                </a:r>
                <a:endParaRPr lang="en-US" sz="800" b="1" kern="0" dirty="0">
                  <a:ln w="0"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gradFill>
                    <a:gsLst>
                      <a:gs pos="100000">
                        <a:srgbClr val="54AC4E"/>
                      </a:gs>
                      <a:gs pos="0">
                        <a:srgbClr val="54AC4E"/>
                      </a:gs>
                    </a:gsLst>
                    <a:lin ang="5400000" scaled="0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</p:txBody>
          </p:sp>
          <p:sp>
            <p:nvSpPr>
              <p:cNvPr id="582" name="TextBox 15"/>
              <p:cNvSpPr txBox="1">
                <a:spLocks noChangeArrowheads="1"/>
              </p:cNvSpPr>
              <p:nvPr/>
            </p:nvSpPr>
            <p:spPr bwMode="auto">
              <a:xfrm rot="2845438">
                <a:off x="4950191" y="1941848"/>
                <a:ext cx="1906089" cy="707886"/>
              </a:xfrm>
              <a:prstGeom prst="rect">
                <a:avLst/>
              </a:prstGeom>
              <a:noFill/>
              <a:ln w="9525" algn="ctr">
                <a:noFill/>
                <a:round/>
                <a:headEnd/>
                <a:tailEnd/>
              </a:ln>
            </p:spPr>
            <p:txBody>
              <a:bodyPr wrap="none" lIns="91429" tIns="45714" rIns="91429" bIns="45714" anchor="ctr"/>
              <a:lstStyle>
                <a:defPPr>
                  <a:defRPr lang="ko-KR"/>
                </a:defPPr>
                <a:lvl1pPr defTabSz="914291">
                  <a:defRPr sz="2000" spc="-150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</a:lstStyle>
              <a:p>
                <a:pPr algn="ctr"/>
                <a:r>
                  <a:rPr lang="ko-KR" altLang="en-US" sz="800" b="1" spc="0" dirty="0">
                    <a:gradFill>
                      <a:gsLst>
                        <a:gs pos="32917">
                          <a:srgbClr val="139EDD"/>
                        </a:gs>
                        <a:gs pos="59000">
                          <a:srgbClr val="139EDD"/>
                        </a:gs>
                      </a:gsLst>
                      <a:lin ang="5400000" scaled="0"/>
                    </a:gradFill>
                  </a:rPr>
                  <a:t>부가가치</a:t>
                </a:r>
                <a:endParaRPr lang="en-US" altLang="ko-KR" sz="800" b="1" spc="0" dirty="0">
                  <a:gradFill>
                    <a:gsLst>
                      <a:gs pos="32917">
                        <a:srgbClr val="139EDD"/>
                      </a:gs>
                      <a:gs pos="59000">
                        <a:srgbClr val="139EDD"/>
                      </a:gs>
                    </a:gsLst>
                    <a:lin ang="5400000" scaled="0"/>
                  </a:gradFill>
                </a:endParaRPr>
              </a:p>
              <a:p>
                <a:pPr algn="ctr"/>
                <a:r>
                  <a:rPr lang="ko-KR" altLang="en-US" sz="800" b="1" spc="0" dirty="0">
                    <a:gradFill>
                      <a:gsLst>
                        <a:gs pos="32917">
                          <a:srgbClr val="139EDD"/>
                        </a:gs>
                        <a:gs pos="59000">
                          <a:srgbClr val="139EDD"/>
                        </a:gs>
                      </a:gsLst>
                      <a:lin ang="5400000" scaled="0"/>
                    </a:gradFill>
                  </a:rPr>
                  <a:t>신기술</a:t>
                </a:r>
                <a:endParaRPr lang="en-US" sz="800" b="1" spc="0" dirty="0">
                  <a:gradFill>
                    <a:gsLst>
                      <a:gs pos="32917">
                        <a:srgbClr val="139EDD"/>
                      </a:gs>
                      <a:gs pos="59000">
                        <a:srgbClr val="139EDD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83" name="Freeform 258"/>
              <p:cNvSpPr>
                <a:spLocks/>
              </p:cNvSpPr>
              <p:nvPr/>
            </p:nvSpPr>
            <p:spPr bwMode="auto">
              <a:xfrm>
                <a:off x="5510246" y="3160697"/>
                <a:ext cx="1381125" cy="2466977"/>
              </a:xfrm>
              <a:custGeom>
                <a:avLst/>
                <a:gdLst>
                  <a:gd name="T0" fmla="*/ 2147483647 w 516"/>
                  <a:gd name="T1" fmla="*/ 2147483647 h 922"/>
                  <a:gd name="T2" fmla="*/ 2147483647 w 516"/>
                  <a:gd name="T3" fmla="*/ 2147483647 h 922"/>
                  <a:gd name="T4" fmla="*/ 2147483647 w 516"/>
                  <a:gd name="T5" fmla="*/ 2147483647 h 922"/>
                  <a:gd name="T6" fmla="*/ 2147483647 w 516"/>
                  <a:gd name="T7" fmla="*/ 2147483647 h 922"/>
                  <a:gd name="T8" fmla="*/ 2147483647 w 516"/>
                  <a:gd name="T9" fmla="*/ 2147483647 h 922"/>
                  <a:gd name="T10" fmla="*/ 2147483647 w 516"/>
                  <a:gd name="T11" fmla="*/ 2147483647 h 922"/>
                  <a:gd name="T12" fmla="*/ 2147483647 w 516"/>
                  <a:gd name="T13" fmla="*/ 2147483647 h 922"/>
                  <a:gd name="T14" fmla="*/ 2147483647 w 516"/>
                  <a:gd name="T15" fmla="*/ 2147483647 h 922"/>
                  <a:gd name="T16" fmla="*/ 2147483647 w 516"/>
                  <a:gd name="T17" fmla="*/ 2147483647 h 922"/>
                  <a:gd name="T18" fmla="*/ 2147483647 w 516"/>
                  <a:gd name="T19" fmla="*/ 0 h 922"/>
                  <a:gd name="T20" fmla="*/ 2147483647 w 516"/>
                  <a:gd name="T21" fmla="*/ 2147483647 h 922"/>
                  <a:gd name="T22" fmla="*/ 2147483647 w 516"/>
                  <a:gd name="T23" fmla="*/ 2147483647 h 922"/>
                  <a:gd name="T24" fmla="*/ 2147483647 w 516"/>
                  <a:gd name="T25" fmla="*/ 2147483647 h 922"/>
                  <a:gd name="T26" fmla="*/ 2147483647 w 516"/>
                  <a:gd name="T27" fmla="*/ 2147483647 h 922"/>
                  <a:gd name="T28" fmla="*/ 2147483647 w 516"/>
                  <a:gd name="T29" fmla="*/ 2147483647 h 922"/>
                  <a:gd name="T30" fmla="*/ 2147483647 w 516"/>
                  <a:gd name="T31" fmla="*/ 2147483647 h 922"/>
                  <a:gd name="T32" fmla="*/ 2147483647 w 516"/>
                  <a:gd name="T33" fmla="*/ 2147483647 h 922"/>
                  <a:gd name="T34" fmla="*/ 2147483647 w 516"/>
                  <a:gd name="T35" fmla="*/ 2147483647 h 922"/>
                  <a:gd name="T36" fmla="*/ 2147483647 w 516"/>
                  <a:gd name="T37" fmla="*/ 2147483647 h 922"/>
                  <a:gd name="T38" fmla="*/ 2147483647 w 516"/>
                  <a:gd name="T39" fmla="*/ 2147483647 h 922"/>
                  <a:gd name="T40" fmla="*/ 2147483647 w 516"/>
                  <a:gd name="T41" fmla="*/ 2147483647 h 922"/>
                  <a:gd name="T42" fmla="*/ 2147483647 w 516"/>
                  <a:gd name="T43" fmla="*/ 2147483647 h 922"/>
                  <a:gd name="T44" fmla="*/ 2147483647 w 516"/>
                  <a:gd name="T45" fmla="*/ 2147483647 h 922"/>
                  <a:gd name="T46" fmla="*/ 2147483647 w 516"/>
                  <a:gd name="T47" fmla="*/ 2147483647 h 922"/>
                  <a:gd name="T48" fmla="*/ 2147483647 w 516"/>
                  <a:gd name="T49" fmla="*/ 2147483647 h 922"/>
                  <a:gd name="T50" fmla="*/ 2147483647 w 516"/>
                  <a:gd name="T51" fmla="*/ 2147483647 h 922"/>
                  <a:gd name="T52" fmla="*/ 2147483647 w 516"/>
                  <a:gd name="T53" fmla="*/ 2147483647 h 922"/>
                  <a:gd name="T54" fmla="*/ 2147483647 w 516"/>
                  <a:gd name="T55" fmla="*/ 2147483647 h 922"/>
                  <a:gd name="T56" fmla="*/ 2147483647 w 516"/>
                  <a:gd name="T57" fmla="*/ 2147483647 h 922"/>
                  <a:gd name="T58" fmla="*/ 2147483647 w 516"/>
                  <a:gd name="T59" fmla="*/ 2147483647 h 922"/>
                  <a:gd name="T60" fmla="*/ 2147483647 w 516"/>
                  <a:gd name="T61" fmla="*/ 2147483647 h 922"/>
                  <a:gd name="T62" fmla="*/ 2147483647 w 516"/>
                  <a:gd name="T63" fmla="*/ 2147483647 h 922"/>
                  <a:gd name="T64" fmla="*/ 2147483647 w 516"/>
                  <a:gd name="T65" fmla="*/ 2147483647 h 922"/>
                  <a:gd name="T66" fmla="*/ 2147483647 w 516"/>
                  <a:gd name="T67" fmla="*/ 2147483647 h 922"/>
                  <a:gd name="T68" fmla="*/ 2147483647 w 516"/>
                  <a:gd name="T69" fmla="*/ 2147483647 h 922"/>
                  <a:gd name="T70" fmla="*/ 2147483647 w 516"/>
                  <a:gd name="T71" fmla="*/ 2147483647 h 922"/>
                  <a:gd name="T72" fmla="*/ 2147483647 w 516"/>
                  <a:gd name="T73" fmla="*/ 2147483647 h 922"/>
                  <a:gd name="T74" fmla="*/ 2147483647 w 516"/>
                  <a:gd name="T75" fmla="*/ 2147483647 h 922"/>
                  <a:gd name="T76" fmla="*/ 0 w 516"/>
                  <a:gd name="T77" fmla="*/ 2147483647 h 922"/>
                  <a:gd name="T78" fmla="*/ 2147483647 w 516"/>
                  <a:gd name="T79" fmla="*/ 2147483647 h 922"/>
                  <a:gd name="T80" fmla="*/ 2147483647 w 516"/>
                  <a:gd name="T81" fmla="*/ 2147483647 h 922"/>
                  <a:gd name="T82" fmla="*/ 2147483647 w 516"/>
                  <a:gd name="T83" fmla="*/ 2147483647 h 922"/>
                  <a:gd name="T84" fmla="*/ 2147483647 w 516"/>
                  <a:gd name="T85" fmla="*/ 2147483647 h 922"/>
                  <a:gd name="T86" fmla="*/ 2147483647 w 516"/>
                  <a:gd name="T87" fmla="*/ 2147483647 h 922"/>
                  <a:gd name="T88" fmla="*/ 2147483647 w 516"/>
                  <a:gd name="T89" fmla="*/ 2147483647 h 922"/>
                  <a:gd name="T90" fmla="*/ 2147483647 w 516"/>
                  <a:gd name="T91" fmla="*/ 2147483647 h 922"/>
                  <a:gd name="T92" fmla="*/ 2147483647 w 516"/>
                  <a:gd name="T93" fmla="*/ 2147483647 h 922"/>
                  <a:gd name="T94" fmla="*/ 2147483647 w 516"/>
                  <a:gd name="T95" fmla="*/ 2147483647 h 922"/>
                  <a:gd name="T96" fmla="*/ 2147483647 w 516"/>
                  <a:gd name="T97" fmla="*/ 2147483647 h 922"/>
                  <a:gd name="T98" fmla="*/ 2147483647 w 516"/>
                  <a:gd name="T99" fmla="*/ 2147483647 h 922"/>
                  <a:gd name="T100" fmla="*/ 2147483647 w 516"/>
                  <a:gd name="T101" fmla="*/ 2147483647 h 922"/>
                  <a:gd name="T102" fmla="*/ 2147483647 w 516"/>
                  <a:gd name="T103" fmla="*/ 2147483647 h 922"/>
                  <a:gd name="T104" fmla="*/ 2147483647 w 516"/>
                  <a:gd name="T105" fmla="*/ 2147483647 h 922"/>
                  <a:gd name="T106" fmla="*/ 2147483647 w 516"/>
                  <a:gd name="T107" fmla="*/ 2147483647 h 922"/>
                  <a:gd name="T108" fmla="*/ 2147483647 w 516"/>
                  <a:gd name="T109" fmla="*/ 2147483647 h 922"/>
                  <a:gd name="T110" fmla="*/ 2147483647 w 516"/>
                  <a:gd name="T111" fmla="*/ 2147483647 h 922"/>
                  <a:gd name="T112" fmla="*/ 2147483647 w 516"/>
                  <a:gd name="T113" fmla="*/ 2147483647 h 922"/>
                  <a:gd name="T114" fmla="*/ 2147483647 w 516"/>
                  <a:gd name="T115" fmla="*/ 2147483647 h 92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16"/>
                  <a:gd name="T175" fmla="*/ 0 h 922"/>
                  <a:gd name="T176" fmla="*/ 516 w 516"/>
                  <a:gd name="T177" fmla="*/ 922 h 92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16" h="922">
                    <a:moveTo>
                      <a:pt x="516" y="221"/>
                    </a:moveTo>
                    <a:lnTo>
                      <a:pt x="516" y="221"/>
                    </a:lnTo>
                    <a:lnTo>
                      <a:pt x="516" y="192"/>
                    </a:lnTo>
                    <a:lnTo>
                      <a:pt x="515" y="164"/>
                    </a:lnTo>
                    <a:lnTo>
                      <a:pt x="512" y="136"/>
                    </a:lnTo>
                    <a:lnTo>
                      <a:pt x="510" y="108"/>
                    </a:lnTo>
                    <a:lnTo>
                      <a:pt x="506" y="81"/>
                    </a:lnTo>
                    <a:lnTo>
                      <a:pt x="501" y="53"/>
                    </a:lnTo>
                    <a:lnTo>
                      <a:pt x="496" y="26"/>
                    </a:lnTo>
                    <a:lnTo>
                      <a:pt x="489" y="0"/>
                    </a:lnTo>
                    <a:lnTo>
                      <a:pt x="391" y="152"/>
                    </a:lnTo>
                    <a:lnTo>
                      <a:pt x="239" y="39"/>
                    </a:lnTo>
                    <a:lnTo>
                      <a:pt x="245" y="61"/>
                    </a:lnTo>
                    <a:lnTo>
                      <a:pt x="251" y="83"/>
                    </a:lnTo>
                    <a:lnTo>
                      <a:pt x="254" y="105"/>
                    </a:lnTo>
                    <a:lnTo>
                      <a:pt x="258" y="129"/>
                    </a:lnTo>
                    <a:lnTo>
                      <a:pt x="261" y="151"/>
                    </a:lnTo>
                    <a:lnTo>
                      <a:pt x="264" y="174"/>
                    </a:lnTo>
                    <a:lnTo>
                      <a:pt x="265" y="197"/>
                    </a:lnTo>
                    <a:lnTo>
                      <a:pt x="265" y="221"/>
                    </a:lnTo>
                    <a:lnTo>
                      <a:pt x="264" y="258"/>
                    </a:lnTo>
                    <a:lnTo>
                      <a:pt x="261" y="295"/>
                    </a:lnTo>
                    <a:lnTo>
                      <a:pt x="256" y="331"/>
                    </a:lnTo>
                    <a:lnTo>
                      <a:pt x="249" y="366"/>
                    </a:lnTo>
                    <a:lnTo>
                      <a:pt x="240" y="400"/>
                    </a:lnTo>
                    <a:lnTo>
                      <a:pt x="228" y="433"/>
                    </a:lnTo>
                    <a:lnTo>
                      <a:pt x="217" y="467"/>
                    </a:lnTo>
                    <a:lnTo>
                      <a:pt x="203" y="499"/>
                    </a:lnTo>
                    <a:lnTo>
                      <a:pt x="187" y="531"/>
                    </a:lnTo>
                    <a:lnTo>
                      <a:pt x="169" y="560"/>
                    </a:lnTo>
                    <a:lnTo>
                      <a:pt x="151" y="590"/>
                    </a:lnTo>
                    <a:lnTo>
                      <a:pt x="130" y="617"/>
                    </a:lnTo>
                    <a:lnTo>
                      <a:pt x="108" y="645"/>
                    </a:lnTo>
                    <a:lnTo>
                      <a:pt x="85" y="671"/>
                    </a:lnTo>
                    <a:lnTo>
                      <a:pt x="60" y="695"/>
                    </a:lnTo>
                    <a:lnTo>
                      <a:pt x="34" y="719"/>
                    </a:lnTo>
                    <a:lnTo>
                      <a:pt x="0" y="899"/>
                    </a:lnTo>
                    <a:lnTo>
                      <a:pt x="181" y="922"/>
                    </a:lnTo>
                    <a:lnTo>
                      <a:pt x="218" y="890"/>
                    </a:lnTo>
                    <a:lnTo>
                      <a:pt x="254" y="856"/>
                    </a:lnTo>
                    <a:lnTo>
                      <a:pt x="288" y="820"/>
                    </a:lnTo>
                    <a:lnTo>
                      <a:pt x="319" y="782"/>
                    </a:lnTo>
                    <a:lnTo>
                      <a:pt x="349" y="743"/>
                    </a:lnTo>
                    <a:lnTo>
                      <a:pt x="378" y="702"/>
                    </a:lnTo>
                    <a:lnTo>
                      <a:pt x="402" y="659"/>
                    </a:lnTo>
                    <a:lnTo>
                      <a:pt x="426" y="615"/>
                    </a:lnTo>
                    <a:lnTo>
                      <a:pt x="446" y="569"/>
                    </a:lnTo>
                    <a:lnTo>
                      <a:pt x="464" y="523"/>
                    </a:lnTo>
                    <a:lnTo>
                      <a:pt x="480" y="475"/>
                    </a:lnTo>
                    <a:lnTo>
                      <a:pt x="493" y="427"/>
                    </a:lnTo>
                    <a:lnTo>
                      <a:pt x="503" y="376"/>
                    </a:lnTo>
                    <a:lnTo>
                      <a:pt x="511" y="326"/>
                    </a:lnTo>
                    <a:lnTo>
                      <a:pt x="515" y="274"/>
                    </a:lnTo>
                    <a:lnTo>
                      <a:pt x="516" y="221"/>
                    </a:lnTo>
                    <a:close/>
                  </a:path>
                </a:pathLst>
              </a:custGeom>
              <a:solidFill>
                <a:srgbClr val="22A6B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 spc="-150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584" name="TextBox 20"/>
              <p:cNvSpPr txBox="1">
                <a:spLocks noChangeArrowheads="1"/>
              </p:cNvSpPr>
              <p:nvPr/>
            </p:nvSpPr>
            <p:spPr bwMode="auto">
              <a:xfrm rot="6909295">
                <a:off x="5068471" y="4477078"/>
                <a:ext cx="2739089" cy="507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1300" kern="1200">
                    <a:solidFill>
                      <a:schemeClr val="tx1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800" b="1" dirty="0">
                    <a:gradFill>
                      <a:gsLst>
                        <a:gs pos="0">
                          <a:srgbClr val="188D98"/>
                        </a:gs>
                        <a:gs pos="50000">
                          <a:srgbClr val="188D98"/>
                        </a:gs>
                      </a:gsLst>
                      <a:lin ang="5400000" scaled="0"/>
                    </a:gra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순환에너지</a:t>
                </a:r>
                <a:endParaRPr lang="en-US" sz="800" b="1" dirty="0">
                  <a:gradFill>
                    <a:gsLst>
                      <a:gs pos="0">
                        <a:srgbClr val="188D98"/>
                      </a:gs>
                      <a:gs pos="50000">
                        <a:srgbClr val="188D98"/>
                      </a:gs>
                    </a:gsLst>
                    <a:lin ang="5400000" scaled="0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8987463" y="4581128"/>
            <a:ext cx="1933073" cy="1944216"/>
            <a:chOff x="7896200" y="4948028"/>
            <a:chExt cx="2270081" cy="1645896"/>
          </a:xfrm>
        </p:grpSpPr>
        <p:sp>
          <p:nvSpPr>
            <p:cNvPr id="185" name="직사각형 184"/>
            <p:cNvSpPr/>
            <p:nvPr/>
          </p:nvSpPr>
          <p:spPr>
            <a:xfrm>
              <a:off x="8148431" y="4948028"/>
              <a:ext cx="1854201" cy="293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endParaRPr lang="ko-KR" altLang="en-US" sz="1400" b="1" kern="0" spc="-150" dirty="0">
                <a:solidFill>
                  <a:schemeClr val="accent2"/>
                </a:soli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63" name="직사각형 662"/>
            <p:cNvSpPr/>
            <p:nvPr/>
          </p:nvSpPr>
          <p:spPr>
            <a:xfrm>
              <a:off x="8256241" y="5429836"/>
              <a:ext cx="723275" cy="3077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ko-KR" altLang="en-US" sz="1400" b="1" kern="0" dirty="0">
                  <a:solidFill>
                    <a:srgbClr val="0000FF">
                      <a:alpha val="70000"/>
                    </a:srgbClr>
                  </a:soli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기능성</a:t>
              </a:r>
            </a:p>
          </p:txBody>
        </p:sp>
        <p:sp>
          <p:nvSpPr>
            <p:cNvPr id="664" name="직사각형 663"/>
            <p:cNvSpPr/>
            <p:nvPr/>
          </p:nvSpPr>
          <p:spPr>
            <a:xfrm>
              <a:off x="8728732" y="5805265"/>
              <a:ext cx="453970" cy="20005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ko-KR" altLang="en-US" sz="700" b="1" kern="0" dirty="0">
                  <a:solidFill>
                    <a:srgbClr val="FFFF00"/>
                  </a:soli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스마트</a:t>
              </a:r>
            </a:p>
          </p:txBody>
        </p:sp>
        <p:sp>
          <p:nvSpPr>
            <p:cNvPr id="665" name="직사각형 664"/>
            <p:cNvSpPr/>
            <p:nvPr/>
          </p:nvSpPr>
          <p:spPr>
            <a:xfrm rot="16200000">
              <a:off x="8574689" y="5681574"/>
              <a:ext cx="415498" cy="2308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ko-KR" altLang="en-US" sz="900" b="1" kern="0" dirty="0" err="1">
                  <a:gradFill>
                    <a:gsLst>
                      <a:gs pos="100000">
                        <a:schemeClr val="accent2">
                          <a:lumMod val="75000"/>
                        </a:schemeClr>
                      </a:gs>
                      <a:gs pos="0">
                        <a:prstClr val="white"/>
                      </a:gs>
                    </a:gsLst>
                    <a:lin ang="5400000" scaled="0"/>
                  </a:gra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드론</a:t>
              </a:r>
              <a:endParaRPr lang="ko-KR" altLang="en-US" sz="900" b="1" kern="0" dirty="0">
                <a:gradFill>
                  <a:gsLst>
                    <a:gs pos="100000">
                      <a:schemeClr val="accent2">
                        <a:lumMod val="75000"/>
                      </a:schemeClr>
                    </a:gs>
                    <a:gs pos="0">
                      <a:prstClr val="white"/>
                    </a:gs>
                  </a:gsLst>
                  <a:lin ang="5400000" scaled="0"/>
                </a:gra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66" name="직사각형 665"/>
            <p:cNvSpPr/>
            <p:nvPr/>
          </p:nvSpPr>
          <p:spPr>
            <a:xfrm>
              <a:off x="8763005" y="5543074"/>
              <a:ext cx="1107996" cy="3693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srgbClr val="0070C0"/>
                      </a:gs>
                      <a:gs pos="5000">
                        <a:prstClr val="white"/>
                      </a:gs>
                    </a:gsLst>
                    <a:lin ang="5400000" scaled="0"/>
                  </a:gra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빅데이터</a:t>
              </a:r>
            </a:p>
          </p:txBody>
        </p:sp>
        <p:sp>
          <p:nvSpPr>
            <p:cNvPr id="667" name="직사각형 666"/>
            <p:cNvSpPr/>
            <p:nvPr/>
          </p:nvSpPr>
          <p:spPr>
            <a:xfrm>
              <a:off x="7896201" y="5661249"/>
              <a:ext cx="800219" cy="27699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ko-KR" altLang="en-US" sz="1200" b="1" kern="0" dirty="0">
                  <a:gradFill>
                    <a:gsLst>
                      <a:gs pos="48000">
                        <a:srgbClr val="990099"/>
                      </a:gs>
                      <a:gs pos="26000">
                        <a:prstClr val="white"/>
                      </a:gs>
                    </a:gsLst>
                    <a:lin ang="5400000" scaled="0"/>
                  </a:gra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인공지능</a:t>
              </a:r>
            </a:p>
          </p:txBody>
        </p:sp>
        <p:sp>
          <p:nvSpPr>
            <p:cNvPr id="668" name="직사각형 667"/>
            <p:cNvSpPr/>
            <p:nvPr/>
          </p:nvSpPr>
          <p:spPr>
            <a:xfrm>
              <a:off x="9066979" y="5801456"/>
              <a:ext cx="961382" cy="2084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spAutoFit/>
            </a:bodyPr>
            <a:lstStyle/>
            <a:p>
              <a:pPr latinLnBrk="0">
                <a:defRPr/>
              </a:pPr>
              <a:r>
                <a:rPr lang="ko-KR" altLang="en-US" sz="1000" b="1" kern="0" dirty="0" err="1">
                  <a:gradFill>
                    <a:gsLst>
                      <a:gs pos="100000">
                        <a:schemeClr val="accent1">
                          <a:lumMod val="75000"/>
                        </a:schemeClr>
                      </a:gs>
                      <a:gs pos="16000">
                        <a:prstClr val="white"/>
                      </a:gs>
                    </a:gsLst>
                    <a:lin ang="5400000" scaled="0"/>
                  </a:gra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사물인터넷</a:t>
              </a:r>
              <a:endParaRPr lang="ko-KR" altLang="en-US" sz="1000" b="1" kern="0" dirty="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16000">
                      <a:prstClr val="white"/>
                    </a:gs>
                  </a:gsLst>
                  <a:lin ang="5400000" scaled="0"/>
                </a:gra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69" name="직사각형 668"/>
            <p:cNvSpPr/>
            <p:nvPr/>
          </p:nvSpPr>
          <p:spPr>
            <a:xfrm>
              <a:off x="9480377" y="5949281"/>
              <a:ext cx="646331" cy="27699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ko-KR" altLang="en-US" sz="1200" b="1" kern="0" dirty="0">
                  <a:solidFill>
                    <a:srgbClr val="0004BC">
                      <a:alpha val="76000"/>
                    </a:srgbClr>
                  </a:soli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자동화</a:t>
              </a:r>
            </a:p>
          </p:txBody>
        </p:sp>
        <p:sp>
          <p:nvSpPr>
            <p:cNvPr id="670" name="직사각형 669"/>
            <p:cNvSpPr/>
            <p:nvPr/>
          </p:nvSpPr>
          <p:spPr>
            <a:xfrm>
              <a:off x="8060964" y="5877272"/>
              <a:ext cx="800219" cy="3385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ko-KR" altLang="en-US" sz="1600" b="1" kern="0" dirty="0">
                  <a:solidFill>
                    <a:schemeClr val="accent6">
                      <a:lumMod val="75000"/>
                      <a:alpha val="70000"/>
                    </a:schemeClr>
                  </a:soli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경쟁력</a:t>
              </a:r>
            </a:p>
          </p:txBody>
        </p:sp>
        <p:sp>
          <p:nvSpPr>
            <p:cNvPr id="16" name="타원 15"/>
            <p:cNvSpPr/>
            <p:nvPr/>
          </p:nvSpPr>
          <p:spPr>
            <a:xfrm>
              <a:off x="7896200" y="5347338"/>
              <a:ext cx="2270081" cy="124658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" name="직사각형 670"/>
            <p:cNvSpPr/>
            <p:nvPr/>
          </p:nvSpPr>
          <p:spPr>
            <a:xfrm>
              <a:off x="8184232" y="6109266"/>
              <a:ext cx="346570" cy="20005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en-US" altLang="ko-KR" sz="700" b="1" kern="0" dirty="0">
                  <a:solidFill>
                    <a:srgbClr val="FFC000"/>
                  </a:soli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FTA</a:t>
              </a:r>
              <a:endParaRPr lang="ko-KR" altLang="en-US" sz="700" b="1" kern="0" dirty="0">
                <a:solidFill>
                  <a:srgbClr val="FFC000"/>
                </a:soli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72" name="직사각형 671"/>
            <p:cNvSpPr/>
            <p:nvPr/>
          </p:nvSpPr>
          <p:spPr>
            <a:xfrm rot="5400000">
              <a:off x="9892968" y="5785480"/>
              <a:ext cx="346570" cy="20005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en-US" altLang="ko-KR" sz="700" b="1" kern="0" dirty="0">
                  <a:solidFill>
                    <a:srgbClr val="FFC000"/>
                  </a:soli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FTA</a:t>
              </a:r>
              <a:endParaRPr lang="ko-KR" altLang="en-US" sz="700" b="1" kern="0" dirty="0">
                <a:solidFill>
                  <a:srgbClr val="FFC000"/>
                </a:soli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73" name="직사각형 672"/>
            <p:cNvSpPr/>
            <p:nvPr/>
          </p:nvSpPr>
          <p:spPr>
            <a:xfrm>
              <a:off x="8516396" y="6063680"/>
              <a:ext cx="1107996" cy="46166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latinLnBrk="0">
                <a:defRPr/>
              </a:pPr>
              <a:r>
                <a:rPr lang="ko-KR" altLang="en-US" sz="2400" b="1" kern="0" dirty="0">
                  <a:solidFill>
                    <a:srgbClr val="FF0000">
                      <a:alpha val="72000"/>
                    </a:srgbClr>
                  </a:solidFill>
                  <a:effectLst>
                    <a:outerShdw dist="25400" dir="2700000" algn="tl" rotWithShape="0">
                      <a:srgbClr val="005854">
                        <a:alpha val="40000"/>
                      </a:srgbClr>
                    </a:outerShdw>
                  </a:effectLst>
                </a:rPr>
                <a:t>디지털</a:t>
              </a:r>
            </a:p>
          </p:txBody>
        </p:sp>
      </p:grpSp>
      <p:sp>
        <p:nvSpPr>
          <p:cNvPr id="332" name="직사각형 331"/>
          <p:cNvSpPr/>
          <p:nvPr/>
        </p:nvSpPr>
        <p:spPr>
          <a:xfrm>
            <a:off x="9298232" y="2769207"/>
            <a:ext cx="16223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Ranked</a:t>
            </a:r>
            <a:r>
              <a:rPr lang="ko-KR" altLang="en-US" sz="1400" b="1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400" b="1" dirty="0">
                <a:gradFill flip="none" rotWithShape="1">
                  <a:gsLst>
                    <a:gs pos="0">
                      <a:srgbClr val="2381CE"/>
                    </a:gs>
                    <a:gs pos="100000">
                      <a:srgbClr val="2CA66A"/>
                    </a:gs>
                  </a:gsLst>
                  <a:lin ang="2700000" scaled="1"/>
                  <a:tileRect/>
                </a:gradFill>
              </a:rPr>
              <a:t>#109 </a:t>
            </a:r>
            <a:r>
              <a:rPr lang="en-US" altLang="ko-KR" sz="1400" b="1" dirty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in </a:t>
            </a:r>
          </a:p>
          <a:p>
            <a:r>
              <a:rPr lang="en-US" altLang="ko-KR" sz="1400" b="1" dirty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nation’s territory</a:t>
            </a:r>
            <a:endParaRPr lang="ko-KR" altLang="en-US" sz="1400" b="1" dirty="0">
              <a:gradFill>
                <a:gsLst>
                  <a:gs pos="7917">
                    <a:prstClr val="black">
                      <a:lumMod val="85000"/>
                      <a:lumOff val="15000"/>
                    </a:prstClr>
                  </a:gs>
                  <a:gs pos="33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  <a:p>
            <a:endParaRPr lang="ko-KR" altLang="en-US" sz="1400" b="1" dirty="0">
              <a:gradFill flip="none" rotWithShape="1">
                <a:gsLst>
                  <a:gs pos="0">
                    <a:srgbClr val="2381CE"/>
                  </a:gs>
                  <a:gs pos="100000">
                    <a:srgbClr val="2CA66A"/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33" name="직사각형 332"/>
          <p:cNvSpPr/>
          <p:nvPr/>
        </p:nvSpPr>
        <p:spPr>
          <a:xfrm>
            <a:off x="9376778" y="3212976"/>
            <a:ext cx="13997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(Except North Korea)</a:t>
            </a:r>
            <a:endParaRPr lang="ko-KR" altLang="en-US" sz="1000" dirty="0">
              <a:gradFill>
                <a:gsLst>
                  <a:gs pos="7917">
                    <a:prstClr val="black">
                      <a:lumMod val="85000"/>
                      <a:lumOff val="15000"/>
                    </a:prstClr>
                  </a:gs>
                  <a:gs pos="33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334" name="직사각형 333"/>
          <p:cNvSpPr/>
          <p:nvPr/>
        </p:nvSpPr>
        <p:spPr>
          <a:xfrm>
            <a:off x="6593889" y="1988840"/>
            <a:ext cx="3462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Ranked</a:t>
            </a:r>
            <a:r>
              <a:rPr lang="ko-KR" altLang="en-US" sz="1600" b="1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b="1" dirty="0">
                <a:gradFill flip="none" rotWithShape="1">
                  <a:gsLst>
                    <a:gs pos="0">
                      <a:srgbClr val="2381CE"/>
                    </a:gs>
                    <a:gs pos="100000">
                      <a:srgbClr val="2CA66A"/>
                    </a:gs>
                  </a:gsLst>
                  <a:lin ang="2700000" scaled="1"/>
                  <a:tileRect/>
                </a:gradFill>
              </a:rPr>
              <a:t>#3</a:t>
            </a:r>
            <a:r>
              <a:rPr lang="en-US" altLang="ko-KR" sz="2400" b="1" dirty="0" smtClean="0">
                <a:gradFill flip="none" rotWithShape="1">
                  <a:gsLst>
                    <a:gs pos="7917">
                      <a:srgbClr val="2381CE"/>
                    </a:gs>
                    <a:gs pos="87000">
                      <a:srgbClr val="2CA66A"/>
                    </a:gs>
                  </a:gsLst>
                  <a:lin ang="2700000" scaled="1"/>
                  <a:tileRect/>
                </a:gradFill>
              </a:rPr>
              <a:t> </a:t>
            </a:r>
            <a:r>
              <a:rPr lang="en-US" altLang="ko-KR" sz="1600" b="1" dirty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in economic territory</a:t>
            </a:r>
            <a:endParaRPr lang="ko-KR" altLang="en-US" sz="1600" b="1" dirty="0">
              <a:gradFill>
                <a:gsLst>
                  <a:gs pos="7917">
                    <a:prstClr val="black">
                      <a:lumMod val="85000"/>
                      <a:lumOff val="15000"/>
                    </a:prstClr>
                  </a:gs>
                  <a:gs pos="33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335" name="직사각형 334"/>
          <p:cNvSpPr/>
          <p:nvPr/>
        </p:nvSpPr>
        <p:spPr>
          <a:xfrm>
            <a:off x="6704621" y="2314580"/>
            <a:ext cx="31357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(Korean FTA market GDP volume/</a:t>
            </a:r>
            <a:r>
              <a:rPr lang="en-US" altLang="ko-KR" sz="1100" dirty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G</a:t>
            </a:r>
            <a:r>
              <a:rPr lang="en-US" altLang="ko-KR" sz="1100" dirty="0" smtClean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lobal GDP</a:t>
            </a:r>
            <a:r>
              <a:rPr lang="en-US" altLang="ko-KR" sz="1100" dirty="0">
                <a:gradFill>
                  <a:gsLst>
                    <a:gs pos="7917">
                      <a:prstClr val="black">
                        <a:lumMod val="85000"/>
                        <a:lumOff val="15000"/>
                      </a:prstClr>
                    </a:gs>
                    <a:gs pos="33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)</a:t>
            </a:r>
            <a:endParaRPr lang="ko-KR" altLang="en-US" sz="1100" dirty="0">
              <a:gradFill>
                <a:gsLst>
                  <a:gs pos="7917">
                    <a:prstClr val="black">
                      <a:lumMod val="85000"/>
                      <a:lumOff val="15000"/>
                    </a:prstClr>
                  </a:gs>
                  <a:gs pos="33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67" name="그룹 366"/>
          <p:cNvGrpSpPr/>
          <p:nvPr/>
        </p:nvGrpSpPr>
        <p:grpSpPr>
          <a:xfrm>
            <a:off x="6582909" y="1434384"/>
            <a:ext cx="1601323" cy="338432"/>
            <a:chOff x="7600344" y="4328359"/>
            <a:chExt cx="1265999" cy="338432"/>
          </a:xfrm>
        </p:grpSpPr>
        <p:sp>
          <p:nvSpPr>
            <p:cNvPr id="368" name="모서리가 둥근 직사각형 367"/>
            <p:cNvSpPr/>
            <p:nvPr/>
          </p:nvSpPr>
          <p:spPr>
            <a:xfrm>
              <a:off x="7791621" y="4431817"/>
              <a:ext cx="756652" cy="210329"/>
            </a:xfrm>
            <a:prstGeom prst="roundRect">
              <a:avLst>
                <a:gd name="adj" fmla="val 50000"/>
              </a:avLst>
            </a:prstGeom>
            <a:solidFill>
              <a:srgbClr val="2CA66A">
                <a:lumMod val="75000"/>
              </a:srgbClr>
            </a:solidFill>
            <a:ln w="9525" algn="ctr">
              <a:noFill/>
              <a:round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none" lIns="91429" tIns="45714" rIns="91429" bIns="45714" anchor="ctr"/>
            <a:lstStyle/>
            <a:p>
              <a:pPr defTabSz="914291" latinLnBrk="0">
                <a:defRPr/>
              </a:pPr>
              <a:endParaRPr lang="ko-KR" altLang="en-US" sz="2000" kern="0">
                <a:solidFill>
                  <a:prstClr val="black"/>
                </a:solidFill>
              </a:endParaRPr>
            </a:p>
          </p:txBody>
        </p:sp>
        <p:sp>
          <p:nvSpPr>
            <p:cNvPr id="369" name="직사각형 368"/>
            <p:cNvSpPr/>
            <p:nvPr/>
          </p:nvSpPr>
          <p:spPr>
            <a:xfrm>
              <a:off x="7600344" y="4406054"/>
              <a:ext cx="126599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800" b="1" kern="0" dirty="0" smtClean="0">
                  <a:gradFill flip="none" rotWithShape="1">
                    <a:gsLst>
                      <a:gs pos="833">
                        <a:prstClr val="white"/>
                      </a:gs>
                      <a:gs pos="13750">
                        <a:prstClr val="white"/>
                      </a:gs>
                    </a:gsLst>
                    <a:lin ang="0" scaled="1"/>
                    <a:tileRect/>
                  </a:gradFill>
                </a:rPr>
                <a:t>Rep. of Korea</a:t>
              </a:r>
              <a:endParaRPr lang="ko-KR" altLang="en-US" sz="800" b="1" kern="0" dirty="0">
                <a:gradFill flip="none" rotWithShape="1">
                  <a:gsLst>
                    <a:gs pos="833">
                      <a:prstClr val="white"/>
                    </a:gs>
                    <a:gs pos="13750">
                      <a:prstClr val="white"/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370" name="그룹 369"/>
            <p:cNvGrpSpPr/>
            <p:nvPr/>
          </p:nvGrpSpPr>
          <p:grpSpPr>
            <a:xfrm>
              <a:off x="7619400" y="4328359"/>
              <a:ext cx="338432" cy="338432"/>
              <a:chOff x="7619400" y="4328359"/>
              <a:chExt cx="338432" cy="338432"/>
            </a:xfrm>
          </p:grpSpPr>
          <p:sp>
            <p:nvSpPr>
              <p:cNvPr id="371" name="눈물 방울 370"/>
              <p:cNvSpPr/>
              <p:nvPr/>
            </p:nvSpPr>
            <p:spPr>
              <a:xfrm rot="8100000">
                <a:off x="7619400" y="4328359"/>
                <a:ext cx="338432" cy="338432"/>
              </a:xfrm>
              <a:prstGeom prst="teardrop">
                <a:avLst>
                  <a:gd name="adj" fmla="val 126342"/>
                </a:avLst>
              </a:prstGeom>
              <a:solidFill>
                <a:srgbClr val="2CA66A"/>
              </a:solidFill>
              <a:ln w="9525" algn="ctr">
                <a:noFill/>
                <a:round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none" lIns="91429" tIns="45714" rIns="91429" bIns="45714" anchor="ctr"/>
              <a:lstStyle/>
              <a:p>
                <a:pPr defTabSz="914291" latinLnBrk="0">
                  <a:defRPr/>
                </a:pPr>
                <a:endParaRPr lang="ko-KR" altLang="en-US" sz="2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타원 371"/>
              <p:cNvSpPr/>
              <p:nvPr/>
            </p:nvSpPr>
            <p:spPr>
              <a:xfrm>
                <a:off x="7699680" y="4408639"/>
                <a:ext cx="177872" cy="17787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22" name="TextBox 6"/>
          <p:cNvSpPr txBox="1"/>
          <p:nvPr/>
        </p:nvSpPr>
        <p:spPr>
          <a:xfrm>
            <a:off x="8354126" y="1691516"/>
            <a:ext cx="225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ko-KR" sz="1000" b="1" spc="-50" dirty="0">
              <a:gradFill>
                <a:gsLst>
                  <a:gs pos="97917">
                    <a:srgbClr val="2A63A8">
                      <a:lumMod val="50000"/>
                    </a:srgbClr>
                  </a:gs>
                  <a:gs pos="85833">
                    <a:srgbClr val="2A63A8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137" name="TextBox 6"/>
          <p:cNvSpPr txBox="1"/>
          <p:nvPr/>
        </p:nvSpPr>
        <p:spPr>
          <a:xfrm>
            <a:off x="8514770" y="1772816"/>
            <a:ext cx="2693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spc="-50" dirty="0">
                <a:gradFill>
                  <a:gsLst>
                    <a:gs pos="97917">
                      <a:srgbClr val="F0720A"/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15 FTAs entered into force with</a:t>
            </a:r>
            <a:r>
              <a:rPr lang="ko-KR" altLang="en-US" sz="800" b="1" spc="-50" dirty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800" b="1" spc="-50" dirty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52 countries</a:t>
            </a:r>
            <a:r>
              <a:rPr lang="en-US" altLang="ko-KR" sz="800" b="1" spc="-50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,</a:t>
            </a:r>
          </a:p>
          <a:p>
            <a:pPr algn="ctr"/>
            <a:r>
              <a:rPr lang="en-US" altLang="ko-KR" sz="800" b="1" spc="-50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800" b="1" spc="-50" dirty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(as of Feb. 2017)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3415" y1="54048" x2="13171" y2="52143"/>
                        <a14:foregroundMark x1="12805" y1="62619" x2="7805" y2="44762"/>
                        <a14:foregroundMark x1="12683" y1="70714" x2="14878" y2="56190"/>
                        <a14:foregroundMark x1="18049" y1="70714" x2="19146" y2="65238"/>
                        <a14:foregroundMark x1="37073" y1="70000" x2="42317" y2="75000"/>
                        <a14:foregroundMark x1="32805" y1="54762" x2="31463" y2="47857"/>
                        <a14:foregroundMark x1="38780" y1="61905" x2="46220" y2="60952"/>
                        <a14:foregroundMark x1="51098" y1="81905" x2="52683" y2="78810"/>
                        <a14:foregroundMark x1="55122" y1="81190" x2="59756" y2="80238"/>
                        <a14:foregroundMark x1="50854" y1="83095" x2="51220" y2="75714"/>
                        <a14:foregroundMark x1="50122" y1="84286" x2="52561" y2="81667"/>
                        <a14:foregroundMark x1="49024" y1="83810" x2="50854" y2="80952"/>
                        <a14:foregroundMark x1="54634" y1="80476" x2="53902" y2="78810"/>
                        <a14:foregroundMark x1="52195" y1="77619" x2="59024" y2="79524"/>
                        <a14:foregroundMark x1="55366" y1="81667" x2="57073" y2="78333"/>
                        <a14:foregroundMark x1="55122" y1="74048" x2="57073" y2="65000"/>
                        <a14:foregroundMark x1="60366" y1="70714" x2="71341" y2="66429"/>
                        <a14:foregroundMark x1="72439" y1="65714" x2="76829" y2="63333"/>
                        <a14:foregroundMark x1="85976" y1="73571" x2="87195" y2="61667"/>
                        <a14:foregroundMark x1="84268" y1="86429" x2="87195" y2="75000"/>
                        <a14:foregroundMark x1="85000" y1="89048" x2="83659" y2="85000"/>
                        <a14:foregroundMark x1="87927" y1="79524" x2="87561" y2="65238"/>
                        <a14:foregroundMark x1="88293" y1="79762" x2="90976" y2="67381"/>
                        <a14:foregroundMark x1="89878" y1="62619" x2="86098" y2="58095"/>
                        <a14:foregroundMark x1="44146" y1="22381" x2="18171" y2="23333"/>
                        <a14:foregroundMark x1="11463" y1="13095" x2="33537" y2="11429"/>
                        <a14:foregroundMark x1="9878" y1="6190" x2="11463" y2="7857"/>
                        <a14:foregroundMark x1="48780" y1="19048" x2="39634" y2="22381"/>
                        <a14:foregroundMark x1="53049" y1="19048" x2="46341" y2="21667"/>
                        <a14:foregroundMark x1="62073" y1="17857" x2="60244" y2="25952"/>
                        <a14:foregroundMark x1="65366" y1="20952" x2="65000" y2="17619"/>
                        <a14:foregroundMark x1="77195" y1="9524" x2="84390" y2="3095"/>
                        <a14:foregroundMark x1="90000" y1="6667" x2="89512" y2="17619"/>
                        <a14:foregroundMark x1="52317" y1="54286" x2="57561" y2="53333"/>
                        <a14:foregroundMark x1="30854" y1="65714" x2="22195" y2="64524"/>
                        <a14:foregroundMark x1="28659" y1="67381" x2="22317" y2="65714"/>
                        <a14:foregroundMark x1="90000" y1="52143" x2="85610" y2="58810"/>
                        <a14:foregroundMark x1="96585" y1="52857" x2="88293" y2="53571"/>
                        <a14:foregroundMark x1="91463" y1="76905" x2="88537" y2="78810"/>
                        <a14:foregroundMark x1="76220" y1="14286" x2="79634" y2="12857"/>
                        <a14:foregroundMark x1="79634" y1="50714" x2="75488" y2="45238"/>
                        <a14:foregroundMark x1="82805" y1="54762" x2="78415" y2="48810"/>
                        <a14:foregroundMark x1="84024" y1="49286" x2="80488" y2="44762"/>
                        <a14:foregroundMark x1="43780" y1="11429" x2="43415" y2="20238"/>
                        <a14:foregroundMark x1="4024" y1="27143" x2="19146" y2="27143"/>
                        <a14:foregroundMark x1="1951" y1="26429" x2="5732" y2="30714"/>
                        <a14:foregroundMark x1="42683" y1="46429" x2="38171" y2="44762"/>
                        <a14:foregroundMark x1="46951" y1="36190" x2="42439" y2="36429"/>
                        <a14:foregroundMark x1="38537" y1="39048" x2="42439" y2="44048"/>
                        <a14:foregroundMark x1="46585" y1="45714" x2="41220" y2="45238"/>
                        <a14:foregroundMark x1="51829" y1="17619" x2="55488" y2="18333"/>
                        <a14:foregroundMark x1="58780" y1="17381" x2="61585" y2="24048"/>
                        <a14:foregroundMark x1="53780" y1="14524" x2="49024" y2="18810"/>
                        <a14:foregroundMark x1="30366" y1="4762" x2="35366" y2="10714"/>
                        <a14:foregroundMark x1="11585" y1="5238" x2="11585" y2="8810"/>
                        <a14:foregroundMark x1="68659" y1="53810" x2="68415" y2="55952"/>
                        <a14:foregroundMark x1="32927" y1="53810" x2="32805" y2="57857"/>
                        <a14:foregroundMark x1="48780" y1="52143" x2="43171" y2="52143"/>
                        <a14:foregroundMark x1="47073" y1="43571" x2="41951" y2="45238"/>
                        <a14:foregroundMark x1="33171" y1="66905" x2="29146" y2="66429"/>
                        <a14:foregroundMark x1="43537" y1="69762" x2="38171" y2="70238"/>
                        <a14:foregroundMark x1="62927" y1="79286" x2="57561" y2="80000"/>
                        <a14:foregroundMark x1="63293" y1="80952" x2="57073" y2="81429"/>
                        <a14:foregroundMark x1="92073" y1="77619" x2="88171" y2="80000"/>
                        <a14:foregroundMark x1="85000" y1="85238" x2="87927" y2="78571"/>
                        <a14:foregroundMark x1="92317" y1="62143" x2="89024" y2="62143"/>
                        <a14:backgroundMark x1="15000" y1="5238" x2="19756" y2="3333"/>
                        <a14:backgroundMark x1="21098" y1="3333" x2="28537" y2="2143"/>
                        <a14:backgroundMark x1="22195" y1="55000" x2="20488" y2="60000"/>
                        <a14:backgroundMark x1="51098" y1="60714" x2="50976" y2="68571"/>
                        <a14:backgroundMark x1="57805" y1="72857" x2="64146" y2="71905"/>
                        <a14:backgroundMark x1="56829" y1="72857" x2="52561" y2="71190"/>
                        <a14:backgroundMark x1="58659" y1="69762" x2="60610" y2="67381"/>
                        <a14:backgroundMark x1="61829" y1="68333" x2="62927" y2="69048"/>
                        <a14:backgroundMark x1="69024" y1="62381" x2="67561" y2="68571"/>
                        <a14:backgroundMark x1="71707" y1="65000" x2="70244" y2="70476"/>
                        <a14:backgroundMark x1="64756" y1="67857" x2="65122" y2="74524"/>
                        <a14:backgroundMark x1="79390" y1="44762" x2="80244" y2="45476"/>
                        <a14:backgroundMark x1="81707" y1="49762" x2="83171" y2="53333"/>
                        <a14:backgroundMark x1="51829" y1="55952" x2="70610" y2="59762"/>
                        <a14:backgroundMark x1="75488" y1="58810" x2="71951" y2="66667"/>
                        <a14:backgroundMark x1="71098" y1="52143" x2="67073" y2="60476"/>
                        <a14:backgroundMark x1="54268" y1="51905" x2="55244" y2="59286"/>
                        <a14:backgroundMark x1="76707" y1="61429" x2="71463" y2="68571"/>
                        <a14:backgroundMark x1="74512" y1="68571" x2="72561" y2="64524"/>
                        <a14:backgroundMark x1="51829" y1="52381" x2="55366" y2="56429"/>
                        <a14:backgroundMark x1="56951" y1="50000" x2="51829" y2="56429"/>
                        <a14:backgroundMark x1="51585" y1="53810" x2="52927" y2="57857"/>
                        <a14:backgroundMark x1="52439" y1="52143" x2="52439" y2="64286"/>
                        <a14:backgroundMark x1="57195" y1="53095" x2="55610" y2="64286"/>
                        <a14:backgroundMark x1="57195" y1="52143" x2="55610" y2="61429"/>
                        <a14:backgroundMark x1="70244" y1="54524" x2="68415" y2="68571"/>
                        <a14:backgroundMark x1="75488" y1="58571" x2="74512" y2="67619"/>
                        <a14:backgroundMark x1="67439" y1="52143" x2="65610" y2="63095"/>
                        <a14:backgroundMark x1="51463" y1="52381" x2="72195" y2="54048"/>
                        <a14:backgroundMark x1="75488" y1="53333" x2="49512" y2="54524"/>
                        <a14:backgroundMark x1="53293" y1="50000" x2="72195" y2="55000"/>
                        <a14:backgroundMark x1="69878" y1="48571" x2="50000" y2="60238"/>
                        <a14:backgroundMark x1="69146" y1="50000" x2="75732" y2="64524"/>
                        <a14:backgroundMark x1="78049" y1="66667" x2="51463" y2="52619"/>
                        <a14:backgroundMark x1="73780" y1="52381" x2="74756" y2="62857"/>
                        <a14:backgroundMark x1="72561" y1="61667" x2="66829" y2="63333"/>
                        <a14:backgroundMark x1="67805" y1="51905" x2="68780" y2="64048"/>
                        <a14:backgroundMark x1="67317" y1="52143" x2="74024" y2="52143"/>
                        <a14:backgroundMark x1="66098" y1="48333" x2="58049" y2="61429"/>
                        <a14:backgroundMark x1="52439" y1="51190" x2="54634" y2="64048"/>
                        <a14:backgroundMark x1="50000" y1="63333" x2="57683" y2="53095"/>
                        <a14:backgroundMark x1="59024" y1="51190" x2="56585" y2="57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5056" y="2564904"/>
            <a:ext cx="2637288" cy="1377956"/>
          </a:xfrm>
          <a:prstGeom prst="rect">
            <a:avLst/>
          </a:prstGeom>
        </p:spPr>
      </p:pic>
      <p:sp>
        <p:nvSpPr>
          <p:cNvPr id="201" name="TextBox 6"/>
          <p:cNvSpPr txBox="1"/>
          <p:nvPr/>
        </p:nvSpPr>
        <p:spPr>
          <a:xfrm>
            <a:off x="1055440" y="4211796"/>
            <a:ext cx="209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Climate Change</a:t>
            </a:r>
            <a:endParaRPr lang="en-US" altLang="ko-KR" sz="1200" b="1" spc="-50" dirty="0">
              <a:gradFill>
                <a:gsLst>
                  <a:gs pos="97917">
                    <a:srgbClr val="2A63A8">
                      <a:lumMod val="50000"/>
                    </a:srgbClr>
                  </a:gs>
                  <a:gs pos="85833">
                    <a:srgbClr val="2A63A8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pic>
        <p:nvPicPr>
          <p:cNvPr id="202" name="Picture 11" descr="한big2"/>
          <p:cNvPicPr>
            <a:picLocks noChangeAspect="1" noChangeArrowheads="1"/>
          </p:cNvPicPr>
          <p:nvPr/>
        </p:nvPicPr>
        <p:blipFill rotWithShape="1">
          <a:blip r:embed="rId8" cstate="print"/>
          <a:srcRect t="-8493" b="-1"/>
          <a:stretch/>
        </p:blipFill>
        <p:spPr bwMode="auto">
          <a:xfrm>
            <a:off x="3567582" y="4725144"/>
            <a:ext cx="1880346" cy="1800200"/>
          </a:xfrm>
          <a:prstGeom prst="rect">
            <a:avLst/>
          </a:prstGeom>
          <a:solidFill>
            <a:srgbClr val="EEFBFC"/>
          </a:solidFill>
          <a:ln w="3175">
            <a:solidFill>
              <a:srgbClr val="22A6B0"/>
            </a:solidFill>
          </a:ln>
          <a:effectLst>
            <a:outerShdw dist="38100" dir="3000000" algn="t" rotWithShape="0">
              <a:srgbClr val="22A6B0">
                <a:alpha val="40000"/>
              </a:srgbClr>
            </a:outerShdw>
          </a:effectLst>
        </p:spPr>
      </p:pic>
      <p:sp>
        <p:nvSpPr>
          <p:cNvPr id="203" name="직사각형 202"/>
          <p:cNvSpPr/>
          <p:nvPr/>
        </p:nvSpPr>
        <p:spPr>
          <a:xfrm>
            <a:off x="3647728" y="42930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endParaRPr lang="ko-KR" altLang="en-US" sz="1400" b="1" kern="0" spc="-150" dirty="0">
              <a:solidFill>
                <a:schemeClr val="accent2"/>
              </a:solidFill>
              <a:effectLst>
                <a:outerShdw dist="25400" dir="2700000" algn="tl" rotWithShape="0">
                  <a:srgbClr val="005854">
                    <a:alpha val="40000"/>
                  </a:srgbClr>
                </a:outerShdw>
              </a:effectLst>
            </a:endParaRPr>
          </a:p>
        </p:txBody>
      </p:sp>
      <p:pic>
        <p:nvPicPr>
          <p:cNvPr id="204" name="그림 20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4725144"/>
            <a:ext cx="1440160" cy="1440160"/>
          </a:xfrm>
          <a:prstGeom prst="rect">
            <a:avLst/>
          </a:prstGeom>
        </p:spPr>
      </p:pic>
      <p:sp>
        <p:nvSpPr>
          <p:cNvPr id="196" name="직사각형 195"/>
          <p:cNvSpPr/>
          <p:nvPr/>
        </p:nvSpPr>
        <p:spPr>
          <a:xfrm>
            <a:off x="2848734" y="1988840"/>
            <a:ext cx="2947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ko-KR" altLang="en-US" sz="1400" b="1" kern="0" spc="100" dirty="0" smtClean="0">
                <a:solidFill>
                  <a:schemeClr val="accent2"/>
                </a:soli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rPr>
              <a:t> </a:t>
            </a:r>
            <a:r>
              <a:rPr lang="en-US" altLang="ko-KR" sz="1400" b="1" kern="0" spc="100" dirty="0" smtClean="0">
                <a:solidFill>
                  <a:schemeClr val="accent2"/>
                </a:soli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rPr>
              <a:t>Added-Value(% of GDP)</a:t>
            </a:r>
            <a:endParaRPr lang="ko-KR" altLang="en-US" sz="1400" b="1" kern="0" spc="100" dirty="0">
              <a:solidFill>
                <a:schemeClr val="accent2"/>
              </a:solidFill>
              <a:effectLst>
                <a:outerShdw dist="25400" dir="2700000" algn="tl" rotWithShape="0">
                  <a:srgbClr val="005854">
                    <a:alpha val="40000"/>
                  </a:srgbClr>
                </a:outerShdw>
              </a:effectLst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055440" y="1844824"/>
            <a:ext cx="4680520" cy="2087653"/>
            <a:chOff x="1741016" y="2148825"/>
            <a:chExt cx="3994944" cy="178365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9536" y="2276872"/>
              <a:ext cx="3816424" cy="1573853"/>
            </a:xfrm>
            <a:prstGeom prst="rect">
              <a:avLst/>
            </a:prstGeom>
          </p:spPr>
        </p:pic>
        <p:cxnSp>
          <p:nvCxnSpPr>
            <p:cNvPr id="5" name="직선 연결선 4"/>
            <p:cNvCxnSpPr/>
            <p:nvPr/>
          </p:nvCxnSpPr>
          <p:spPr>
            <a:xfrm>
              <a:off x="2020421" y="2348880"/>
              <a:ext cx="0" cy="12961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직선 연결선 162"/>
            <p:cNvCxnSpPr/>
            <p:nvPr/>
          </p:nvCxnSpPr>
          <p:spPr>
            <a:xfrm flipH="1">
              <a:off x="2063552" y="3699780"/>
              <a:ext cx="3592016" cy="8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1974292" y="2348880"/>
              <a:ext cx="892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직선 연결선 167"/>
            <p:cNvCxnSpPr/>
            <p:nvPr/>
          </p:nvCxnSpPr>
          <p:spPr>
            <a:xfrm>
              <a:off x="1974292" y="2962448"/>
              <a:ext cx="892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직선 연결선 168"/>
            <p:cNvCxnSpPr/>
            <p:nvPr/>
          </p:nvCxnSpPr>
          <p:spPr>
            <a:xfrm>
              <a:off x="1974292" y="3653650"/>
              <a:ext cx="892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749642" y="2239368"/>
              <a:ext cx="3139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40</a:t>
              </a:r>
              <a:endParaRPr lang="ko-KR" altLang="en-US" sz="800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1755268" y="2852936"/>
              <a:ext cx="3082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/>
                <a:t>2</a:t>
              </a:r>
              <a:r>
                <a:rPr lang="en-US" altLang="ko-KR" sz="800" dirty="0" smtClean="0"/>
                <a:t>0</a:t>
              </a:r>
              <a:endParaRPr lang="ko-KR" altLang="en-US" sz="8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810025" y="3547716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0</a:t>
              </a:r>
              <a:endParaRPr lang="ko-KR" altLang="en-US" sz="8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758268" y="3195724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10</a:t>
              </a:r>
              <a:endParaRPr lang="ko-KR" altLang="en-US" sz="8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755268" y="2564904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30</a:t>
              </a:r>
              <a:endParaRPr lang="ko-KR" altLang="en-US" sz="800" dirty="0"/>
            </a:p>
          </p:txBody>
        </p:sp>
        <p:cxnSp>
          <p:nvCxnSpPr>
            <p:cNvPr id="175" name="직선 연결선 174"/>
            <p:cNvCxnSpPr/>
            <p:nvPr/>
          </p:nvCxnSpPr>
          <p:spPr>
            <a:xfrm>
              <a:off x="1974292" y="3296608"/>
              <a:ext cx="892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직선 연결선 183"/>
            <p:cNvCxnSpPr/>
            <p:nvPr/>
          </p:nvCxnSpPr>
          <p:spPr>
            <a:xfrm>
              <a:off x="1974292" y="3466504"/>
              <a:ext cx="892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연결선 185"/>
            <p:cNvCxnSpPr/>
            <p:nvPr/>
          </p:nvCxnSpPr>
          <p:spPr>
            <a:xfrm>
              <a:off x="1974292" y="2674416"/>
              <a:ext cx="892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/>
            <p:cNvSpPr txBox="1"/>
            <p:nvPr/>
          </p:nvSpPr>
          <p:spPr>
            <a:xfrm>
              <a:off x="1795772" y="3365618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5`</a:t>
              </a:r>
              <a:endParaRPr lang="ko-KR" altLang="en-US" sz="800" dirty="0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1922534" y="3705407"/>
              <a:ext cx="463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1965</a:t>
              </a:r>
              <a:endParaRPr lang="ko-KR" altLang="en-US" sz="800" dirty="0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2570607" y="3717032"/>
              <a:ext cx="463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1975</a:t>
              </a:r>
              <a:endParaRPr lang="ko-KR" altLang="en-US" sz="800" dirty="0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184174" y="3717032"/>
              <a:ext cx="463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1985</a:t>
              </a:r>
              <a:endParaRPr lang="ko-KR" altLang="en-US" sz="800" dirty="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791744" y="3717032"/>
              <a:ext cx="463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1995</a:t>
              </a:r>
              <a:endParaRPr lang="ko-KR" altLang="en-US" sz="8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4422564" y="3717032"/>
              <a:ext cx="463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2005</a:t>
              </a:r>
              <a:endParaRPr lang="ko-KR" altLang="en-US" sz="800" dirty="0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5087888" y="3717032"/>
              <a:ext cx="4635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2010</a:t>
              </a:r>
              <a:endParaRPr lang="ko-KR" altLang="en-US" sz="800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1741016" y="2148825"/>
              <a:ext cx="31391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dirty="0" smtClean="0"/>
                <a:t>(%)</a:t>
              </a:r>
              <a:endParaRPr lang="ko-KR" altLang="en-US" sz="700" dirty="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613738" y="2582157"/>
              <a:ext cx="59022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gradFill flip="none" rotWithShape="1">
                    <a:gsLst>
                      <a:gs pos="0">
                        <a:srgbClr val="2381CE"/>
                      </a:gs>
                      <a:gs pos="100000">
                        <a:srgbClr val="2CA66A"/>
                      </a:gs>
                    </a:gsLst>
                    <a:lin ang="2700000" scaled="1"/>
                    <a:tileRect/>
                  </a:gradFill>
                </a:rPr>
                <a:t>25.4%</a:t>
              </a:r>
              <a:endParaRPr lang="ko-KR" altLang="en-US" sz="1100" dirty="0"/>
            </a:p>
          </p:txBody>
        </p:sp>
        <p:sp>
          <p:nvSpPr>
            <p:cNvPr id="197" name="직사각형 196"/>
            <p:cNvSpPr/>
            <p:nvPr/>
          </p:nvSpPr>
          <p:spPr>
            <a:xfrm>
              <a:off x="2040916" y="2204864"/>
              <a:ext cx="59022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gradFill flip="none" rotWithShape="1">
                    <a:gsLst>
                      <a:gs pos="0">
                        <a:srgbClr val="2381CE"/>
                      </a:gs>
                      <a:gs pos="100000">
                        <a:srgbClr val="2CA66A"/>
                      </a:gs>
                    </a:gsLst>
                    <a:lin ang="2700000" scaled="1"/>
                    <a:tileRect/>
                  </a:gradFill>
                </a:rPr>
                <a:t>39.4%</a:t>
              </a:r>
              <a:endParaRPr lang="ko-KR" altLang="en-US" sz="1100" dirty="0"/>
            </a:p>
          </p:txBody>
        </p:sp>
        <p:sp>
          <p:nvSpPr>
            <p:cNvPr id="198" name="직사각형 197"/>
            <p:cNvSpPr/>
            <p:nvPr/>
          </p:nvSpPr>
          <p:spPr>
            <a:xfrm>
              <a:off x="3163923" y="2942197"/>
              <a:ext cx="59022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gradFill flip="none" rotWithShape="1">
                    <a:gsLst>
                      <a:gs pos="0">
                        <a:srgbClr val="2381CE"/>
                      </a:gs>
                      <a:gs pos="100000">
                        <a:srgbClr val="2CA66A"/>
                      </a:gs>
                    </a:gsLst>
                    <a:lin ang="2700000" scaled="1"/>
                    <a:tileRect/>
                  </a:gradFill>
                </a:rPr>
                <a:t>12.5%</a:t>
              </a:r>
              <a:endParaRPr lang="ko-KR" altLang="en-US" sz="1100" dirty="0"/>
            </a:p>
          </p:txBody>
        </p:sp>
        <p:sp>
          <p:nvSpPr>
            <p:cNvPr id="199" name="직사각형 198"/>
            <p:cNvSpPr/>
            <p:nvPr/>
          </p:nvSpPr>
          <p:spPr>
            <a:xfrm>
              <a:off x="3777489" y="3149595"/>
              <a:ext cx="50847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gradFill flip="none" rotWithShape="1">
                    <a:gsLst>
                      <a:gs pos="0">
                        <a:srgbClr val="2381CE"/>
                      </a:gs>
                      <a:gs pos="100000">
                        <a:srgbClr val="2CA66A"/>
                      </a:gs>
                    </a:gsLst>
                    <a:lin ang="2700000" scaled="1"/>
                    <a:tileRect/>
                  </a:gradFill>
                </a:rPr>
                <a:t>5.8%</a:t>
              </a:r>
              <a:endParaRPr lang="ko-KR" altLang="en-US" sz="1100" dirty="0"/>
            </a:p>
          </p:txBody>
        </p:sp>
        <p:sp>
          <p:nvSpPr>
            <p:cNvPr id="206" name="직사각형 205"/>
            <p:cNvSpPr/>
            <p:nvPr/>
          </p:nvSpPr>
          <p:spPr>
            <a:xfrm>
              <a:off x="4439816" y="3267732"/>
              <a:ext cx="50847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gradFill flip="none" rotWithShape="1">
                    <a:gsLst>
                      <a:gs pos="0">
                        <a:srgbClr val="2381CE"/>
                      </a:gs>
                      <a:gs pos="100000">
                        <a:srgbClr val="2CA66A"/>
                      </a:gs>
                    </a:gsLst>
                    <a:lin ang="2700000" scaled="1"/>
                    <a:tileRect/>
                  </a:gradFill>
                </a:rPr>
                <a:t>3.1%</a:t>
              </a:r>
              <a:endParaRPr lang="ko-KR" altLang="en-US" sz="1100" dirty="0"/>
            </a:p>
          </p:txBody>
        </p:sp>
        <p:sp>
          <p:nvSpPr>
            <p:cNvPr id="207" name="직사각형 206"/>
            <p:cNvSpPr/>
            <p:nvPr/>
          </p:nvSpPr>
          <p:spPr>
            <a:xfrm>
              <a:off x="5076262" y="3305234"/>
              <a:ext cx="50847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gradFill flip="none" rotWithShape="1">
                    <a:gsLst>
                      <a:gs pos="0">
                        <a:srgbClr val="2381CE"/>
                      </a:gs>
                      <a:gs pos="100000">
                        <a:srgbClr val="2CA66A"/>
                      </a:gs>
                    </a:gsLst>
                    <a:lin ang="2700000" scaled="1"/>
                    <a:tileRect/>
                  </a:gradFill>
                </a:rPr>
                <a:t>2.4%</a:t>
              </a:r>
              <a:endParaRPr lang="ko-KR" altLang="en-US" sz="1100" dirty="0"/>
            </a:p>
          </p:txBody>
        </p:sp>
      </p:grpSp>
      <p:sp>
        <p:nvSpPr>
          <p:cNvPr id="208" name="TextBox 6"/>
          <p:cNvSpPr txBox="1"/>
          <p:nvPr/>
        </p:nvSpPr>
        <p:spPr>
          <a:xfrm>
            <a:off x="7661211" y="1124744"/>
            <a:ext cx="3331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Acceleration of Market Opening</a:t>
            </a:r>
            <a:endParaRPr lang="en-US" altLang="ko-KR" sz="1400" b="1" dirty="0">
              <a:gradFill>
                <a:gsLst>
                  <a:gs pos="97917">
                    <a:srgbClr val="2A63A8">
                      <a:lumMod val="50000"/>
                    </a:srgbClr>
                  </a:gs>
                  <a:gs pos="85833">
                    <a:srgbClr val="2A63A8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205" name="TextBox 6"/>
          <p:cNvSpPr txBox="1"/>
          <p:nvPr/>
        </p:nvSpPr>
        <p:spPr>
          <a:xfrm>
            <a:off x="8832304" y="155679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Korea’s</a:t>
            </a:r>
            <a:r>
              <a:rPr lang="ko-KR" altLang="en-US" sz="1400" b="1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400" b="1" dirty="0" smtClean="0">
                <a:gradFill>
                  <a:gsLst>
                    <a:gs pos="97917">
                      <a:srgbClr val="2A63A8">
                        <a:lumMod val="50000"/>
                      </a:srgbClr>
                    </a:gs>
                    <a:gs pos="85833">
                      <a:srgbClr val="2A63A8">
                        <a:lumMod val="50000"/>
                      </a:srgbClr>
                    </a:gs>
                  </a:gsLst>
                  <a:lin ang="5400000" scaled="0"/>
                </a:gradFill>
              </a:rPr>
              <a:t>FTA Status</a:t>
            </a:r>
            <a:endParaRPr lang="en-US" altLang="ko-KR" sz="1050" b="1" spc="-50" dirty="0">
              <a:gradFill>
                <a:gsLst>
                  <a:gs pos="97917">
                    <a:srgbClr val="2A63A8">
                      <a:lumMod val="50000"/>
                    </a:srgbClr>
                  </a:gs>
                  <a:gs pos="85833">
                    <a:srgbClr val="2A63A8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431704" y="4140369"/>
            <a:ext cx="2232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en-US" altLang="ko-KR" sz="1600" b="1" kern="0" spc="-150" dirty="0">
                <a:solidFill>
                  <a:schemeClr val="accent2"/>
                </a:soli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rPr>
              <a:t>Major fruit’s cultivation area going north</a:t>
            </a:r>
            <a:endParaRPr lang="ko-KR" altLang="en-US" sz="1600" b="1" kern="0" spc="-150" dirty="0">
              <a:solidFill>
                <a:schemeClr val="accent2"/>
              </a:solidFill>
              <a:effectLst>
                <a:outerShdw dist="25400" dir="2700000" algn="tl" rotWithShape="0">
                  <a:srgbClr val="005854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652297" y="4356393"/>
            <a:ext cx="2484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en-US" altLang="ko-KR" sz="1600" b="1" kern="0" spc="-150" dirty="0">
                <a:solidFill>
                  <a:schemeClr val="accent2"/>
                </a:solidFill>
                <a:effectLst>
                  <a:outerShdw dist="25400" dir="2700000" algn="tl" rotWithShape="0">
                    <a:srgbClr val="005854">
                      <a:alpha val="40000"/>
                    </a:srgbClr>
                  </a:outerShdw>
                </a:effectLst>
              </a:rPr>
              <a:t>Demand on agricultural innovation</a:t>
            </a:r>
            <a:endParaRPr lang="ko-KR" altLang="en-US" sz="1600" b="1" kern="0" spc="-150" dirty="0">
              <a:solidFill>
                <a:schemeClr val="accent2"/>
              </a:solidFill>
              <a:effectLst>
                <a:outerShdw dist="25400" dir="2700000" algn="tl" rotWithShape="0">
                  <a:srgbClr val="005854">
                    <a:alpha val="40000"/>
                  </a:srgbClr>
                </a:outerShdw>
              </a:effectLst>
            </a:endParaRPr>
          </a:p>
        </p:txBody>
      </p:sp>
      <p:sp>
        <p:nvSpPr>
          <p:cNvPr id="212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6</a:t>
            </a:r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581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user\Desktop\농업빅데이터팀 소개자료\thumb_520390_1494499367_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119337" y="152636"/>
            <a:ext cx="11953328" cy="66607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6" name="직사각형 25"/>
          <p:cNvSpPr/>
          <p:nvPr/>
        </p:nvSpPr>
        <p:spPr>
          <a:xfrm>
            <a:off x="335360" y="152636"/>
            <a:ext cx="11593288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51382" y="116632"/>
            <a:ext cx="10297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400" b="1" spc="-150" dirty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Request for New Innovation in Agriculture</a:t>
            </a:r>
            <a:endParaRPr kumimoji="1" lang="en-US" altLang="ko-KR" sz="4400" b="1" spc="-150" dirty="0">
              <a:solidFill>
                <a:srgbClr val="00206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83432" y="1268760"/>
            <a:ext cx="10513168" cy="706765"/>
          </a:xfrm>
          <a:prstGeom prst="rect">
            <a:avLst/>
          </a:prstGeom>
          <a:pattFill prst="ltDnDiag">
            <a:fgClr>
              <a:schemeClr val="accent5"/>
            </a:fgClr>
            <a:bgClr>
              <a:schemeClr val="accent5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Achievement 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Creation that </a:t>
            </a:r>
            <a:r>
              <a:rPr lang="en-US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sensed by </a:t>
            </a:r>
            <a:r>
              <a:rPr lang="en-US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farmers 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and the </a:t>
            </a:r>
            <a:r>
              <a:rPr lang="en-US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people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487488" y="2312833"/>
            <a:ext cx="4464496" cy="4155205"/>
          </a:xfrm>
          <a:prstGeom prst="roundRect">
            <a:avLst>
              <a:gd name="adj" fmla="val 3949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150" dirty="0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827871" y="3003992"/>
            <a:ext cx="4124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Select </a:t>
            </a:r>
            <a:r>
              <a:rPr lang="en-US" altLang="ko-KR" sz="1600" b="1" dirty="0">
                <a:solidFill>
                  <a:srgbClr val="0070C0"/>
                </a:soli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smart farm </a:t>
            </a:r>
            <a:r>
              <a:rPr lang="en-US" altLang="ko-KR" sz="1600" b="1" dirty="0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through leading project for innovative growth …(2018)</a:t>
            </a:r>
            <a:endParaRPr lang="ko-KR" altLang="en-US" sz="1600" b="1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Arial" panose="020B0604020202020204" pitchFamily="34" charset="0"/>
              <a:ea typeface="Rix밝은고딕 M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487488" y="2492896"/>
            <a:ext cx="4464496" cy="3323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spc="-5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President Moon Jae-In’s </a:t>
            </a:r>
          </a:p>
          <a:p>
            <a:pPr algn="ctr"/>
            <a:r>
              <a:rPr lang="en-US" altLang="ko-KR" b="1" spc="-5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New Year’s Address</a:t>
            </a:r>
            <a:endParaRPr lang="ko-KR" altLang="en-US" b="1" spc="-5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Rix밝은고딕 M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6456040" y="2312833"/>
            <a:ext cx="4464496" cy="4155205"/>
          </a:xfrm>
          <a:prstGeom prst="roundRect">
            <a:avLst>
              <a:gd name="adj" fmla="val 3949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150" dirty="0">
              <a:solidFill>
                <a:prstClr val="white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601605" y="2492896"/>
            <a:ext cx="4216792" cy="3323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spc="-5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RDA Administrator Kim </a:t>
            </a:r>
            <a:r>
              <a:rPr lang="en-US" altLang="ko-KR" b="1" spc="-5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Kyeong-Kyu</a:t>
            </a:r>
            <a:endParaRPr lang="ko-KR" altLang="en-US" b="1" spc="-5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Rix밝은고딕 M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888088" y="2852936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Focus on achievement creation </a:t>
            </a:r>
            <a:r>
              <a:rPr lang="en-US" altLang="ko-KR" sz="1600" b="1" dirty="0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by taking </a:t>
            </a:r>
            <a:r>
              <a:rPr lang="en-US" altLang="ko-KR" sz="1600" b="1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priority </a:t>
            </a:r>
            <a:r>
              <a:rPr lang="en-US" altLang="ko-KR" sz="1600" b="1" dirty="0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over </a:t>
            </a:r>
            <a:r>
              <a:rPr lang="en-US" altLang="ko-KR" sz="1600" b="1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two major tasks including </a:t>
            </a:r>
            <a:r>
              <a:rPr lang="en-US" altLang="ko-KR" sz="1600" b="1" dirty="0">
                <a:solidFill>
                  <a:srgbClr val="0070C0"/>
                </a:soli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digital </a:t>
            </a:r>
            <a:r>
              <a:rPr lang="en-US" altLang="ko-KR" sz="1600" b="1" dirty="0">
                <a:solidFill>
                  <a:srgbClr val="0070C0"/>
                </a:soli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agriculture</a:t>
            </a:r>
            <a:r>
              <a:rPr lang="en-US" altLang="ko-KR" sz="1600" b="1" dirty="0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…(2019)</a:t>
            </a:r>
            <a:endParaRPr lang="ko-KR" altLang="en-US" sz="1600" b="1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Arial" panose="020B0604020202020204" pitchFamily="34" charset="0"/>
              <a:ea typeface="Rix밝은고딕 M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207568" y="3744738"/>
            <a:ext cx="2952328" cy="3323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-5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Smart farm innovation valley, Project fostering young experts</a:t>
            </a:r>
            <a:endParaRPr lang="ko-KR" altLang="en-US" sz="1400" b="1" spc="-5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Rix밝은고딕 M" panose="02020603020101020101" pitchFamily="18" charset="-127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9" y="4210887"/>
            <a:ext cx="4286532" cy="2298377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</p:spPr>
      </p:pic>
      <p:sp>
        <p:nvSpPr>
          <p:cNvPr id="20" name="직사각형 19"/>
          <p:cNvSpPr/>
          <p:nvPr/>
        </p:nvSpPr>
        <p:spPr>
          <a:xfrm>
            <a:off x="6688231" y="3816746"/>
            <a:ext cx="4135881" cy="3323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-5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Rix밝은고딕 M" panose="02020603020101020101" pitchFamily="18" charset="-127"/>
                <a:cs typeface="Arial" panose="020B0604020202020204" pitchFamily="34" charset="0"/>
              </a:rPr>
              <a:t>Digital agricultural technology, scientific use and management of microorganism</a:t>
            </a:r>
            <a:endParaRPr lang="ko-KR" altLang="en-US" sz="1400" b="1" spc="-5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Rix밝은고딕 M" panose="02020603020101020101" pitchFamily="18" charset="-127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88" y="4221088"/>
            <a:ext cx="4464496" cy="2311006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</p:spPr>
      </p:pic>
      <p:sp>
        <p:nvSpPr>
          <p:cNvPr id="27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7/32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1668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861" r="89933">
                        <a14:foregroundMark x1="39970" y1="36571" x2="40716" y2="43714"/>
                        <a14:foregroundMark x1="43177" y1="56286" x2="41312" y2="60286"/>
                        <a14:foregroundMark x1="52498" y1="34857" x2="52647" y2="40286"/>
                        <a14:foregroundMark x1="52647" y1="50857" x2="52647" y2="55714"/>
                        <a14:foregroundMark x1="49814" y1="61429" x2="49515" y2="66286"/>
                        <a14:foregroundMark x1="58837" y1="36571" x2="62565" y2="35429"/>
                        <a14:foregroundMark x1="65474" y1="37714" x2="65772" y2="51429"/>
                        <a14:foregroundMark x1="59582" y1="66286" x2="65772" y2="66286"/>
                        <a14:foregroundMark x1="71514" y1="37143" x2="74273" y2="37143"/>
                        <a14:foregroundMark x1="68233" y1="52571" x2="75093" y2="52000"/>
                        <a14:foregroundMark x1="71663" y1="59143" x2="71663" y2="59143"/>
                        <a14:foregroundMark x1="79717" y1="39714" x2="79717" y2="39714"/>
                        <a14:foregroundMark x1="84191" y1="43714" x2="84191" y2="43714"/>
                        <a14:foregroundMark x1="83743" y1="58571" x2="83743" y2="58571"/>
                        <a14:foregroundMark x1="50405" y1="66667" x2="55668" y2="66667"/>
                        <a14:backgroundMark x1="17823" y1="48571" x2="23565" y2="2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5" r="12569"/>
          <a:stretch/>
        </p:blipFill>
        <p:spPr>
          <a:xfrm>
            <a:off x="9598214" y="235286"/>
            <a:ext cx="2186418" cy="601426"/>
          </a:xfrm>
          <a:prstGeom prst="rect">
            <a:avLst/>
          </a:prstGeom>
        </p:spPr>
      </p:pic>
      <p:sp>
        <p:nvSpPr>
          <p:cNvPr id="19" name="직사각형 3"/>
          <p:cNvSpPr/>
          <p:nvPr/>
        </p:nvSpPr>
        <p:spPr>
          <a:xfrm>
            <a:off x="-26341" y="0"/>
            <a:ext cx="6743977" cy="4221088"/>
          </a:xfrm>
          <a:custGeom>
            <a:avLst/>
            <a:gdLst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2852936 w 2852936"/>
              <a:gd name="connsiteY2" fmla="*/ 2852936 h 2852936"/>
              <a:gd name="connsiteX3" fmla="*/ 0 w 2852936"/>
              <a:gd name="connsiteY3" fmla="*/ 2852936 h 2852936"/>
              <a:gd name="connsiteX4" fmla="*/ 0 w 2852936"/>
              <a:gd name="connsiteY4" fmla="*/ 0 h 2852936"/>
              <a:gd name="connsiteX0" fmla="*/ 0 w 2852936"/>
              <a:gd name="connsiteY0" fmla="*/ 0 h 2852936"/>
              <a:gd name="connsiteX1" fmla="*/ 2852936 w 2852936"/>
              <a:gd name="connsiteY1" fmla="*/ 0 h 2852936"/>
              <a:gd name="connsiteX2" fmla="*/ 0 w 2852936"/>
              <a:gd name="connsiteY2" fmla="*/ 2852936 h 2852936"/>
              <a:gd name="connsiteX3" fmla="*/ 0 w 2852936"/>
              <a:gd name="connsiteY3" fmla="*/ 0 h 28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936" h="2852936">
                <a:moveTo>
                  <a:pt x="0" y="0"/>
                </a:moveTo>
                <a:lnTo>
                  <a:pt x="2852936" y="0"/>
                </a:lnTo>
                <a:lnTo>
                  <a:pt x="0" y="285293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029099" y="1430708"/>
            <a:ext cx="21590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/>
            <a:r>
              <a:rPr lang="en-US" altLang="ko-KR" sz="9600" b="1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2</a:t>
            </a:r>
            <a:endParaRPr lang="ko-KR" altLang="en-US" sz="9600" b="1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endParaRPr>
          </a:p>
        </p:txBody>
      </p:sp>
      <p:sp>
        <p:nvSpPr>
          <p:cNvPr id="21" name="직사각형 8"/>
          <p:cNvSpPr/>
          <p:nvPr/>
        </p:nvSpPr>
        <p:spPr>
          <a:xfrm flipH="1">
            <a:off x="-26342" y="5661248"/>
            <a:ext cx="6530019" cy="1196752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chemeClr val="accent3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8"/>
          <p:cNvSpPr/>
          <p:nvPr/>
        </p:nvSpPr>
        <p:spPr>
          <a:xfrm>
            <a:off x="-26342" y="4725144"/>
            <a:ext cx="12195123" cy="2132856"/>
          </a:xfrm>
          <a:custGeom>
            <a:avLst/>
            <a:gdLst>
              <a:gd name="connsiteX0" fmla="*/ 0 w 8100392"/>
              <a:gd name="connsiteY0" fmla="*/ 0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  <a:gd name="connsiteX4" fmla="*/ 0 w 8100392"/>
              <a:gd name="connsiteY4" fmla="*/ 0 h 2420888"/>
              <a:gd name="connsiteX0" fmla="*/ 0 w 8100392"/>
              <a:gd name="connsiteY0" fmla="*/ 2420888 h 2420888"/>
              <a:gd name="connsiteX1" fmla="*/ 8100392 w 8100392"/>
              <a:gd name="connsiteY1" fmla="*/ 0 h 2420888"/>
              <a:gd name="connsiteX2" fmla="*/ 8100392 w 8100392"/>
              <a:gd name="connsiteY2" fmla="*/ 2420888 h 2420888"/>
              <a:gd name="connsiteX3" fmla="*/ 0 w 8100392"/>
              <a:gd name="connsiteY3" fmla="*/ 2420888 h 24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0392" h="2420888">
                <a:moveTo>
                  <a:pt x="0" y="2420888"/>
                </a:moveTo>
                <a:lnTo>
                  <a:pt x="8100392" y="0"/>
                </a:lnTo>
                <a:lnTo>
                  <a:pt x="8100392" y="2420888"/>
                </a:lnTo>
                <a:lnTo>
                  <a:pt x="0" y="2420888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69954" y="2274838"/>
            <a:ext cx="1115869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6600" b="1" spc="-150" dirty="0" smtClean="0">
                <a:solidFill>
                  <a:srgbClr val="6699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Digital Agriculture</a:t>
            </a:r>
            <a:r>
              <a:rPr kumimoji="1" lang="en-US" altLang="ko-KR" sz="6600" b="1" spc="-200" dirty="0" smtClean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endParaRPr kumimoji="1" lang="en-US" altLang="ko-KR" sz="6600" b="1" spc="-200" dirty="0">
              <a:solidFill>
                <a:srgbClr val="00206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6600" b="1" spc="-200" dirty="0" smtClean="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For Future</a:t>
            </a:r>
            <a:endParaRPr kumimoji="1" lang="en-US" altLang="ko-KR" sz="6600" b="1" spc="-200" dirty="0">
              <a:solidFill>
                <a:srgbClr val="002060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0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C:\Users\user\Desktop\농업빅데이터팀 소개자료\shutterstock_2795302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54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119336" y="155156"/>
            <a:ext cx="11953328" cy="66582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4" name="직사각형 93"/>
          <p:cNvSpPr/>
          <p:nvPr/>
        </p:nvSpPr>
        <p:spPr>
          <a:xfrm>
            <a:off x="335360" y="152636"/>
            <a:ext cx="11521279" cy="65527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51384" y="116632"/>
            <a:ext cx="85983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eaLnBrk="0" fontAlgn="base" latinLnBrk="0" hangingPunct="0">
              <a:spcBef>
                <a:spcPct val="0"/>
              </a:spcBef>
              <a:spcAft>
                <a:spcPct val="0"/>
              </a:spcAft>
              <a:defRPr kumimoji="1" sz="4400" b="1" spc="-150">
                <a:solidFill>
                  <a:srgbClr val="00206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dirty="0"/>
              <a:t>Data-based </a:t>
            </a:r>
            <a:r>
              <a:rPr lang="en-US" altLang="ko-KR" dirty="0"/>
              <a:t>Digital </a:t>
            </a:r>
            <a:r>
              <a:rPr lang="en-US" altLang="ko-KR" dirty="0" smtClean="0"/>
              <a:t>Agriculture</a:t>
            </a:r>
            <a:endParaRPr lang="en-US" altLang="ko-KR" dirty="0"/>
          </a:p>
        </p:txBody>
      </p:sp>
      <p:sp>
        <p:nvSpPr>
          <p:cNvPr id="16" name="TextBox 6"/>
          <p:cNvSpPr txBox="1"/>
          <p:nvPr/>
        </p:nvSpPr>
        <p:spPr>
          <a:xfrm>
            <a:off x="354754" y="1332057"/>
            <a:ext cx="4325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200" dirty="0" smtClean="0">
                <a:solidFill>
                  <a:srgbClr val="0066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Digital Agriculture</a:t>
            </a:r>
            <a:endParaRPr lang="en-US" altLang="ko-KR" sz="3200" dirty="0">
              <a:solidFill>
                <a:srgbClr val="0066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583832" y="1281534"/>
            <a:ext cx="5650980" cy="297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endParaRPr lang="ko-KR" altLang="en-US" sz="1050" kern="0" spc="-150" dirty="0">
              <a:solidFill>
                <a:schemeClr val="tx1">
                  <a:lumMod val="75000"/>
                  <a:lumOff val="25000"/>
                </a:schemeClr>
              </a:solidFill>
              <a:latin typeface="Rix밝은고딕 EB" panose="02020603020101020101" pitchFamily="18" charset="-127"/>
              <a:ea typeface="Rix밝은고딕 EB" panose="02020603020101020101" pitchFamily="18" charset="-127"/>
            </a:endParaRPr>
          </a:p>
        </p:txBody>
      </p:sp>
      <p:pic>
        <p:nvPicPr>
          <p:cNvPr id="247" name="Picture 45" descr="화살표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 rot="16200000">
            <a:off x="5073743" y="3272561"/>
            <a:ext cx="3527966" cy="26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3" name="그룹 2052"/>
          <p:cNvGrpSpPr/>
          <p:nvPr/>
        </p:nvGrpSpPr>
        <p:grpSpPr>
          <a:xfrm>
            <a:off x="1060070" y="2507452"/>
            <a:ext cx="4585028" cy="4055396"/>
            <a:chOff x="684960" y="2507452"/>
            <a:chExt cx="4585028" cy="4055396"/>
          </a:xfrm>
        </p:grpSpPr>
        <p:sp>
          <p:nvSpPr>
            <p:cNvPr id="13" name="정오각형 12"/>
            <p:cNvSpPr/>
            <p:nvPr/>
          </p:nvSpPr>
          <p:spPr>
            <a:xfrm>
              <a:off x="1331641" y="3010235"/>
              <a:ext cx="3230480" cy="3048066"/>
            </a:xfrm>
            <a:prstGeom prst="pentagon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684960" y="3617630"/>
              <a:ext cx="1222744" cy="1222743"/>
              <a:chOff x="2204323" y="3501380"/>
              <a:chExt cx="1258206" cy="1258206"/>
            </a:xfrm>
          </p:grpSpPr>
          <p:grpSp>
            <p:nvGrpSpPr>
              <p:cNvPr id="14" name="그룹 13"/>
              <p:cNvGrpSpPr/>
              <p:nvPr/>
            </p:nvGrpSpPr>
            <p:grpSpPr>
              <a:xfrm rot="3341756">
                <a:off x="2204323" y="3501380"/>
                <a:ext cx="1258206" cy="1258206"/>
                <a:chOff x="1907704" y="2560107"/>
                <a:chExt cx="1008112" cy="1008112"/>
              </a:xfrm>
            </p:grpSpPr>
            <p:sp>
              <p:nvSpPr>
                <p:cNvPr id="52" name="타원 51"/>
                <p:cNvSpPr/>
                <p:nvPr/>
              </p:nvSpPr>
              <p:spPr>
                <a:xfrm>
                  <a:off x="1907704" y="2560107"/>
                  <a:ext cx="1008112" cy="1008112"/>
                </a:xfrm>
                <a:prstGeom prst="ellipse">
                  <a:avLst/>
                </a:prstGeom>
                <a:solidFill>
                  <a:srgbClr val="54AC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타원 24"/>
                <p:cNvSpPr/>
                <p:nvPr/>
              </p:nvSpPr>
              <p:spPr>
                <a:xfrm>
                  <a:off x="1907704" y="2560107"/>
                  <a:ext cx="504056" cy="1008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56" h="1008112">
                      <a:moveTo>
                        <a:pt x="504056" y="0"/>
                      </a:moveTo>
                      <a:lnTo>
                        <a:pt x="504056" y="1008112"/>
                      </a:lnTo>
                      <a:cubicBezTo>
                        <a:pt x="225674" y="1008112"/>
                        <a:pt x="0" y="782438"/>
                        <a:pt x="0" y="504056"/>
                      </a:cubicBezTo>
                      <a:cubicBezTo>
                        <a:pt x="0" y="225674"/>
                        <a:pt x="225674" y="0"/>
                        <a:pt x="504056" y="0"/>
                      </a:cubicBezTo>
                      <a:close/>
                    </a:path>
                  </a:pathLst>
                </a:custGeom>
                <a:solidFill>
                  <a:schemeClr val="bg1">
                    <a:alpha val="1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8" name="직사각형 17"/>
              <p:cNvSpPr/>
              <p:nvPr/>
            </p:nvSpPr>
            <p:spPr>
              <a:xfrm>
                <a:off x="2318650" y="3929152"/>
                <a:ext cx="1013713" cy="38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spc="-15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Platform</a:t>
                </a:r>
                <a:endParaRPr lang="en-US" altLang="ko-KR" b="1" spc="-15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2269954" y="2507452"/>
              <a:ext cx="1264706" cy="1222743"/>
              <a:chOff x="3757396" y="2617028"/>
              <a:chExt cx="1301386" cy="1258206"/>
            </a:xfrm>
          </p:grpSpPr>
          <p:grpSp>
            <p:nvGrpSpPr>
              <p:cNvPr id="19" name="그룹 18"/>
              <p:cNvGrpSpPr/>
              <p:nvPr/>
            </p:nvGrpSpPr>
            <p:grpSpPr>
              <a:xfrm rot="3341756">
                <a:off x="3788894" y="2617028"/>
                <a:ext cx="1258206" cy="1258206"/>
                <a:chOff x="1907704" y="2560107"/>
                <a:chExt cx="1008112" cy="1008112"/>
              </a:xfrm>
            </p:grpSpPr>
            <p:sp>
              <p:nvSpPr>
                <p:cNvPr id="50" name="타원 49"/>
                <p:cNvSpPr/>
                <p:nvPr/>
              </p:nvSpPr>
              <p:spPr>
                <a:xfrm>
                  <a:off x="1907704" y="2560107"/>
                  <a:ext cx="1008112" cy="1008112"/>
                </a:xfrm>
                <a:prstGeom prst="ellipse">
                  <a:avLst/>
                </a:prstGeom>
                <a:solidFill>
                  <a:srgbClr val="C184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타원 24"/>
                <p:cNvSpPr/>
                <p:nvPr/>
              </p:nvSpPr>
              <p:spPr>
                <a:xfrm>
                  <a:off x="1907704" y="2560107"/>
                  <a:ext cx="504056" cy="1008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56" h="1008112">
                      <a:moveTo>
                        <a:pt x="504056" y="0"/>
                      </a:moveTo>
                      <a:lnTo>
                        <a:pt x="504056" y="1008112"/>
                      </a:lnTo>
                      <a:cubicBezTo>
                        <a:pt x="225674" y="1008112"/>
                        <a:pt x="0" y="782438"/>
                        <a:pt x="0" y="504056"/>
                      </a:cubicBezTo>
                      <a:cubicBezTo>
                        <a:pt x="0" y="225674"/>
                        <a:pt x="225674" y="0"/>
                        <a:pt x="504056" y="0"/>
                      </a:cubicBezTo>
                      <a:close/>
                    </a:path>
                  </a:pathLst>
                </a:custGeom>
                <a:solidFill>
                  <a:schemeClr val="bg1">
                    <a:alpha val="1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" name="직사각형 19"/>
              <p:cNvSpPr/>
              <p:nvPr/>
            </p:nvSpPr>
            <p:spPr>
              <a:xfrm>
                <a:off x="3757396" y="3037067"/>
                <a:ext cx="1301386" cy="38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spc="-150" dirty="0" err="1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IoT</a:t>
                </a:r>
                <a:r>
                  <a:rPr lang="en-US" altLang="ko-KR" b="1" spc="-15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, Satellite</a:t>
                </a:r>
                <a:endParaRPr lang="en-US" altLang="ko-KR" b="1" spc="-15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3920837" y="3617630"/>
              <a:ext cx="1349151" cy="1222743"/>
              <a:chOff x="5246487" y="3552974"/>
              <a:chExt cx="1388278" cy="1258206"/>
            </a:xfrm>
          </p:grpSpPr>
          <p:grpSp>
            <p:nvGrpSpPr>
              <p:cNvPr id="21" name="그룹 20"/>
              <p:cNvGrpSpPr/>
              <p:nvPr/>
            </p:nvGrpSpPr>
            <p:grpSpPr>
              <a:xfrm rot="3341756">
                <a:off x="5294053" y="3552974"/>
                <a:ext cx="1258206" cy="1258206"/>
                <a:chOff x="1907704" y="2560107"/>
                <a:chExt cx="1008112" cy="1008112"/>
              </a:xfrm>
            </p:grpSpPr>
            <p:sp>
              <p:nvSpPr>
                <p:cNvPr id="48" name="타원 47"/>
                <p:cNvSpPr/>
                <p:nvPr/>
              </p:nvSpPr>
              <p:spPr>
                <a:xfrm>
                  <a:off x="1907704" y="2560107"/>
                  <a:ext cx="1008112" cy="1008112"/>
                </a:xfrm>
                <a:prstGeom prst="ellipse">
                  <a:avLst/>
                </a:prstGeom>
                <a:solidFill>
                  <a:srgbClr val="116B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타원 24"/>
                <p:cNvSpPr/>
                <p:nvPr/>
              </p:nvSpPr>
              <p:spPr>
                <a:xfrm>
                  <a:off x="1907704" y="2560107"/>
                  <a:ext cx="504056" cy="1008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56" h="1008112">
                      <a:moveTo>
                        <a:pt x="504056" y="0"/>
                      </a:moveTo>
                      <a:lnTo>
                        <a:pt x="504056" y="1008112"/>
                      </a:lnTo>
                      <a:cubicBezTo>
                        <a:pt x="225674" y="1008112"/>
                        <a:pt x="0" y="782438"/>
                        <a:pt x="0" y="504056"/>
                      </a:cubicBezTo>
                      <a:cubicBezTo>
                        <a:pt x="0" y="225674"/>
                        <a:pt x="225674" y="0"/>
                        <a:pt x="504056" y="0"/>
                      </a:cubicBezTo>
                      <a:close/>
                    </a:path>
                  </a:pathLst>
                </a:custGeom>
                <a:solidFill>
                  <a:schemeClr val="bg1">
                    <a:alpha val="1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2" name="직사각형 21"/>
              <p:cNvSpPr/>
              <p:nvPr/>
            </p:nvSpPr>
            <p:spPr>
              <a:xfrm>
                <a:off x="5246487" y="3839483"/>
                <a:ext cx="1388278" cy="601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spc="-15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Drone</a:t>
                </a:r>
              </a:p>
              <a:p>
                <a:pPr algn="ctr"/>
                <a:r>
                  <a:rPr lang="en-US" altLang="ko-KR" sz="1400" b="1" spc="-15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Intelligent Robot</a:t>
                </a:r>
                <a:r>
                  <a:rPr lang="ko-KR" altLang="en-US" sz="1400" b="1" spc="-15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 </a:t>
                </a:r>
                <a:endParaRPr lang="ko-KR" altLang="en-US" sz="1400" b="1" spc="-15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3408389" y="5314954"/>
              <a:ext cx="1239903" cy="1247894"/>
              <a:chOff x="4714720" y="5328390"/>
              <a:chExt cx="1275863" cy="1284086"/>
            </a:xfrm>
          </p:grpSpPr>
          <p:grpSp>
            <p:nvGrpSpPr>
              <p:cNvPr id="23" name="그룹 22"/>
              <p:cNvGrpSpPr/>
              <p:nvPr/>
            </p:nvGrpSpPr>
            <p:grpSpPr>
              <a:xfrm rot="3341756">
                <a:off x="4710609" y="5332501"/>
                <a:ext cx="1284086" cy="1275863"/>
                <a:chOff x="1886968" y="2545960"/>
                <a:chExt cx="1028848" cy="1022259"/>
              </a:xfrm>
            </p:grpSpPr>
            <p:sp>
              <p:nvSpPr>
                <p:cNvPr id="46" name="타원 45"/>
                <p:cNvSpPr/>
                <p:nvPr/>
              </p:nvSpPr>
              <p:spPr>
                <a:xfrm>
                  <a:off x="1907704" y="2560107"/>
                  <a:ext cx="1008112" cy="100811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타원 24"/>
                <p:cNvSpPr/>
                <p:nvPr/>
              </p:nvSpPr>
              <p:spPr>
                <a:xfrm>
                  <a:off x="1886968" y="2545960"/>
                  <a:ext cx="504056" cy="1008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56" h="1008112">
                      <a:moveTo>
                        <a:pt x="504056" y="0"/>
                      </a:moveTo>
                      <a:lnTo>
                        <a:pt x="504056" y="1008112"/>
                      </a:lnTo>
                      <a:cubicBezTo>
                        <a:pt x="225674" y="1008112"/>
                        <a:pt x="0" y="782438"/>
                        <a:pt x="0" y="504056"/>
                      </a:cubicBezTo>
                      <a:cubicBezTo>
                        <a:pt x="0" y="225674"/>
                        <a:pt x="225674" y="0"/>
                        <a:pt x="504056" y="0"/>
                      </a:cubicBezTo>
                      <a:close/>
                    </a:path>
                  </a:pathLst>
                </a:custGeom>
                <a:solidFill>
                  <a:schemeClr val="bg1">
                    <a:alpha val="1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4" name="직사각형 23"/>
              <p:cNvSpPr/>
              <p:nvPr/>
            </p:nvSpPr>
            <p:spPr>
              <a:xfrm>
                <a:off x="4844071" y="5785452"/>
                <a:ext cx="1006522" cy="38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spc="-15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Big Data</a:t>
                </a:r>
                <a:endParaRPr lang="ko-KR" altLang="en-US" b="1" spc="-15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1291989" y="5299453"/>
              <a:ext cx="1230481" cy="1222743"/>
              <a:chOff x="2811341" y="5356994"/>
              <a:chExt cx="1266171" cy="1258206"/>
            </a:xfrm>
          </p:grpSpPr>
          <p:grpSp>
            <p:nvGrpSpPr>
              <p:cNvPr id="25" name="그룹 24"/>
              <p:cNvGrpSpPr/>
              <p:nvPr/>
            </p:nvGrpSpPr>
            <p:grpSpPr>
              <a:xfrm rot="3341756">
                <a:off x="2819306" y="5356994"/>
                <a:ext cx="1258206" cy="1258206"/>
                <a:chOff x="1907704" y="2560107"/>
                <a:chExt cx="1008112" cy="1008112"/>
              </a:xfrm>
            </p:grpSpPr>
            <p:sp>
              <p:nvSpPr>
                <p:cNvPr id="44" name="타원 43"/>
                <p:cNvSpPr/>
                <p:nvPr/>
              </p:nvSpPr>
              <p:spPr>
                <a:xfrm>
                  <a:off x="1907704" y="2560107"/>
                  <a:ext cx="1008112" cy="1008112"/>
                </a:xfrm>
                <a:prstGeom prst="ellipse">
                  <a:avLst/>
                </a:prstGeom>
                <a:solidFill>
                  <a:srgbClr val="22A6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타원 24"/>
                <p:cNvSpPr/>
                <p:nvPr/>
              </p:nvSpPr>
              <p:spPr>
                <a:xfrm>
                  <a:off x="1907704" y="2560107"/>
                  <a:ext cx="504056" cy="1008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56" h="1008112">
                      <a:moveTo>
                        <a:pt x="504056" y="0"/>
                      </a:moveTo>
                      <a:lnTo>
                        <a:pt x="504056" y="1008112"/>
                      </a:lnTo>
                      <a:cubicBezTo>
                        <a:pt x="225674" y="1008112"/>
                        <a:pt x="0" y="782438"/>
                        <a:pt x="0" y="504056"/>
                      </a:cubicBezTo>
                      <a:cubicBezTo>
                        <a:pt x="0" y="225674"/>
                        <a:pt x="225674" y="0"/>
                        <a:pt x="504056" y="0"/>
                      </a:cubicBezTo>
                      <a:close/>
                    </a:path>
                  </a:pathLst>
                </a:custGeom>
                <a:solidFill>
                  <a:schemeClr val="bg1">
                    <a:alpha val="1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6" name="직사각형 25"/>
              <p:cNvSpPr/>
              <p:nvPr/>
            </p:nvSpPr>
            <p:spPr>
              <a:xfrm>
                <a:off x="2811341" y="5622416"/>
                <a:ext cx="1254344" cy="760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spc="-15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AI</a:t>
                </a:r>
              </a:p>
              <a:p>
                <a:pPr algn="ctr"/>
                <a:r>
                  <a:rPr lang="en-US" altLang="ko-KR" sz="1200" b="1" spc="-15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(Deep Learning, </a:t>
                </a:r>
              </a:p>
              <a:p>
                <a:pPr algn="ctr"/>
                <a:r>
                  <a:rPr lang="en-US" altLang="ko-KR" sz="1200" b="1" spc="-15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Machine Learning)</a:t>
                </a:r>
                <a:endParaRPr lang="ko-KR" altLang="en-US" sz="1200" b="1" spc="-15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188" name="그룹 187"/>
            <p:cNvGrpSpPr/>
            <p:nvPr/>
          </p:nvGrpSpPr>
          <p:grpSpPr>
            <a:xfrm>
              <a:off x="2056535" y="3818991"/>
              <a:ext cx="1794968" cy="1794965"/>
              <a:chOff x="2608685" y="1700808"/>
              <a:chExt cx="2323374" cy="2323372"/>
            </a:xfrm>
          </p:grpSpPr>
          <p:sp>
            <p:nvSpPr>
              <p:cNvPr id="189" name="타원 188"/>
              <p:cNvSpPr/>
              <p:nvPr/>
            </p:nvSpPr>
            <p:spPr>
              <a:xfrm>
                <a:off x="2608685" y="1700808"/>
                <a:ext cx="2323374" cy="2323372"/>
              </a:xfrm>
              <a:prstGeom prst="ellipse">
                <a:avLst/>
              </a:prstGeom>
              <a:solidFill>
                <a:schemeClr val="accent5">
                  <a:lumMod val="50000"/>
                  <a:alpha val="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1" name="타원 190"/>
              <p:cNvSpPr/>
              <p:nvPr/>
            </p:nvSpPr>
            <p:spPr>
              <a:xfrm>
                <a:off x="2744710" y="1836833"/>
                <a:ext cx="2051324" cy="205132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3" name="Rectangle 6"/>
              <p:cNvSpPr>
                <a:spLocks noChangeArrowheads="1"/>
              </p:cNvSpPr>
              <p:nvPr/>
            </p:nvSpPr>
            <p:spPr bwMode="auto">
              <a:xfrm>
                <a:off x="2899587" y="2863151"/>
                <a:ext cx="1741571" cy="517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 fontAlgn="base"/>
                <a:r>
                  <a:rPr lang="en-US" altLang="ko-KR" sz="2000" b="1" spc="-150" dirty="0" smtClean="0">
                    <a:gradFill>
                      <a:gsLst>
                        <a:gs pos="13333">
                          <a:prstClr val="white"/>
                        </a:gs>
                        <a:gs pos="41000">
                          <a:prstClr val="white"/>
                        </a:gs>
                      </a:gsLst>
                      <a:lin ang="5400000" scaled="0"/>
                    </a:gradFill>
                  </a:rPr>
                  <a:t>Agriculture</a:t>
                </a:r>
                <a:endParaRPr lang="ko-KR" altLang="en-US" sz="2000" b="1" spc="-150" dirty="0">
                  <a:gradFill>
                    <a:gsLst>
                      <a:gs pos="13333">
                        <a:prstClr val="white"/>
                      </a:gs>
                      <a:gs pos="41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grpSp>
            <p:nvGrpSpPr>
              <p:cNvPr id="196" name="그룹 195"/>
              <p:cNvGrpSpPr/>
              <p:nvPr/>
            </p:nvGrpSpPr>
            <p:grpSpPr>
              <a:xfrm>
                <a:off x="3478740" y="2276872"/>
                <a:ext cx="583264" cy="562054"/>
                <a:chOff x="-2930525" y="2697163"/>
                <a:chExt cx="436563" cy="420688"/>
              </a:xfrm>
              <a:solidFill>
                <a:schemeClr val="bg1"/>
              </a:solidFill>
            </p:grpSpPr>
            <p:sp>
              <p:nvSpPr>
                <p:cNvPr id="200" name="Freeform 6"/>
                <p:cNvSpPr>
                  <a:spLocks/>
                </p:cNvSpPr>
                <p:nvPr/>
              </p:nvSpPr>
              <p:spPr bwMode="auto">
                <a:xfrm>
                  <a:off x="-2870200" y="2832101"/>
                  <a:ext cx="15875" cy="33338"/>
                </a:xfrm>
                <a:custGeom>
                  <a:avLst/>
                  <a:gdLst>
                    <a:gd name="T0" fmla="*/ 11 w 21"/>
                    <a:gd name="T1" fmla="*/ 47 h 47"/>
                    <a:gd name="T2" fmla="*/ 21 w 21"/>
                    <a:gd name="T3" fmla="*/ 34 h 47"/>
                    <a:gd name="T4" fmla="*/ 21 w 21"/>
                    <a:gd name="T5" fmla="*/ 11 h 47"/>
                    <a:gd name="T6" fmla="*/ 17 w 21"/>
                    <a:gd name="T7" fmla="*/ 7 h 47"/>
                    <a:gd name="T8" fmla="*/ 11 w 21"/>
                    <a:gd name="T9" fmla="*/ 0 h 47"/>
                    <a:gd name="T10" fmla="*/ 5 w 21"/>
                    <a:gd name="T11" fmla="*/ 7 h 47"/>
                    <a:gd name="T12" fmla="*/ 0 w 21"/>
                    <a:gd name="T13" fmla="*/ 11 h 47"/>
                    <a:gd name="T14" fmla="*/ 0 w 21"/>
                    <a:gd name="T15" fmla="*/ 34 h 47"/>
                    <a:gd name="T16" fmla="*/ 11 w 21"/>
                    <a:gd name="T17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47">
                      <a:moveTo>
                        <a:pt x="11" y="47"/>
                      </a:moveTo>
                      <a:cubicBezTo>
                        <a:pt x="13" y="43"/>
                        <a:pt x="17" y="38"/>
                        <a:pt x="21" y="34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9"/>
                        <a:pt x="18" y="8"/>
                        <a:pt x="17" y="7"/>
                      </a:cubicBezTo>
                      <a:cubicBezTo>
                        <a:pt x="15" y="4"/>
                        <a:pt x="12" y="2"/>
                        <a:pt x="11" y="0"/>
                      </a:cubicBezTo>
                      <a:cubicBezTo>
                        <a:pt x="9" y="2"/>
                        <a:pt x="7" y="5"/>
                        <a:pt x="5" y="7"/>
                      </a:cubicBezTo>
                      <a:cubicBezTo>
                        <a:pt x="3" y="8"/>
                        <a:pt x="2" y="9"/>
                        <a:pt x="0" y="1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38"/>
                        <a:pt x="8" y="43"/>
                        <a:pt x="11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7"/>
                <p:cNvSpPr>
                  <a:spLocks/>
                </p:cNvSpPr>
                <p:nvPr/>
              </p:nvSpPr>
              <p:spPr bwMode="auto">
                <a:xfrm>
                  <a:off x="-2870200" y="2981326"/>
                  <a:ext cx="15875" cy="33338"/>
                </a:xfrm>
                <a:custGeom>
                  <a:avLst/>
                  <a:gdLst>
                    <a:gd name="T0" fmla="*/ 17 w 21"/>
                    <a:gd name="T1" fmla="*/ 7 h 47"/>
                    <a:gd name="T2" fmla="*/ 11 w 21"/>
                    <a:gd name="T3" fmla="*/ 0 h 47"/>
                    <a:gd name="T4" fmla="*/ 5 w 21"/>
                    <a:gd name="T5" fmla="*/ 7 h 47"/>
                    <a:gd name="T6" fmla="*/ 0 w 21"/>
                    <a:gd name="T7" fmla="*/ 11 h 47"/>
                    <a:gd name="T8" fmla="*/ 0 w 21"/>
                    <a:gd name="T9" fmla="*/ 34 h 47"/>
                    <a:gd name="T10" fmla="*/ 11 w 21"/>
                    <a:gd name="T11" fmla="*/ 47 h 47"/>
                    <a:gd name="T12" fmla="*/ 21 w 21"/>
                    <a:gd name="T13" fmla="*/ 34 h 47"/>
                    <a:gd name="T14" fmla="*/ 21 w 21"/>
                    <a:gd name="T15" fmla="*/ 11 h 47"/>
                    <a:gd name="T16" fmla="*/ 17 w 21"/>
                    <a:gd name="T17" fmla="*/ 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47">
                      <a:moveTo>
                        <a:pt x="17" y="7"/>
                      </a:moveTo>
                      <a:cubicBezTo>
                        <a:pt x="15" y="5"/>
                        <a:pt x="12" y="2"/>
                        <a:pt x="11" y="0"/>
                      </a:cubicBezTo>
                      <a:cubicBezTo>
                        <a:pt x="9" y="2"/>
                        <a:pt x="7" y="5"/>
                        <a:pt x="5" y="7"/>
                      </a:cubicBezTo>
                      <a:cubicBezTo>
                        <a:pt x="3" y="8"/>
                        <a:pt x="2" y="10"/>
                        <a:pt x="0" y="1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39"/>
                        <a:pt x="8" y="43"/>
                        <a:pt x="11" y="47"/>
                      </a:cubicBezTo>
                      <a:cubicBezTo>
                        <a:pt x="13" y="43"/>
                        <a:pt x="17" y="39"/>
                        <a:pt x="21" y="34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0"/>
                        <a:pt x="18" y="8"/>
                        <a:pt x="17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8"/>
                <p:cNvSpPr>
                  <a:spLocks/>
                </p:cNvSpPr>
                <p:nvPr/>
              </p:nvSpPr>
              <p:spPr bwMode="auto">
                <a:xfrm>
                  <a:off x="-2870200" y="3055938"/>
                  <a:ext cx="15875" cy="47625"/>
                </a:xfrm>
                <a:custGeom>
                  <a:avLst/>
                  <a:gdLst>
                    <a:gd name="T0" fmla="*/ 11 w 21"/>
                    <a:gd name="T1" fmla="*/ 0 h 66"/>
                    <a:gd name="T2" fmla="*/ 5 w 21"/>
                    <a:gd name="T3" fmla="*/ 7 h 66"/>
                    <a:gd name="T4" fmla="*/ 0 w 21"/>
                    <a:gd name="T5" fmla="*/ 11 h 66"/>
                    <a:gd name="T6" fmla="*/ 0 w 21"/>
                    <a:gd name="T7" fmla="*/ 66 h 66"/>
                    <a:gd name="T8" fmla="*/ 21 w 21"/>
                    <a:gd name="T9" fmla="*/ 66 h 66"/>
                    <a:gd name="T10" fmla="*/ 21 w 21"/>
                    <a:gd name="T11" fmla="*/ 11 h 66"/>
                    <a:gd name="T12" fmla="*/ 17 w 21"/>
                    <a:gd name="T13" fmla="*/ 7 h 66"/>
                    <a:gd name="T14" fmla="*/ 11 w 21"/>
                    <a:gd name="T15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" h="66">
                      <a:moveTo>
                        <a:pt x="11" y="0"/>
                      </a:moveTo>
                      <a:cubicBezTo>
                        <a:pt x="9" y="3"/>
                        <a:pt x="7" y="5"/>
                        <a:pt x="5" y="7"/>
                      </a:cubicBezTo>
                      <a:cubicBezTo>
                        <a:pt x="3" y="8"/>
                        <a:pt x="2" y="10"/>
                        <a:pt x="0" y="11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21" y="66"/>
                        <a:pt x="21" y="66"/>
                        <a:pt x="21" y="66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0"/>
                        <a:pt x="18" y="9"/>
                        <a:pt x="17" y="7"/>
                      </a:cubicBezTo>
                      <a:cubicBezTo>
                        <a:pt x="15" y="5"/>
                        <a:pt x="12" y="3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9"/>
                <p:cNvSpPr>
                  <a:spLocks/>
                </p:cNvSpPr>
                <p:nvPr/>
              </p:nvSpPr>
              <p:spPr bwMode="auto">
                <a:xfrm>
                  <a:off x="-2870200" y="2906713"/>
                  <a:ext cx="15875" cy="33338"/>
                </a:xfrm>
                <a:custGeom>
                  <a:avLst/>
                  <a:gdLst>
                    <a:gd name="T0" fmla="*/ 17 w 21"/>
                    <a:gd name="T1" fmla="*/ 7 h 47"/>
                    <a:gd name="T2" fmla="*/ 11 w 21"/>
                    <a:gd name="T3" fmla="*/ 0 h 47"/>
                    <a:gd name="T4" fmla="*/ 5 w 21"/>
                    <a:gd name="T5" fmla="*/ 7 h 47"/>
                    <a:gd name="T6" fmla="*/ 0 w 21"/>
                    <a:gd name="T7" fmla="*/ 11 h 47"/>
                    <a:gd name="T8" fmla="*/ 0 w 21"/>
                    <a:gd name="T9" fmla="*/ 34 h 47"/>
                    <a:gd name="T10" fmla="*/ 11 w 21"/>
                    <a:gd name="T11" fmla="*/ 47 h 47"/>
                    <a:gd name="T12" fmla="*/ 21 w 21"/>
                    <a:gd name="T13" fmla="*/ 34 h 47"/>
                    <a:gd name="T14" fmla="*/ 21 w 21"/>
                    <a:gd name="T15" fmla="*/ 11 h 47"/>
                    <a:gd name="T16" fmla="*/ 17 w 21"/>
                    <a:gd name="T17" fmla="*/ 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47">
                      <a:moveTo>
                        <a:pt x="17" y="7"/>
                      </a:moveTo>
                      <a:cubicBezTo>
                        <a:pt x="15" y="5"/>
                        <a:pt x="12" y="2"/>
                        <a:pt x="11" y="0"/>
                      </a:cubicBezTo>
                      <a:cubicBezTo>
                        <a:pt x="9" y="2"/>
                        <a:pt x="7" y="5"/>
                        <a:pt x="5" y="7"/>
                      </a:cubicBezTo>
                      <a:cubicBezTo>
                        <a:pt x="3" y="8"/>
                        <a:pt x="2" y="9"/>
                        <a:pt x="0" y="1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38"/>
                        <a:pt x="8" y="43"/>
                        <a:pt x="11" y="47"/>
                      </a:cubicBezTo>
                      <a:cubicBezTo>
                        <a:pt x="13" y="43"/>
                        <a:pt x="17" y="38"/>
                        <a:pt x="21" y="34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9"/>
                        <a:pt x="18" y="8"/>
                        <a:pt x="17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4" name="Freeform 10"/>
                <p:cNvSpPr>
                  <a:spLocks/>
                </p:cNvSpPr>
                <p:nvPr/>
              </p:nvSpPr>
              <p:spPr bwMode="auto">
                <a:xfrm>
                  <a:off x="-2884488" y="2697163"/>
                  <a:ext cx="44450" cy="76200"/>
                </a:xfrm>
                <a:custGeom>
                  <a:avLst/>
                  <a:gdLst>
                    <a:gd name="T0" fmla="*/ 32 w 63"/>
                    <a:gd name="T1" fmla="*/ 106 h 106"/>
                    <a:gd name="T2" fmla="*/ 63 w 63"/>
                    <a:gd name="T3" fmla="*/ 64 h 106"/>
                    <a:gd name="T4" fmla="*/ 32 w 63"/>
                    <a:gd name="T5" fmla="*/ 0 h 106"/>
                    <a:gd name="T6" fmla="*/ 0 w 63"/>
                    <a:gd name="T7" fmla="*/ 64 h 106"/>
                    <a:gd name="T8" fmla="*/ 32 w 63"/>
                    <a:gd name="T9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106">
                      <a:moveTo>
                        <a:pt x="32" y="106"/>
                      </a:moveTo>
                      <a:cubicBezTo>
                        <a:pt x="63" y="106"/>
                        <a:pt x="63" y="79"/>
                        <a:pt x="63" y="64"/>
                      </a:cubicBezTo>
                      <a:cubicBezTo>
                        <a:pt x="63" y="33"/>
                        <a:pt x="32" y="0"/>
                        <a:pt x="32" y="0"/>
                      </a:cubicBezTo>
                      <a:cubicBezTo>
                        <a:pt x="32" y="0"/>
                        <a:pt x="0" y="33"/>
                        <a:pt x="0" y="64"/>
                      </a:cubicBezTo>
                      <a:cubicBezTo>
                        <a:pt x="0" y="79"/>
                        <a:pt x="0" y="106"/>
                        <a:pt x="32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11"/>
                <p:cNvSpPr>
                  <a:spLocks/>
                </p:cNvSpPr>
                <p:nvPr/>
              </p:nvSpPr>
              <p:spPr bwMode="auto">
                <a:xfrm>
                  <a:off x="-2930525" y="2773363"/>
                  <a:ext cx="69850" cy="68263"/>
                </a:xfrm>
                <a:custGeom>
                  <a:avLst/>
                  <a:gdLst>
                    <a:gd name="T0" fmla="*/ 75 w 97"/>
                    <a:gd name="T1" fmla="*/ 75 h 97"/>
                    <a:gd name="T2" fmla="*/ 67 w 97"/>
                    <a:gd name="T3" fmla="*/ 22 h 97"/>
                    <a:gd name="T4" fmla="*/ 0 w 97"/>
                    <a:gd name="T5" fmla="*/ 0 h 97"/>
                    <a:gd name="T6" fmla="*/ 22 w 97"/>
                    <a:gd name="T7" fmla="*/ 67 h 97"/>
                    <a:gd name="T8" fmla="*/ 75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75" y="75"/>
                      </a:moveTo>
                      <a:cubicBezTo>
                        <a:pt x="97" y="52"/>
                        <a:pt x="78" y="33"/>
                        <a:pt x="67" y="22"/>
                      </a:cubicBezTo>
                      <a:cubicBezTo>
                        <a:pt x="46" y="1"/>
                        <a:pt x="0" y="0"/>
                        <a:pt x="0" y="0"/>
                      </a:cubicBezTo>
                      <a:cubicBezTo>
                        <a:pt x="0" y="0"/>
                        <a:pt x="1" y="46"/>
                        <a:pt x="22" y="67"/>
                      </a:cubicBezTo>
                      <a:cubicBezTo>
                        <a:pt x="33" y="78"/>
                        <a:pt x="52" y="97"/>
                        <a:pt x="7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12"/>
                <p:cNvSpPr>
                  <a:spLocks/>
                </p:cNvSpPr>
                <p:nvPr/>
              </p:nvSpPr>
              <p:spPr bwMode="auto">
                <a:xfrm>
                  <a:off x="-2863850" y="2773363"/>
                  <a:ext cx="69850" cy="68263"/>
                </a:xfrm>
                <a:custGeom>
                  <a:avLst/>
                  <a:gdLst>
                    <a:gd name="T0" fmla="*/ 23 w 97"/>
                    <a:gd name="T1" fmla="*/ 75 h 97"/>
                    <a:gd name="T2" fmla="*/ 75 w 97"/>
                    <a:gd name="T3" fmla="*/ 67 h 97"/>
                    <a:gd name="T4" fmla="*/ 97 w 97"/>
                    <a:gd name="T5" fmla="*/ 0 h 97"/>
                    <a:gd name="T6" fmla="*/ 30 w 97"/>
                    <a:gd name="T7" fmla="*/ 22 h 97"/>
                    <a:gd name="T8" fmla="*/ 23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23" y="75"/>
                      </a:moveTo>
                      <a:cubicBezTo>
                        <a:pt x="45" y="97"/>
                        <a:pt x="64" y="78"/>
                        <a:pt x="75" y="67"/>
                      </a:cubicBezTo>
                      <a:cubicBezTo>
                        <a:pt x="96" y="46"/>
                        <a:pt x="97" y="0"/>
                        <a:pt x="97" y="0"/>
                      </a:cubicBezTo>
                      <a:cubicBezTo>
                        <a:pt x="97" y="0"/>
                        <a:pt x="51" y="1"/>
                        <a:pt x="30" y="22"/>
                      </a:cubicBezTo>
                      <a:cubicBezTo>
                        <a:pt x="19" y="33"/>
                        <a:pt x="0" y="52"/>
                        <a:pt x="2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13"/>
                <p:cNvSpPr>
                  <a:spLocks/>
                </p:cNvSpPr>
                <p:nvPr/>
              </p:nvSpPr>
              <p:spPr bwMode="auto">
                <a:xfrm>
                  <a:off x="-2930525" y="2847976"/>
                  <a:ext cx="69850" cy="68263"/>
                </a:xfrm>
                <a:custGeom>
                  <a:avLst/>
                  <a:gdLst>
                    <a:gd name="T0" fmla="*/ 75 w 97"/>
                    <a:gd name="T1" fmla="*/ 75 h 97"/>
                    <a:gd name="T2" fmla="*/ 67 w 97"/>
                    <a:gd name="T3" fmla="*/ 23 h 97"/>
                    <a:gd name="T4" fmla="*/ 0 w 97"/>
                    <a:gd name="T5" fmla="*/ 0 h 97"/>
                    <a:gd name="T6" fmla="*/ 22 w 97"/>
                    <a:gd name="T7" fmla="*/ 67 h 97"/>
                    <a:gd name="T8" fmla="*/ 75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75" y="75"/>
                      </a:moveTo>
                      <a:cubicBezTo>
                        <a:pt x="97" y="52"/>
                        <a:pt x="78" y="33"/>
                        <a:pt x="67" y="23"/>
                      </a:cubicBezTo>
                      <a:cubicBezTo>
                        <a:pt x="46" y="1"/>
                        <a:pt x="0" y="0"/>
                        <a:pt x="0" y="0"/>
                      </a:cubicBezTo>
                      <a:cubicBezTo>
                        <a:pt x="0" y="0"/>
                        <a:pt x="1" y="46"/>
                        <a:pt x="22" y="67"/>
                      </a:cubicBezTo>
                      <a:cubicBezTo>
                        <a:pt x="33" y="78"/>
                        <a:pt x="52" y="97"/>
                        <a:pt x="7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14"/>
                <p:cNvSpPr>
                  <a:spLocks/>
                </p:cNvSpPr>
                <p:nvPr/>
              </p:nvSpPr>
              <p:spPr bwMode="auto">
                <a:xfrm>
                  <a:off x="-2863850" y="2847976"/>
                  <a:ext cx="69850" cy="68263"/>
                </a:xfrm>
                <a:custGeom>
                  <a:avLst/>
                  <a:gdLst>
                    <a:gd name="T0" fmla="*/ 23 w 97"/>
                    <a:gd name="T1" fmla="*/ 75 h 97"/>
                    <a:gd name="T2" fmla="*/ 75 w 97"/>
                    <a:gd name="T3" fmla="*/ 67 h 97"/>
                    <a:gd name="T4" fmla="*/ 97 w 97"/>
                    <a:gd name="T5" fmla="*/ 0 h 97"/>
                    <a:gd name="T6" fmla="*/ 30 w 97"/>
                    <a:gd name="T7" fmla="*/ 23 h 97"/>
                    <a:gd name="T8" fmla="*/ 23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23" y="75"/>
                      </a:moveTo>
                      <a:cubicBezTo>
                        <a:pt x="45" y="97"/>
                        <a:pt x="64" y="78"/>
                        <a:pt x="75" y="67"/>
                      </a:cubicBezTo>
                      <a:cubicBezTo>
                        <a:pt x="96" y="46"/>
                        <a:pt x="97" y="0"/>
                        <a:pt x="97" y="0"/>
                      </a:cubicBezTo>
                      <a:cubicBezTo>
                        <a:pt x="97" y="0"/>
                        <a:pt x="51" y="1"/>
                        <a:pt x="30" y="23"/>
                      </a:cubicBezTo>
                      <a:cubicBezTo>
                        <a:pt x="19" y="33"/>
                        <a:pt x="0" y="52"/>
                        <a:pt x="2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15"/>
                <p:cNvSpPr>
                  <a:spLocks/>
                </p:cNvSpPr>
                <p:nvPr/>
              </p:nvSpPr>
              <p:spPr bwMode="auto">
                <a:xfrm>
                  <a:off x="-2930525" y="2922588"/>
                  <a:ext cx="69850" cy="68263"/>
                </a:xfrm>
                <a:custGeom>
                  <a:avLst/>
                  <a:gdLst>
                    <a:gd name="T0" fmla="*/ 75 w 97"/>
                    <a:gd name="T1" fmla="*/ 75 h 97"/>
                    <a:gd name="T2" fmla="*/ 67 w 97"/>
                    <a:gd name="T3" fmla="*/ 23 h 97"/>
                    <a:gd name="T4" fmla="*/ 0 w 97"/>
                    <a:gd name="T5" fmla="*/ 0 h 97"/>
                    <a:gd name="T6" fmla="*/ 22 w 97"/>
                    <a:gd name="T7" fmla="*/ 67 h 97"/>
                    <a:gd name="T8" fmla="*/ 75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75" y="75"/>
                      </a:moveTo>
                      <a:cubicBezTo>
                        <a:pt x="97" y="52"/>
                        <a:pt x="78" y="33"/>
                        <a:pt x="67" y="23"/>
                      </a:cubicBezTo>
                      <a:cubicBezTo>
                        <a:pt x="46" y="1"/>
                        <a:pt x="0" y="0"/>
                        <a:pt x="0" y="0"/>
                      </a:cubicBezTo>
                      <a:cubicBezTo>
                        <a:pt x="0" y="0"/>
                        <a:pt x="1" y="46"/>
                        <a:pt x="22" y="67"/>
                      </a:cubicBezTo>
                      <a:cubicBezTo>
                        <a:pt x="33" y="78"/>
                        <a:pt x="52" y="97"/>
                        <a:pt x="7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16"/>
                <p:cNvSpPr>
                  <a:spLocks/>
                </p:cNvSpPr>
                <p:nvPr/>
              </p:nvSpPr>
              <p:spPr bwMode="auto">
                <a:xfrm>
                  <a:off x="-2863850" y="2922588"/>
                  <a:ext cx="69850" cy="68263"/>
                </a:xfrm>
                <a:custGeom>
                  <a:avLst/>
                  <a:gdLst>
                    <a:gd name="T0" fmla="*/ 23 w 97"/>
                    <a:gd name="T1" fmla="*/ 75 h 97"/>
                    <a:gd name="T2" fmla="*/ 75 w 97"/>
                    <a:gd name="T3" fmla="*/ 67 h 97"/>
                    <a:gd name="T4" fmla="*/ 97 w 97"/>
                    <a:gd name="T5" fmla="*/ 0 h 97"/>
                    <a:gd name="T6" fmla="*/ 30 w 97"/>
                    <a:gd name="T7" fmla="*/ 23 h 97"/>
                    <a:gd name="T8" fmla="*/ 23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23" y="75"/>
                      </a:moveTo>
                      <a:cubicBezTo>
                        <a:pt x="45" y="97"/>
                        <a:pt x="64" y="78"/>
                        <a:pt x="75" y="67"/>
                      </a:cubicBezTo>
                      <a:cubicBezTo>
                        <a:pt x="96" y="46"/>
                        <a:pt x="97" y="0"/>
                        <a:pt x="97" y="0"/>
                      </a:cubicBezTo>
                      <a:cubicBezTo>
                        <a:pt x="97" y="0"/>
                        <a:pt x="51" y="1"/>
                        <a:pt x="30" y="23"/>
                      </a:cubicBezTo>
                      <a:cubicBezTo>
                        <a:pt x="19" y="33"/>
                        <a:pt x="0" y="52"/>
                        <a:pt x="2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17"/>
                <p:cNvSpPr>
                  <a:spLocks/>
                </p:cNvSpPr>
                <p:nvPr/>
              </p:nvSpPr>
              <p:spPr bwMode="auto">
                <a:xfrm>
                  <a:off x="-2930525" y="2997201"/>
                  <a:ext cx="69850" cy="69850"/>
                </a:xfrm>
                <a:custGeom>
                  <a:avLst/>
                  <a:gdLst>
                    <a:gd name="T0" fmla="*/ 0 w 97"/>
                    <a:gd name="T1" fmla="*/ 0 h 97"/>
                    <a:gd name="T2" fmla="*/ 22 w 97"/>
                    <a:gd name="T3" fmla="*/ 68 h 97"/>
                    <a:gd name="T4" fmla="*/ 75 w 97"/>
                    <a:gd name="T5" fmla="*/ 75 h 97"/>
                    <a:gd name="T6" fmla="*/ 67 w 97"/>
                    <a:gd name="T7" fmla="*/ 23 h 97"/>
                    <a:gd name="T8" fmla="*/ 0 w 97"/>
                    <a:gd name="T9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0" y="0"/>
                      </a:moveTo>
                      <a:cubicBezTo>
                        <a:pt x="0" y="0"/>
                        <a:pt x="1" y="46"/>
                        <a:pt x="22" y="68"/>
                      </a:cubicBezTo>
                      <a:cubicBezTo>
                        <a:pt x="33" y="78"/>
                        <a:pt x="52" y="97"/>
                        <a:pt x="75" y="75"/>
                      </a:cubicBezTo>
                      <a:cubicBezTo>
                        <a:pt x="97" y="53"/>
                        <a:pt x="78" y="33"/>
                        <a:pt x="67" y="23"/>
                      </a:cubicBezTo>
                      <a:cubicBezTo>
                        <a:pt x="46" y="2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18"/>
                <p:cNvSpPr>
                  <a:spLocks/>
                </p:cNvSpPr>
                <p:nvPr/>
              </p:nvSpPr>
              <p:spPr bwMode="auto">
                <a:xfrm>
                  <a:off x="-2863850" y="2997201"/>
                  <a:ext cx="69850" cy="69850"/>
                </a:xfrm>
                <a:custGeom>
                  <a:avLst/>
                  <a:gdLst>
                    <a:gd name="T0" fmla="*/ 23 w 97"/>
                    <a:gd name="T1" fmla="*/ 75 h 97"/>
                    <a:gd name="T2" fmla="*/ 75 w 97"/>
                    <a:gd name="T3" fmla="*/ 68 h 97"/>
                    <a:gd name="T4" fmla="*/ 97 w 97"/>
                    <a:gd name="T5" fmla="*/ 0 h 97"/>
                    <a:gd name="T6" fmla="*/ 30 w 97"/>
                    <a:gd name="T7" fmla="*/ 23 h 97"/>
                    <a:gd name="T8" fmla="*/ 23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23" y="75"/>
                      </a:moveTo>
                      <a:cubicBezTo>
                        <a:pt x="45" y="97"/>
                        <a:pt x="64" y="78"/>
                        <a:pt x="75" y="68"/>
                      </a:cubicBezTo>
                      <a:cubicBezTo>
                        <a:pt x="96" y="46"/>
                        <a:pt x="97" y="0"/>
                        <a:pt x="97" y="0"/>
                      </a:cubicBezTo>
                      <a:cubicBezTo>
                        <a:pt x="97" y="0"/>
                        <a:pt x="51" y="2"/>
                        <a:pt x="30" y="23"/>
                      </a:cubicBezTo>
                      <a:cubicBezTo>
                        <a:pt x="19" y="33"/>
                        <a:pt x="0" y="53"/>
                        <a:pt x="2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3" name="Freeform 19"/>
                <p:cNvSpPr>
                  <a:spLocks/>
                </p:cNvSpPr>
                <p:nvPr/>
              </p:nvSpPr>
              <p:spPr bwMode="auto">
                <a:xfrm>
                  <a:off x="-2719388" y="2832101"/>
                  <a:ext cx="15875" cy="33338"/>
                </a:xfrm>
                <a:custGeom>
                  <a:avLst/>
                  <a:gdLst>
                    <a:gd name="T0" fmla="*/ 11 w 22"/>
                    <a:gd name="T1" fmla="*/ 47 h 47"/>
                    <a:gd name="T2" fmla="*/ 22 w 22"/>
                    <a:gd name="T3" fmla="*/ 34 h 47"/>
                    <a:gd name="T4" fmla="*/ 22 w 22"/>
                    <a:gd name="T5" fmla="*/ 11 h 47"/>
                    <a:gd name="T6" fmla="*/ 17 w 22"/>
                    <a:gd name="T7" fmla="*/ 7 h 47"/>
                    <a:gd name="T8" fmla="*/ 11 w 22"/>
                    <a:gd name="T9" fmla="*/ 0 h 47"/>
                    <a:gd name="T10" fmla="*/ 5 w 22"/>
                    <a:gd name="T11" fmla="*/ 7 h 47"/>
                    <a:gd name="T12" fmla="*/ 0 w 22"/>
                    <a:gd name="T13" fmla="*/ 11 h 47"/>
                    <a:gd name="T14" fmla="*/ 0 w 22"/>
                    <a:gd name="T15" fmla="*/ 34 h 47"/>
                    <a:gd name="T16" fmla="*/ 11 w 22"/>
                    <a:gd name="T17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47">
                      <a:moveTo>
                        <a:pt x="11" y="47"/>
                      </a:moveTo>
                      <a:cubicBezTo>
                        <a:pt x="14" y="43"/>
                        <a:pt x="17" y="38"/>
                        <a:pt x="22" y="34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0" y="9"/>
                        <a:pt x="18" y="8"/>
                        <a:pt x="17" y="7"/>
                      </a:cubicBezTo>
                      <a:cubicBezTo>
                        <a:pt x="15" y="4"/>
                        <a:pt x="13" y="2"/>
                        <a:pt x="11" y="0"/>
                      </a:cubicBezTo>
                      <a:cubicBezTo>
                        <a:pt x="9" y="2"/>
                        <a:pt x="7" y="5"/>
                        <a:pt x="5" y="7"/>
                      </a:cubicBezTo>
                      <a:cubicBezTo>
                        <a:pt x="3" y="8"/>
                        <a:pt x="2" y="9"/>
                        <a:pt x="0" y="1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5" y="38"/>
                        <a:pt x="8" y="43"/>
                        <a:pt x="11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4" name="Freeform 20"/>
                <p:cNvSpPr>
                  <a:spLocks/>
                </p:cNvSpPr>
                <p:nvPr/>
              </p:nvSpPr>
              <p:spPr bwMode="auto">
                <a:xfrm>
                  <a:off x="-2719388" y="2981326"/>
                  <a:ext cx="15875" cy="33338"/>
                </a:xfrm>
                <a:custGeom>
                  <a:avLst/>
                  <a:gdLst>
                    <a:gd name="T0" fmla="*/ 17 w 22"/>
                    <a:gd name="T1" fmla="*/ 7 h 47"/>
                    <a:gd name="T2" fmla="*/ 11 w 22"/>
                    <a:gd name="T3" fmla="*/ 0 h 47"/>
                    <a:gd name="T4" fmla="*/ 5 w 22"/>
                    <a:gd name="T5" fmla="*/ 7 h 47"/>
                    <a:gd name="T6" fmla="*/ 0 w 22"/>
                    <a:gd name="T7" fmla="*/ 11 h 47"/>
                    <a:gd name="T8" fmla="*/ 0 w 22"/>
                    <a:gd name="T9" fmla="*/ 34 h 47"/>
                    <a:gd name="T10" fmla="*/ 11 w 22"/>
                    <a:gd name="T11" fmla="*/ 47 h 47"/>
                    <a:gd name="T12" fmla="*/ 22 w 22"/>
                    <a:gd name="T13" fmla="*/ 34 h 47"/>
                    <a:gd name="T14" fmla="*/ 22 w 22"/>
                    <a:gd name="T15" fmla="*/ 11 h 47"/>
                    <a:gd name="T16" fmla="*/ 17 w 22"/>
                    <a:gd name="T17" fmla="*/ 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47">
                      <a:moveTo>
                        <a:pt x="17" y="7"/>
                      </a:moveTo>
                      <a:cubicBezTo>
                        <a:pt x="15" y="5"/>
                        <a:pt x="13" y="2"/>
                        <a:pt x="11" y="0"/>
                      </a:cubicBezTo>
                      <a:cubicBezTo>
                        <a:pt x="9" y="2"/>
                        <a:pt x="7" y="5"/>
                        <a:pt x="5" y="7"/>
                      </a:cubicBezTo>
                      <a:cubicBezTo>
                        <a:pt x="3" y="8"/>
                        <a:pt x="2" y="10"/>
                        <a:pt x="0" y="1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5" y="39"/>
                        <a:pt x="8" y="43"/>
                        <a:pt x="11" y="47"/>
                      </a:cubicBezTo>
                      <a:cubicBezTo>
                        <a:pt x="14" y="43"/>
                        <a:pt x="17" y="39"/>
                        <a:pt x="22" y="34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0" y="10"/>
                        <a:pt x="18" y="8"/>
                        <a:pt x="17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5" name="Freeform 21"/>
                <p:cNvSpPr>
                  <a:spLocks/>
                </p:cNvSpPr>
                <p:nvPr/>
              </p:nvSpPr>
              <p:spPr bwMode="auto">
                <a:xfrm>
                  <a:off x="-2719388" y="3055938"/>
                  <a:ext cx="15875" cy="47625"/>
                </a:xfrm>
                <a:custGeom>
                  <a:avLst/>
                  <a:gdLst>
                    <a:gd name="T0" fmla="*/ 11 w 22"/>
                    <a:gd name="T1" fmla="*/ 0 h 66"/>
                    <a:gd name="T2" fmla="*/ 5 w 22"/>
                    <a:gd name="T3" fmla="*/ 7 h 66"/>
                    <a:gd name="T4" fmla="*/ 0 w 22"/>
                    <a:gd name="T5" fmla="*/ 11 h 66"/>
                    <a:gd name="T6" fmla="*/ 0 w 22"/>
                    <a:gd name="T7" fmla="*/ 66 h 66"/>
                    <a:gd name="T8" fmla="*/ 22 w 22"/>
                    <a:gd name="T9" fmla="*/ 66 h 66"/>
                    <a:gd name="T10" fmla="*/ 22 w 22"/>
                    <a:gd name="T11" fmla="*/ 11 h 66"/>
                    <a:gd name="T12" fmla="*/ 17 w 22"/>
                    <a:gd name="T13" fmla="*/ 7 h 66"/>
                    <a:gd name="T14" fmla="*/ 11 w 22"/>
                    <a:gd name="T15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66">
                      <a:moveTo>
                        <a:pt x="11" y="0"/>
                      </a:moveTo>
                      <a:cubicBezTo>
                        <a:pt x="9" y="3"/>
                        <a:pt x="7" y="5"/>
                        <a:pt x="5" y="7"/>
                      </a:cubicBezTo>
                      <a:cubicBezTo>
                        <a:pt x="3" y="8"/>
                        <a:pt x="2" y="10"/>
                        <a:pt x="0" y="11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22" y="66"/>
                        <a:pt x="22" y="66"/>
                        <a:pt x="22" y="66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0" y="10"/>
                        <a:pt x="18" y="9"/>
                        <a:pt x="17" y="7"/>
                      </a:cubicBezTo>
                      <a:cubicBezTo>
                        <a:pt x="15" y="5"/>
                        <a:pt x="13" y="3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6" name="Freeform 22"/>
                <p:cNvSpPr>
                  <a:spLocks/>
                </p:cNvSpPr>
                <p:nvPr/>
              </p:nvSpPr>
              <p:spPr bwMode="auto">
                <a:xfrm>
                  <a:off x="-2719388" y="2906713"/>
                  <a:ext cx="15875" cy="33338"/>
                </a:xfrm>
                <a:custGeom>
                  <a:avLst/>
                  <a:gdLst>
                    <a:gd name="T0" fmla="*/ 17 w 22"/>
                    <a:gd name="T1" fmla="*/ 7 h 47"/>
                    <a:gd name="T2" fmla="*/ 11 w 22"/>
                    <a:gd name="T3" fmla="*/ 0 h 47"/>
                    <a:gd name="T4" fmla="*/ 5 w 22"/>
                    <a:gd name="T5" fmla="*/ 7 h 47"/>
                    <a:gd name="T6" fmla="*/ 0 w 22"/>
                    <a:gd name="T7" fmla="*/ 11 h 47"/>
                    <a:gd name="T8" fmla="*/ 0 w 22"/>
                    <a:gd name="T9" fmla="*/ 34 h 47"/>
                    <a:gd name="T10" fmla="*/ 11 w 22"/>
                    <a:gd name="T11" fmla="*/ 47 h 47"/>
                    <a:gd name="T12" fmla="*/ 22 w 22"/>
                    <a:gd name="T13" fmla="*/ 34 h 47"/>
                    <a:gd name="T14" fmla="*/ 22 w 22"/>
                    <a:gd name="T15" fmla="*/ 11 h 47"/>
                    <a:gd name="T16" fmla="*/ 17 w 22"/>
                    <a:gd name="T17" fmla="*/ 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47">
                      <a:moveTo>
                        <a:pt x="17" y="7"/>
                      </a:moveTo>
                      <a:cubicBezTo>
                        <a:pt x="15" y="5"/>
                        <a:pt x="13" y="2"/>
                        <a:pt x="11" y="0"/>
                      </a:cubicBezTo>
                      <a:cubicBezTo>
                        <a:pt x="9" y="2"/>
                        <a:pt x="7" y="5"/>
                        <a:pt x="5" y="7"/>
                      </a:cubicBezTo>
                      <a:cubicBezTo>
                        <a:pt x="3" y="8"/>
                        <a:pt x="2" y="9"/>
                        <a:pt x="0" y="1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5" y="38"/>
                        <a:pt x="8" y="43"/>
                        <a:pt x="11" y="47"/>
                      </a:cubicBezTo>
                      <a:cubicBezTo>
                        <a:pt x="14" y="43"/>
                        <a:pt x="17" y="38"/>
                        <a:pt x="22" y="34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0" y="9"/>
                        <a:pt x="18" y="8"/>
                        <a:pt x="17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23"/>
                <p:cNvSpPr>
                  <a:spLocks/>
                </p:cNvSpPr>
                <p:nvPr/>
              </p:nvSpPr>
              <p:spPr bwMode="auto">
                <a:xfrm>
                  <a:off x="-2735263" y="2697163"/>
                  <a:ext cx="46038" cy="76200"/>
                </a:xfrm>
                <a:custGeom>
                  <a:avLst/>
                  <a:gdLst>
                    <a:gd name="T0" fmla="*/ 32 w 64"/>
                    <a:gd name="T1" fmla="*/ 106 h 106"/>
                    <a:gd name="T2" fmla="*/ 64 w 64"/>
                    <a:gd name="T3" fmla="*/ 64 h 106"/>
                    <a:gd name="T4" fmla="*/ 32 w 64"/>
                    <a:gd name="T5" fmla="*/ 0 h 106"/>
                    <a:gd name="T6" fmla="*/ 0 w 64"/>
                    <a:gd name="T7" fmla="*/ 64 h 106"/>
                    <a:gd name="T8" fmla="*/ 32 w 64"/>
                    <a:gd name="T9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106">
                      <a:moveTo>
                        <a:pt x="32" y="106"/>
                      </a:moveTo>
                      <a:cubicBezTo>
                        <a:pt x="64" y="106"/>
                        <a:pt x="64" y="79"/>
                        <a:pt x="64" y="64"/>
                      </a:cubicBezTo>
                      <a:cubicBezTo>
                        <a:pt x="64" y="33"/>
                        <a:pt x="32" y="0"/>
                        <a:pt x="32" y="0"/>
                      </a:cubicBezTo>
                      <a:cubicBezTo>
                        <a:pt x="32" y="0"/>
                        <a:pt x="0" y="33"/>
                        <a:pt x="0" y="64"/>
                      </a:cubicBezTo>
                      <a:cubicBezTo>
                        <a:pt x="0" y="79"/>
                        <a:pt x="0" y="106"/>
                        <a:pt x="32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24"/>
                <p:cNvSpPr>
                  <a:spLocks/>
                </p:cNvSpPr>
                <p:nvPr/>
              </p:nvSpPr>
              <p:spPr bwMode="auto">
                <a:xfrm>
                  <a:off x="-2779713" y="2773363"/>
                  <a:ext cx="68263" cy="68263"/>
                </a:xfrm>
                <a:custGeom>
                  <a:avLst/>
                  <a:gdLst>
                    <a:gd name="T0" fmla="*/ 75 w 97"/>
                    <a:gd name="T1" fmla="*/ 75 h 97"/>
                    <a:gd name="T2" fmla="*/ 67 w 97"/>
                    <a:gd name="T3" fmla="*/ 22 h 97"/>
                    <a:gd name="T4" fmla="*/ 0 w 97"/>
                    <a:gd name="T5" fmla="*/ 0 h 97"/>
                    <a:gd name="T6" fmla="*/ 23 w 97"/>
                    <a:gd name="T7" fmla="*/ 67 h 97"/>
                    <a:gd name="T8" fmla="*/ 75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75" y="75"/>
                      </a:moveTo>
                      <a:cubicBezTo>
                        <a:pt x="97" y="52"/>
                        <a:pt x="78" y="33"/>
                        <a:pt x="67" y="22"/>
                      </a:cubicBezTo>
                      <a:cubicBezTo>
                        <a:pt x="46" y="1"/>
                        <a:pt x="0" y="0"/>
                        <a:pt x="0" y="0"/>
                      </a:cubicBezTo>
                      <a:cubicBezTo>
                        <a:pt x="0" y="0"/>
                        <a:pt x="1" y="46"/>
                        <a:pt x="23" y="67"/>
                      </a:cubicBezTo>
                      <a:cubicBezTo>
                        <a:pt x="33" y="78"/>
                        <a:pt x="53" y="97"/>
                        <a:pt x="7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25"/>
                <p:cNvSpPr>
                  <a:spLocks/>
                </p:cNvSpPr>
                <p:nvPr/>
              </p:nvSpPr>
              <p:spPr bwMode="auto">
                <a:xfrm>
                  <a:off x="-2713038" y="2773363"/>
                  <a:ext cx="68263" cy="68263"/>
                </a:xfrm>
                <a:custGeom>
                  <a:avLst/>
                  <a:gdLst>
                    <a:gd name="T0" fmla="*/ 22 w 96"/>
                    <a:gd name="T1" fmla="*/ 75 h 97"/>
                    <a:gd name="T2" fmla="*/ 74 w 96"/>
                    <a:gd name="T3" fmla="*/ 67 h 97"/>
                    <a:gd name="T4" fmla="*/ 96 w 96"/>
                    <a:gd name="T5" fmla="*/ 0 h 97"/>
                    <a:gd name="T6" fmla="*/ 29 w 96"/>
                    <a:gd name="T7" fmla="*/ 22 h 97"/>
                    <a:gd name="T8" fmla="*/ 22 w 96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97">
                      <a:moveTo>
                        <a:pt x="22" y="75"/>
                      </a:moveTo>
                      <a:cubicBezTo>
                        <a:pt x="44" y="97"/>
                        <a:pt x="63" y="78"/>
                        <a:pt x="74" y="67"/>
                      </a:cubicBezTo>
                      <a:cubicBezTo>
                        <a:pt x="95" y="46"/>
                        <a:pt x="96" y="0"/>
                        <a:pt x="96" y="0"/>
                      </a:cubicBezTo>
                      <a:cubicBezTo>
                        <a:pt x="96" y="0"/>
                        <a:pt x="51" y="1"/>
                        <a:pt x="29" y="22"/>
                      </a:cubicBezTo>
                      <a:cubicBezTo>
                        <a:pt x="19" y="33"/>
                        <a:pt x="0" y="52"/>
                        <a:pt x="22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26"/>
                <p:cNvSpPr>
                  <a:spLocks/>
                </p:cNvSpPr>
                <p:nvPr/>
              </p:nvSpPr>
              <p:spPr bwMode="auto">
                <a:xfrm>
                  <a:off x="-2779713" y="2847976"/>
                  <a:ext cx="68263" cy="68263"/>
                </a:xfrm>
                <a:custGeom>
                  <a:avLst/>
                  <a:gdLst>
                    <a:gd name="T0" fmla="*/ 75 w 97"/>
                    <a:gd name="T1" fmla="*/ 75 h 97"/>
                    <a:gd name="T2" fmla="*/ 67 w 97"/>
                    <a:gd name="T3" fmla="*/ 23 h 97"/>
                    <a:gd name="T4" fmla="*/ 0 w 97"/>
                    <a:gd name="T5" fmla="*/ 0 h 97"/>
                    <a:gd name="T6" fmla="*/ 23 w 97"/>
                    <a:gd name="T7" fmla="*/ 67 h 97"/>
                    <a:gd name="T8" fmla="*/ 75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75" y="75"/>
                      </a:moveTo>
                      <a:cubicBezTo>
                        <a:pt x="97" y="52"/>
                        <a:pt x="78" y="33"/>
                        <a:pt x="67" y="23"/>
                      </a:cubicBezTo>
                      <a:cubicBezTo>
                        <a:pt x="46" y="1"/>
                        <a:pt x="0" y="0"/>
                        <a:pt x="0" y="0"/>
                      </a:cubicBezTo>
                      <a:cubicBezTo>
                        <a:pt x="0" y="0"/>
                        <a:pt x="1" y="46"/>
                        <a:pt x="23" y="67"/>
                      </a:cubicBezTo>
                      <a:cubicBezTo>
                        <a:pt x="33" y="78"/>
                        <a:pt x="53" y="97"/>
                        <a:pt x="7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27"/>
                <p:cNvSpPr>
                  <a:spLocks/>
                </p:cNvSpPr>
                <p:nvPr/>
              </p:nvSpPr>
              <p:spPr bwMode="auto">
                <a:xfrm>
                  <a:off x="-2713038" y="2847976"/>
                  <a:ext cx="68263" cy="68263"/>
                </a:xfrm>
                <a:custGeom>
                  <a:avLst/>
                  <a:gdLst>
                    <a:gd name="T0" fmla="*/ 22 w 96"/>
                    <a:gd name="T1" fmla="*/ 75 h 97"/>
                    <a:gd name="T2" fmla="*/ 74 w 96"/>
                    <a:gd name="T3" fmla="*/ 67 h 97"/>
                    <a:gd name="T4" fmla="*/ 96 w 96"/>
                    <a:gd name="T5" fmla="*/ 0 h 97"/>
                    <a:gd name="T6" fmla="*/ 29 w 96"/>
                    <a:gd name="T7" fmla="*/ 23 h 97"/>
                    <a:gd name="T8" fmla="*/ 22 w 96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97">
                      <a:moveTo>
                        <a:pt x="22" y="75"/>
                      </a:moveTo>
                      <a:cubicBezTo>
                        <a:pt x="44" y="97"/>
                        <a:pt x="63" y="78"/>
                        <a:pt x="74" y="67"/>
                      </a:cubicBezTo>
                      <a:cubicBezTo>
                        <a:pt x="95" y="46"/>
                        <a:pt x="96" y="0"/>
                        <a:pt x="96" y="0"/>
                      </a:cubicBezTo>
                      <a:cubicBezTo>
                        <a:pt x="96" y="0"/>
                        <a:pt x="51" y="1"/>
                        <a:pt x="29" y="23"/>
                      </a:cubicBezTo>
                      <a:cubicBezTo>
                        <a:pt x="19" y="33"/>
                        <a:pt x="0" y="52"/>
                        <a:pt x="22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28"/>
                <p:cNvSpPr>
                  <a:spLocks/>
                </p:cNvSpPr>
                <p:nvPr/>
              </p:nvSpPr>
              <p:spPr bwMode="auto">
                <a:xfrm>
                  <a:off x="-2779713" y="2922588"/>
                  <a:ext cx="68263" cy="68263"/>
                </a:xfrm>
                <a:custGeom>
                  <a:avLst/>
                  <a:gdLst>
                    <a:gd name="T0" fmla="*/ 75 w 97"/>
                    <a:gd name="T1" fmla="*/ 75 h 97"/>
                    <a:gd name="T2" fmla="*/ 67 w 97"/>
                    <a:gd name="T3" fmla="*/ 23 h 97"/>
                    <a:gd name="T4" fmla="*/ 0 w 97"/>
                    <a:gd name="T5" fmla="*/ 0 h 97"/>
                    <a:gd name="T6" fmla="*/ 23 w 97"/>
                    <a:gd name="T7" fmla="*/ 67 h 97"/>
                    <a:gd name="T8" fmla="*/ 75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75" y="75"/>
                      </a:moveTo>
                      <a:cubicBezTo>
                        <a:pt x="97" y="52"/>
                        <a:pt x="78" y="33"/>
                        <a:pt x="67" y="23"/>
                      </a:cubicBezTo>
                      <a:cubicBezTo>
                        <a:pt x="46" y="1"/>
                        <a:pt x="0" y="0"/>
                        <a:pt x="0" y="0"/>
                      </a:cubicBezTo>
                      <a:cubicBezTo>
                        <a:pt x="0" y="0"/>
                        <a:pt x="1" y="46"/>
                        <a:pt x="23" y="67"/>
                      </a:cubicBezTo>
                      <a:cubicBezTo>
                        <a:pt x="33" y="78"/>
                        <a:pt x="53" y="97"/>
                        <a:pt x="7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29"/>
                <p:cNvSpPr>
                  <a:spLocks/>
                </p:cNvSpPr>
                <p:nvPr/>
              </p:nvSpPr>
              <p:spPr bwMode="auto">
                <a:xfrm>
                  <a:off x="-2713038" y="2922588"/>
                  <a:ext cx="68263" cy="68263"/>
                </a:xfrm>
                <a:custGeom>
                  <a:avLst/>
                  <a:gdLst>
                    <a:gd name="T0" fmla="*/ 22 w 96"/>
                    <a:gd name="T1" fmla="*/ 75 h 97"/>
                    <a:gd name="T2" fmla="*/ 74 w 96"/>
                    <a:gd name="T3" fmla="*/ 67 h 97"/>
                    <a:gd name="T4" fmla="*/ 96 w 96"/>
                    <a:gd name="T5" fmla="*/ 0 h 97"/>
                    <a:gd name="T6" fmla="*/ 29 w 96"/>
                    <a:gd name="T7" fmla="*/ 23 h 97"/>
                    <a:gd name="T8" fmla="*/ 22 w 96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97">
                      <a:moveTo>
                        <a:pt x="22" y="75"/>
                      </a:moveTo>
                      <a:cubicBezTo>
                        <a:pt x="44" y="97"/>
                        <a:pt x="63" y="78"/>
                        <a:pt x="74" y="67"/>
                      </a:cubicBezTo>
                      <a:cubicBezTo>
                        <a:pt x="95" y="46"/>
                        <a:pt x="96" y="0"/>
                        <a:pt x="96" y="0"/>
                      </a:cubicBezTo>
                      <a:cubicBezTo>
                        <a:pt x="96" y="0"/>
                        <a:pt x="51" y="1"/>
                        <a:pt x="29" y="23"/>
                      </a:cubicBezTo>
                      <a:cubicBezTo>
                        <a:pt x="19" y="33"/>
                        <a:pt x="0" y="52"/>
                        <a:pt x="22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30"/>
                <p:cNvSpPr>
                  <a:spLocks/>
                </p:cNvSpPr>
                <p:nvPr/>
              </p:nvSpPr>
              <p:spPr bwMode="auto">
                <a:xfrm>
                  <a:off x="-2779713" y="2997201"/>
                  <a:ext cx="68263" cy="69850"/>
                </a:xfrm>
                <a:custGeom>
                  <a:avLst/>
                  <a:gdLst>
                    <a:gd name="T0" fmla="*/ 0 w 97"/>
                    <a:gd name="T1" fmla="*/ 0 h 97"/>
                    <a:gd name="T2" fmla="*/ 23 w 97"/>
                    <a:gd name="T3" fmla="*/ 68 h 97"/>
                    <a:gd name="T4" fmla="*/ 75 w 97"/>
                    <a:gd name="T5" fmla="*/ 75 h 97"/>
                    <a:gd name="T6" fmla="*/ 67 w 97"/>
                    <a:gd name="T7" fmla="*/ 23 h 97"/>
                    <a:gd name="T8" fmla="*/ 0 w 97"/>
                    <a:gd name="T9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0" y="0"/>
                      </a:moveTo>
                      <a:cubicBezTo>
                        <a:pt x="0" y="0"/>
                        <a:pt x="1" y="46"/>
                        <a:pt x="23" y="68"/>
                      </a:cubicBezTo>
                      <a:cubicBezTo>
                        <a:pt x="33" y="78"/>
                        <a:pt x="53" y="97"/>
                        <a:pt x="75" y="75"/>
                      </a:cubicBezTo>
                      <a:cubicBezTo>
                        <a:pt x="97" y="53"/>
                        <a:pt x="78" y="33"/>
                        <a:pt x="67" y="23"/>
                      </a:cubicBezTo>
                      <a:cubicBezTo>
                        <a:pt x="46" y="2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5" name="Freeform 31"/>
                <p:cNvSpPr>
                  <a:spLocks/>
                </p:cNvSpPr>
                <p:nvPr/>
              </p:nvSpPr>
              <p:spPr bwMode="auto">
                <a:xfrm>
                  <a:off x="-2713038" y="2997201"/>
                  <a:ext cx="68263" cy="69850"/>
                </a:xfrm>
                <a:custGeom>
                  <a:avLst/>
                  <a:gdLst>
                    <a:gd name="T0" fmla="*/ 22 w 96"/>
                    <a:gd name="T1" fmla="*/ 75 h 97"/>
                    <a:gd name="T2" fmla="*/ 74 w 96"/>
                    <a:gd name="T3" fmla="*/ 68 h 97"/>
                    <a:gd name="T4" fmla="*/ 96 w 96"/>
                    <a:gd name="T5" fmla="*/ 0 h 97"/>
                    <a:gd name="T6" fmla="*/ 29 w 96"/>
                    <a:gd name="T7" fmla="*/ 23 h 97"/>
                    <a:gd name="T8" fmla="*/ 22 w 96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97">
                      <a:moveTo>
                        <a:pt x="22" y="75"/>
                      </a:moveTo>
                      <a:cubicBezTo>
                        <a:pt x="44" y="97"/>
                        <a:pt x="63" y="78"/>
                        <a:pt x="74" y="68"/>
                      </a:cubicBezTo>
                      <a:cubicBezTo>
                        <a:pt x="95" y="46"/>
                        <a:pt x="96" y="0"/>
                        <a:pt x="96" y="0"/>
                      </a:cubicBezTo>
                      <a:cubicBezTo>
                        <a:pt x="96" y="0"/>
                        <a:pt x="51" y="2"/>
                        <a:pt x="29" y="23"/>
                      </a:cubicBezTo>
                      <a:cubicBezTo>
                        <a:pt x="19" y="33"/>
                        <a:pt x="0" y="53"/>
                        <a:pt x="22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6" name="Freeform 32"/>
                <p:cNvSpPr>
                  <a:spLocks/>
                </p:cNvSpPr>
                <p:nvPr/>
              </p:nvSpPr>
              <p:spPr bwMode="auto">
                <a:xfrm>
                  <a:off x="-2568575" y="2832101"/>
                  <a:ext cx="14288" cy="33338"/>
                </a:xfrm>
                <a:custGeom>
                  <a:avLst/>
                  <a:gdLst>
                    <a:gd name="T0" fmla="*/ 10 w 21"/>
                    <a:gd name="T1" fmla="*/ 47 h 47"/>
                    <a:gd name="T2" fmla="*/ 21 w 21"/>
                    <a:gd name="T3" fmla="*/ 34 h 47"/>
                    <a:gd name="T4" fmla="*/ 21 w 21"/>
                    <a:gd name="T5" fmla="*/ 11 h 47"/>
                    <a:gd name="T6" fmla="*/ 16 w 21"/>
                    <a:gd name="T7" fmla="*/ 7 h 47"/>
                    <a:gd name="T8" fmla="*/ 10 w 21"/>
                    <a:gd name="T9" fmla="*/ 0 h 47"/>
                    <a:gd name="T10" fmla="*/ 4 w 21"/>
                    <a:gd name="T11" fmla="*/ 7 h 47"/>
                    <a:gd name="T12" fmla="*/ 0 w 21"/>
                    <a:gd name="T13" fmla="*/ 11 h 47"/>
                    <a:gd name="T14" fmla="*/ 0 w 21"/>
                    <a:gd name="T15" fmla="*/ 34 h 47"/>
                    <a:gd name="T16" fmla="*/ 10 w 21"/>
                    <a:gd name="T17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47">
                      <a:moveTo>
                        <a:pt x="10" y="47"/>
                      </a:moveTo>
                      <a:cubicBezTo>
                        <a:pt x="13" y="43"/>
                        <a:pt x="17" y="38"/>
                        <a:pt x="21" y="34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19" y="9"/>
                        <a:pt x="18" y="8"/>
                        <a:pt x="16" y="7"/>
                      </a:cubicBezTo>
                      <a:cubicBezTo>
                        <a:pt x="14" y="4"/>
                        <a:pt x="12" y="2"/>
                        <a:pt x="10" y="0"/>
                      </a:cubicBezTo>
                      <a:cubicBezTo>
                        <a:pt x="8" y="2"/>
                        <a:pt x="6" y="5"/>
                        <a:pt x="4" y="7"/>
                      </a:cubicBezTo>
                      <a:cubicBezTo>
                        <a:pt x="3" y="8"/>
                        <a:pt x="1" y="9"/>
                        <a:pt x="0" y="1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38"/>
                        <a:pt x="7" y="43"/>
                        <a:pt x="10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7" name="Freeform 33"/>
                <p:cNvSpPr>
                  <a:spLocks/>
                </p:cNvSpPr>
                <p:nvPr/>
              </p:nvSpPr>
              <p:spPr bwMode="auto">
                <a:xfrm>
                  <a:off x="-2568575" y="2981326"/>
                  <a:ext cx="14288" cy="33338"/>
                </a:xfrm>
                <a:custGeom>
                  <a:avLst/>
                  <a:gdLst>
                    <a:gd name="T0" fmla="*/ 16 w 21"/>
                    <a:gd name="T1" fmla="*/ 7 h 47"/>
                    <a:gd name="T2" fmla="*/ 10 w 21"/>
                    <a:gd name="T3" fmla="*/ 0 h 47"/>
                    <a:gd name="T4" fmla="*/ 4 w 21"/>
                    <a:gd name="T5" fmla="*/ 7 h 47"/>
                    <a:gd name="T6" fmla="*/ 0 w 21"/>
                    <a:gd name="T7" fmla="*/ 11 h 47"/>
                    <a:gd name="T8" fmla="*/ 0 w 21"/>
                    <a:gd name="T9" fmla="*/ 34 h 47"/>
                    <a:gd name="T10" fmla="*/ 10 w 21"/>
                    <a:gd name="T11" fmla="*/ 47 h 47"/>
                    <a:gd name="T12" fmla="*/ 21 w 21"/>
                    <a:gd name="T13" fmla="*/ 34 h 47"/>
                    <a:gd name="T14" fmla="*/ 21 w 21"/>
                    <a:gd name="T15" fmla="*/ 11 h 47"/>
                    <a:gd name="T16" fmla="*/ 16 w 21"/>
                    <a:gd name="T17" fmla="*/ 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47">
                      <a:moveTo>
                        <a:pt x="16" y="7"/>
                      </a:moveTo>
                      <a:cubicBezTo>
                        <a:pt x="14" y="5"/>
                        <a:pt x="12" y="2"/>
                        <a:pt x="10" y="0"/>
                      </a:cubicBezTo>
                      <a:cubicBezTo>
                        <a:pt x="8" y="2"/>
                        <a:pt x="6" y="5"/>
                        <a:pt x="4" y="7"/>
                      </a:cubicBezTo>
                      <a:cubicBezTo>
                        <a:pt x="3" y="8"/>
                        <a:pt x="1" y="10"/>
                        <a:pt x="0" y="1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39"/>
                        <a:pt x="7" y="43"/>
                        <a:pt x="10" y="47"/>
                      </a:cubicBezTo>
                      <a:cubicBezTo>
                        <a:pt x="13" y="43"/>
                        <a:pt x="17" y="39"/>
                        <a:pt x="21" y="34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19" y="10"/>
                        <a:pt x="18" y="8"/>
                        <a:pt x="16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8" name="Freeform 34"/>
                <p:cNvSpPr>
                  <a:spLocks/>
                </p:cNvSpPr>
                <p:nvPr/>
              </p:nvSpPr>
              <p:spPr bwMode="auto">
                <a:xfrm>
                  <a:off x="-2568575" y="3055938"/>
                  <a:ext cx="14288" cy="47625"/>
                </a:xfrm>
                <a:custGeom>
                  <a:avLst/>
                  <a:gdLst>
                    <a:gd name="T0" fmla="*/ 10 w 21"/>
                    <a:gd name="T1" fmla="*/ 0 h 66"/>
                    <a:gd name="T2" fmla="*/ 4 w 21"/>
                    <a:gd name="T3" fmla="*/ 7 h 66"/>
                    <a:gd name="T4" fmla="*/ 0 w 21"/>
                    <a:gd name="T5" fmla="*/ 11 h 66"/>
                    <a:gd name="T6" fmla="*/ 0 w 21"/>
                    <a:gd name="T7" fmla="*/ 66 h 66"/>
                    <a:gd name="T8" fmla="*/ 21 w 21"/>
                    <a:gd name="T9" fmla="*/ 66 h 66"/>
                    <a:gd name="T10" fmla="*/ 21 w 21"/>
                    <a:gd name="T11" fmla="*/ 11 h 66"/>
                    <a:gd name="T12" fmla="*/ 16 w 21"/>
                    <a:gd name="T13" fmla="*/ 7 h 66"/>
                    <a:gd name="T14" fmla="*/ 10 w 21"/>
                    <a:gd name="T15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" h="66">
                      <a:moveTo>
                        <a:pt x="10" y="0"/>
                      </a:moveTo>
                      <a:cubicBezTo>
                        <a:pt x="8" y="3"/>
                        <a:pt x="6" y="5"/>
                        <a:pt x="4" y="7"/>
                      </a:cubicBezTo>
                      <a:cubicBezTo>
                        <a:pt x="3" y="8"/>
                        <a:pt x="1" y="10"/>
                        <a:pt x="0" y="11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21" y="66"/>
                        <a:pt x="21" y="66"/>
                        <a:pt x="21" y="66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19" y="10"/>
                        <a:pt x="18" y="9"/>
                        <a:pt x="16" y="7"/>
                      </a:cubicBezTo>
                      <a:cubicBezTo>
                        <a:pt x="14" y="5"/>
                        <a:pt x="12" y="3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35"/>
                <p:cNvSpPr>
                  <a:spLocks/>
                </p:cNvSpPr>
                <p:nvPr/>
              </p:nvSpPr>
              <p:spPr bwMode="auto">
                <a:xfrm>
                  <a:off x="-2568575" y="2906713"/>
                  <a:ext cx="14288" cy="33338"/>
                </a:xfrm>
                <a:custGeom>
                  <a:avLst/>
                  <a:gdLst>
                    <a:gd name="T0" fmla="*/ 16 w 21"/>
                    <a:gd name="T1" fmla="*/ 7 h 47"/>
                    <a:gd name="T2" fmla="*/ 10 w 21"/>
                    <a:gd name="T3" fmla="*/ 0 h 47"/>
                    <a:gd name="T4" fmla="*/ 4 w 21"/>
                    <a:gd name="T5" fmla="*/ 7 h 47"/>
                    <a:gd name="T6" fmla="*/ 0 w 21"/>
                    <a:gd name="T7" fmla="*/ 11 h 47"/>
                    <a:gd name="T8" fmla="*/ 0 w 21"/>
                    <a:gd name="T9" fmla="*/ 34 h 47"/>
                    <a:gd name="T10" fmla="*/ 10 w 21"/>
                    <a:gd name="T11" fmla="*/ 47 h 47"/>
                    <a:gd name="T12" fmla="*/ 21 w 21"/>
                    <a:gd name="T13" fmla="*/ 34 h 47"/>
                    <a:gd name="T14" fmla="*/ 21 w 21"/>
                    <a:gd name="T15" fmla="*/ 11 h 47"/>
                    <a:gd name="T16" fmla="*/ 16 w 21"/>
                    <a:gd name="T17" fmla="*/ 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47">
                      <a:moveTo>
                        <a:pt x="16" y="7"/>
                      </a:moveTo>
                      <a:cubicBezTo>
                        <a:pt x="14" y="5"/>
                        <a:pt x="12" y="2"/>
                        <a:pt x="10" y="0"/>
                      </a:cubicBezTo>
                      <a:cubicBezTo>
                        <a:pt x="8" y="2"/>
                        <a:pt x="6" y="5"/>
                        <a:pt x="4" y="7"/>
                      </a:cubicBezTo>
                      <a:cubicBezTo>
                        <a:pt x="3" y="8"/>
                        <a:pt x="1" y="9"/>
                        <a:pt x="0" y="1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38"/>
                        <a:pt x="7" y="43"/>
                        <a:pt x="10" y="47"/>
                      </a:cubicBezTo>
                      <a:cubicBezTo>
                        <a:pt x="13" y="43"/>
                        <a:pt x="17" y="38"/>
                        <a:pt x="21" y="34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19" y="9"/>
                        <a:pt x="18" y="8"/>
                        <a:pt x="16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36"/>
                <p:cNvSpPr>
                  <a:spLocks/>
                </p:cNvSpPr>
                <p:nvPr/>
              </p:nvSpPr>
              <p:spPr bwMode="auto">
                <a:xfrm>
                  <a:off x="-2584450" y="2697163"/>
                  <a:ext cx="44450" cy="76200"/>
                </a:xfrm>
                <a:custGeom>
                  <a:avLst/>
                  <a:gdLst>
                    <a:gd name="T0" fmla="*/ 32 w 64"/>
                    <a:gd name="T1" fmla="*/ 106 h 106"/>
                    <a:gd name="T2" fmla="*/ 64 w 64"/>
                    <a:gd name="T3" fmla="*/ 64 h 106"/>
                    <a:gd name="T4" fmla="*/ 32 w 64"/>
                    <a:gd name="T5" fmla="*/ 0 h 106"/>
                    <a:gd name="T6" fmla="*/ 0 w 64"/>
                    <a:gd name="T7" fmla="*/ 64 h 106"/>
                    <a:gd name="T8" fmla="*/ 32 w 64"/>
                    <a:gd name="T9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106">
                      <a:moveTo>
                        <a:pt x="32" y="106"/>
                      </a:moveTo>
                      <a:cubicBezTo>
                        <a:pt x="64" y="106"/>
                        <a:pt x="64" y="79"/>
                        <a:pt x="64" y="64"/>
                      </a:cubicBezTo>
                      <a:cubicBezTo>
                        <a:pt x="64" y="33"/>
                        <a:pt x="32" y="0"/>
                        <a:pt x="32" y="0"/>
                      </a:cubicBezTo>
                      <a:cubicBezTo>
                        <a:pt x="32" y="0"/>
                        <a:pt x="0" y="33"/>
                        <a:pt x="0" y="64"/>
                      </a:cubicBezTo>
                      <a:cubicBezTo>
                        <a:pt x="0" y="79"/>
                        <a:pt x="0" y="106"/>
                        <a:pt x="32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37"/>
                <p:cNvSpPr>
                  <a:spLocks/>
                </p:cNvSpPr>
                <p:nvPr/>
              </p:nvSpPr>
              <p:spPr bwMode="auto">
                <a:xfrm>
                  <a:off x="-2628900" y="2773363"/>
                  <a:ext cx="68263" cy="68263"/>
                </a:xfrm>
                <a:custGeom>
                  <a:avLst/>
                  <a:gdLst>
                    <a:gd name="T0" fmla="*/ 74 w 97"/>
                    <a:gd name="T1" fmla="*/ 75 h 97"/>
                    <a:gd name="T2" fmla="*/ 67 w 97"/>
                    <a:gd name="T3" fmla="*/ 22 h 97"/>
                    <a:gd name="T4" fmla="*/ 0 w 97"/>
                    <a:gd name="T5" fmla="*/ 0 h 97"/>
                    <a:gd name="T6" fmla="*/ 22 w 97"/>
                    <a:gd name="T7" fmla="*/ 67 h 97"/>
                    <a:gd name="T8" fmla="*/ 74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74" y="75"/>
                      </a:moveTo>
                      <a:cubicBezTo>
                        <a:pt x="97" y="52"/>
                        <a:pt x="77" y="33"/>
                        <a:pt x="67" y="22"/>
                      </a:cubicBezTo>
                      <a:cubicBezTo>
                        <a:pt x="45" y="1"/>
                        <a:pt x="0" y="0"/>
                        <a:pt x="0" y="0"/>
                      </a:cubicBezTo>
                      <a:cubicBezTo>
                        <a:pt x="0" y="0"/>
                        <a:pt x="1" y="46"/>
                        <a:pt x="22" y="67"/>
                      </a:cubicBezTo>
                      <a:cubicBezTo>
                        <a:pt x="33" y="78"/>
                        <a:pt x="52" y="97"/>
                        <a:pt x="74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38"/>
                <p:cNvSpPr>
                  <a:spLocks/>
                </p:cNvSpPr>
                <p:nvPr/>
              </p:nvSpPr>
              <p:spPr bwMode="auto">
                <a:xfrm>
                  <a:off x="-2562225" y="2773363"/>
                  <a:ext cx="68263" cy="68263"/>
                </a:xfrm>
                <a:custGeom>
                  <a:avLst/>
                  <a:gdLst>
                    <a:gd name="T0" fmla="*/ 22 w 97"/>
                    <a:gd name="T1" fmla="*/ 75 h 97"/>
                    <a:gd name="T2" fmla="*/ 74 w 97"/>
                    <a:gd name="T3" fmla="*/ 67 h 97"/>
                    <a:gd name="T4" fmla="*/ 97 w 97"/>
                    <a:gd name="T5" fmla="*/ 0 h 97"/>
                    <a:gd name="T6" fmla="*/ 30 w 97"/>
                    <a:gd name="T7" fmla="*/ 22 h 97"/>
                    <a:gd name="T8" fmla="*/ 22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22" y="75"/>
                      </a:moveTo>
                      <a:cubicBezTo>
                        <a:pt x="45" y="97"/>
                        <a:pt x="64" y="78"/>
                        <a:pt x="74" y="67"/>
                      </a:cubicBezTo>
                      <a:cubicBezTo>
                        <a:pt x="96" y="46"/>
                        <a:pt x="97" y="0"/>
                        <a:pt x="97" y="0"/>
                      </a:cubicBezTo>
                      <a:cubicBezTo>
                        <a:pt x="97" y="0"/>
                        <a:pt x="51" y="1"/>
                        <a:pt x="30" y="22"/>
                      </a:cubicBezTo>
                      <a:cubicBezTo>
                        <a:pt x="19" y="33"/>
                        <a:pt x="0" y="52"/>
                        <a:pt x="22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39"/>
                <p:cNvSpPr>
                  <a:spLocks/>
                </p:cNvSpPr>
                <p:nvPr/>
              </p:nvSpPr>
              <p:spPr bwMode="auto">
                <a:xfrm>
                  <a:off x="-2628900" y="2847976"/>
                  <a:ext cx="68263" cy="68263"/>
                </a:xfrm>
                <a:custGeom>
                  <a:avLst/>
                  <a:gdLst>
                    <a:gd name="T0" fmla="*/ 74 w 97"/>
                    <a:gd name="T1" fmla="*/ 75 h 97"/>
                    <a:gd name="T2" fmla="*/ 67 w 97"/>
                    <a:gd name="T3" fmla="*/ 23 h 97"/>
                    <a:gd name="T4" fmla="*/ 0 w 97"/>
                    <a:gd name="T5" fmla="*/ 0 h 97"/>
                    <a:gd name="T6" fmla="*/ 22 w 97"/>
                    <a:gd name="T7" fmla="*/ 67 h 97"/>
                    <a:gd name="T8" fmla="*/ 74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74" y="75"/>
                      </a:moveTo>
                      <a:cubicBezTo>
                        <a:pt x="97" y="52"/>
                        <a:pt x="77" y="33"/>
                        <a:pt x="67" y="23"/>
                      </a:cubicBezTo>
                      <a:cubicBezTo>
                        <a:pt x="45" y="1"/>
                        <a:pt x="0" y="0"/>
                        <a:pt x="0" y="0"/>
                      </a:cubicBezTo>
                      <a:cubicBezTo>
                        <a:pt x="0" y="0"/>
                        <a:pt x="1" y="46"/>
                        <a:pt x="22" y="67"/>
                      </a:cubicBezTo>
                      <a:cubicBezTo>
                        <a:pt x="33" y="78"/>
                        <a:pt x="52" y="97"/>
                        <a:pt x="74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" name="Freeform 40"/>
                <p:cNvSpPr>
                  <a:spLocks/>
                </p:cNvSpPr>
                <p:nvPr/>
              </p:nvSpPr>
              <p:spPr bwMode="auto">
                <a:xfrm>
                  <a:off x="-2562225" y="2847976"/>
                  <a:ext cx="68263" cy="68263"/>
                </a:xfrm>
                <a:custGeom>
                  <a:avLst/>
                  <a:gdLst>
                    <a:gd name="T0" fmla="*/ 22 w 97"/>
                    <a:gd name="T1" fmla="*/ 75 h 97"/>
                    <a:gd name="T2" fmla="*/ 74 w 97"/>
                    <a:gd name="T3" fmla="*/ 67 h 97"/>
                    <a:gd name="T4" fmla="*/ 97 w 97"/>
                    <a:gd name="T5" fmla="*/ 0 h 97"/>
                    <a:gd name="T6" fmla="*/ 30 w 97"/>
                    <a:gd name="T7" fmla="*/ 23 h 97"/>
                    <a:gd name="T8" fmla="*/ 22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22" y="75"/>
                      </a:moveTo>
                      <a:cubicBezTo>
                        <a:pt x="45" y="97"/>
                        <a:pt x="64" y="78"/>
                        <a:pt x="74" y="67"/>
                      </a:cubicBezTo>
                      <a:cubicBezTo>
                        <a:pt x="96" y="46"/>
                        <a:pt x="97" y="0"/>
                        <a:pt x="97" y="0"/>
                      </a:cubicBezTo>
                      <a:cubicBezTo>
                        <a:pt x="97" y="0"/>
                        <a:pt x="51" y="1"/>
                        <a:pt x="30" y="23"/>
                      </a:cubicBezTo>
                      <a:cubicBezTo>
                        <a:pt x="19" y="33"/>
                        <a:pt x="0" y="52"/>
                        <a:pt x="22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41"/>
                <p:cNvSpPr>
                  <a:spLocks/>
                </p:cNvSpPr>
                <p:nvPr/>
              </p:nvSpPr>
              <p:spPr bwMode="auto">
                <a:xfrm>
                  <a:off x="-2628900" y="2922588"/>
                  <a:ext cx="68263" cy="68263"/>
                </a:xfrm>
                <a:custGeom>
                  <a:avLst/>
                  <a:gdLst>
                    <a:gd name="T0" fmla="*/ 74 w 97"/>
                    <a:gd name="T1" fmla="*/ 75 h 97"/>
                    <a:gd name="T2" fmla="*/ 67 w 97"/>
                    <a:gd name="T3" fmla="*/ 23 h 97"/>
                    <a:gd name="T4" fmla="*/ 0 w 97"/>
                    <a:gd name="T5" fmla="*/ 0 h 97"/>
                    <a:gd name="T6" fmla="*/ 22 w 97"/>
                    <a:gd name="T7" fmla="*/ 67 h 97"/>
                    <a:gd name="T8" fmla="*/ 74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74" y="75"/>
                      </a:moveTo>
                      <a:cubicBezTo>
                        <a:pt x="97" y="52"/>
                        <a:pt x="77" y="33"/>
                        <a:pt x="67" y="23"/>
                      </a:cubicBezTo>
                      <a:cubicBezTo>
                        <a:pt x="45" y="1"/>
                        <a:pt x="0" y="0"/>
                        <a:pt x="0" y="0"/>
                      </a:cubicBezTo>
                      <a:cubicBezTo>
                        <a:pt x="0" y="0"/>
                        <a:pt x="1" y="46"/>
                        <a:pt x="22" y="67"/>
                      </a:cubicBezTo>
                      <a:cubicBezTo>
                        <a:pt x="33" y="78"/>
                        <a:pt x="52" y="97"/>
                        <a:pt x="74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42"/>
                <p:cNvSpPr>
                  <a:spLocks/>
                </p:cNvSpPr>
                <p:nvPr/>
              </p:nvSpPr>
              <p:spPr bwMode="auto">
                <a:xfrm>
                  <a:off x="-2562225" y="2922588"/>
                  <a:ext cx="68263" cy="68263"/>
                </a:xfrm>
                <a:custGeom>
                  <a:avLst/>
                  <a:gdLst>
                    <a:gd name="T0" fmla="*/ 22 w 97"/>
                    <a:gd name="T1" fmla="*/ 75 h 97"/>
                    <a:gd name="T2" fmla="*/ 74 w 97"/>
                    <a:gd name="T3" fmla="*/ 67 h 97"/>
                    <a:gd name="T4" fmla="*/ 97 w 97"/>
                    <a:gd name="T5" fmla="*/ 0 h 97"/>
                    <a:gd name="T6" fmla="*/ 30 w 97"/>
                    <a:gd name="T7" fmla="*/ 23 h 97"/>
                    <a:gd name="T8" fmla="*/ 22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22" y="75"/>
                      </a:moveTo>
                      <a:cubicBezTo>
                        <a:pt x="45" y="97"/>
                        <a:pt x="64" y="78"/>
                        <a:pt x="74" y="67"/>
                      </a:cubicBezTo>
                      <a:cubicBezTo>
                        <a:pt x="96" y="46"/>
                        <a:pt x="97" y="0"/>
                        <a:pt x="97" y="0"/>
                      </a:cubicBezTo>
                      <a:cubicBezTo>
                        <a:pt x="97" y="0"/>
                        <a:pt x="51" y="1"/>
                        <a:pt x="30" y="23"/>
                      </a:cubicBezTo>
                      <a:cubicBezTo>
                        <a:pt x="19" y="33"/>
                        <a:pt x="0" y="52"/>
                        <a:pt x="22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43"/>
                <p:cNvSpPr>
                  <a:spLocks/>
                </p:cNvSpPr>
                <p:nvPr/>
              </p:nvSpPr>
              <p:spPr bwMode="auto">
                <a:xfrm>
                  <a:off x="-2628900" y="2997201"/>
                  <a:ext cx="68263" cy="69850"/>
                </a:xfrm>
                <a:custGeom>
                  <a:avLst/>
                  <a:gdLst>
                    <a:gd name="T0" fmla="*/ 0 w 97"/>
                    <a:gd name="T1" fmla="*/ 0 h 97"/>
                    <a:gd name="T2" fmla="*/ 22 w 97"/>
                    <a:gd name="T3" fmla="*/ 68 h 97"/>
                    <a:gd name="T4" fmla="*/ 74 w 97"/>
                    <a:gd name="T5" fmla="*/ 75 h 97"/>
                    <a:gd name="T6" fmla="*/ 67 w 97"/>
                    <a:gd name="T7" fmla="*/ 23 h 97"/>
                    <a:gd name="T8" fmla="*/ 0 w 97"/>
                    <a:gd name="T9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0" y="0"/>
                      </a:moveTo>
                      <a:cubicBezTo>
                        <a:pt x="0" y="0"/>
                        <a:pt x="1" y="46"/>
                        <a:pt x="22" y="68"/>
                      </a:cubicBezTo>
                      <a:cubicBezTo>
                        <a:pt x="33" y="78"/>
                        <a:pt x="52" y="97"/>
                        <a:pt x="74" y="75"/>
                      </a:cubicBezTo>
                      <a:cubicBezTo>
                        <a:pt x="97" y="53"/>
                        <a:pt x="77" y="33"/>
                        <a:pt x="67" y="23"/>
                      </a:cubicBezTo>
                      <a:cubicBezTo>
                        <a:pt x="45" y="2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8" name="Freeform 44"/>
                <p:cNvSpPr>
                  <a:spLocks/>
                </p:cNvSpPr>
                <p:nvPr/>
              </p:nvSpPr>
              <p:spPr bwMode="auto">
                <a:xfrm>
                  <a:off x="-2562225" y="2997201"/>
                  <a:ext cx="68263" cy="69850"/>
                </a:xfrm>
                <a:custGeom>
                  <a:avLst/>
                  <a:gdLst>
                    <a:gd name="T0" fmla="*/ 22 w 97"/>
                    <a:gd name="T1" fmla="*/ 75 h 97"/>
                    <a:gd name="T2" fmla="*/ 74 w 97"/>
                    <a:gd name="T3" fmla="*/ 68 h 97"/>
                    <a:gd name="T4" fmla="*/ 97 w 97"/>
                    <a:gd name="T5" fmla="*/ 0 h 97"/>
                    <a:gd name="T6" fmla="*/ 30 w 97"/>
                    <a:gd name="T7" fmla="*/ 23 h 97"/>
                    <a:gd name="T8" fmla="*/ 22 w 97"/>
                    <a:gd name="T9" fmla="*/ 7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7">
                      <a:moveTo>
                        <a:pt x="22" y="75"/>
                      </a:moveTo>
                      <a:cubicBezTo>
                        <a:pt x="45" y="97"/>
                        <a:pt x="64" y="78"/>
                        <a:pt x="74" y="68"/>
                      </a:cubicBezTo>
                      <a:cubicBezTo>
                        <a:pt x="96" y="46"/>
                        <a:pt x="97" y="0"/>
                        <a:pt x="97" y="0"/>
                      </a:cubicBezTo>
                      <a:cubicBezTo>
                        <a:pt x="97" y="0"/>
                        <a:pt x="51" y="2"/>
                        <a:pt x="30" y="23"/>
                      </a:cubicBezTo>
                      <a:cubicBezTo>
                        <a:pt x="19" y="33"/>
                        <a:pt x="0" y="53"/>
                        <a:pt x="22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Rectangle 45"/>
                <p:cNvSpPr>
                  <a:spLocks noChangeArrowheads="1"/>
                </p:cNvSpPr>
                <p:nvPr/>
              </p:nvSpPr>
              <p:spPr bwMode="auto">
                <a:xfrm>
                  <a:off x="-2930525" y="3103563"/>
                  <a:ext cx="436563" cy="142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40" name="Rectangle 6"/>
            <p:cNvSpPr>
              <a:spLocks noChangeArrowheads="1"/>
            </p:cNvSpPr>
            <p:nvPr/>
          </p:nvSpPr>
          <p:spPr bwMode="auto">
            <a:xfrm>
              <a:off x="2788267" y="3278606"/>
              <a:ext cx="29494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/>
              <a:r>
                <a:rPr lang="en-US" altLang="ko-KR" sz="4400" b="1" spc="-150" dirty="0">
                  <a:solidFill>
                    <a:schemeClr val="accent6">
                      <a:lumMod val="50000"/>
                    </a:schemeClr>
                  </a:solidFill>
                </a:rPr>
                <a:t>+</a:t>
              </a:r>
              <a:endParaRPr lang="ko-KR" altLang="en-US" sz="4400" b="1" spc="-15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41" name="Rectangle 6"/>
            <p:cNvSpPr>
              <a:spLocks noChangeArrowheads="1"/>
            </p:cNvSpPr>
            <p:nvPr/>
          </p:nvSpPr>
          <p:spPr bwMode="auto">
            <a:xfrm>
              <a:off x="3750638" y="3904743"/>
              <a:ext cx="29494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/>
              <a:r>
                <a:rPr lang="en-US" altLang="ko-KR" sz="4400" b="1" spc="-150" dirty="0">
                  <a:solidFill>
                    <a:schemeClr val="tx2">
                      <a:lumMod val="50000"/>
                    </a:schemeClr>
                  </a:solidFill>
                </a:rPr>
                <a:t>+</a:t>
              </a:r>
              <a:endParaRPr lang="ko-KR" altLang="en-US" sz="4400" b="1" spc="-15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42" name="Rectangle 6"/>
            <p:cNvSpPr>
              <a:spLocks noChangeArrowheads="1"/>
            </p:cNvSpPr>
            <p:nvPr/>
          </p:nvSpPr>
          <p:spPr bwMode="auto">
            <a:xfrm>
              <a:off x="1806273" y="3904743"/>
              <a:ext cx="29494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/>
              <a:r>
                <a:rPr lang="en-US" altLang="ko-KR" sz="4400" b="1" spc="-150" dirty="0">
                  <a:solidFill>
                    <a:srgbClr val="006600"/>
                  </a:solidFill>
                </a:rPr>
                <a:t>+</a:t>
              </a:r>
              <a:endParaRPr lang="ko-KR" altLang="en-US" sz="4400" b="1" spc="-150" dirty="0">
                <a:solidFill>
                  <a:srgbClr val="006600"/>
                </a:solidFill>
              </a:endParaRPr>
            </a:p>
          </p:txBody>
        </p:sp>
        <p:sp>
          <p:nvSpPr>
            <p:cNvPr id="243" name="Rectangle 6"/>
            <p:cNvSpPr>
              <a:spLocks noChangeArrowheads="1"/>
            </p:cNvSpPr>
            <p:nvPr/>
          </p:nvSpPr>
          <p:spPr bwMode="auto">
            <a:xfrm>
              <a:off x="2188822" y="5112590"/>
              <a:ext cx="29494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/>
              <a:r>
                <a:rPr lang="en-US" altLang="ko-KR" sz="4400" b="1" spc="-150" dirty="0">
                  <a:solidFill>
                    <a:schemeClr val="accent5">
                      <a:lumMod val="75000"/>
                    </a:schemeClr>
                  </a:solidFill>
                </a:rPr>
                <a:t>+</a:t>
              </a:r>
              <a:endParaRPr lang="ko-KR" altLang="en-US" sz="4400" b="1" spc="-15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44" name="Rectangle 6"/>
            <p:cNvSpPr>
              <a:spLocks noChangeArrowheads="1"/>
            </p:cNvSpPr>
            <p:nvPr/>
          </p:nvSpPr>
          <p:spPr bwMode="auto">
            <a:xfrm>
              <a:off x="3424833" y="5112590"/>
              <a:ext cx="29494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base"/>
              <a:r>
                <a:rPr lang="en-US" altLang="ko-KR" sz="4400" b="1" spc="-150" dirty="0">
                  <a:solidFill>
                    <a:srgbClr val="0070C0"/>
                  </a:solidFill>
                </a:rPr>
                <a:t>+</a:t>
              </a:r>
              <a:endParaRPr lang="ko-KR" altLang="en-US" sz="4400" b="1" spc="-15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52" name="직사각형 2051"/>
          <p:cNvSpPr/>
          <p:nvPr/>
        </p:nvSpPr>
        <p:spPr>
          <a:xfrm>
            <a:off x="6960097" y="4581128"/>
            <a:ext cx="184731" cy="483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</a:pPr>
            <a:endParaRPr lang="ko-KR" altLang="en-US" sz="2000" dirty="0">
              <a:latin typeface="Rix밝은고딕 EB" panose="02020603020101020101" pitchFamily="18" charset="-127"/>
              <a:ea typeface="Rix밝은고딕 EB" panose="02020603020101020101" pitchFamily="18" charset="-127"/>
            </a:endParaRPr>
          </a:p>
        </p:txBody>
      </p:sp>
      <p:sp>
        <p:nvSpPr>
          <p:cNvPr id="253" name="TextBox 6"/>
          <p:cNvSpPr txBox="1"/>
          <p:nvPr/>
        </p:nvSpPr>
        <p:spPr>
          <a:xfrm>
            <a:off x="8512666" y="3945428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ko-KR" dirty="0">
              <a:solidFill>
                <a:schemeClr val="tx2">
                  <a:lumMod val="50000"/>
                </a:schemeClr>
              </a:solidFill>
              <a:latin typeface="Rix밝은고딕 EB" panose="02020603020101020101" pitchFamily="18" charset="-127"/>
              <a:ea typeface="Rix밝은고딕 EB" panose="02020603020101020101" pitchFamily="18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4655840" y="1124744"/>
            <a:ext cx="705678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altLang="ko-KR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현대하모니 M" panose="02020603020101020101"/>
              </a:rPr>
              <a:t>Digitalize agricultural phenomeno</a:t>
            </a:r>
            <a:r>
              <a:rPr lang="en-US" altLang="ko-KR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현대하모니 M" panose="02020603020101020101"/>
              </a:rPr>
              <a:t>n</a:t>
            </a:r>
            <a:r>
              <a:rPr lang="en-US" altLang="ko-KR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현대하모니 M" panose="02020603020101020101"/>
              </a:rPr>
              <a:t> through big data, AI, and intellectual robot, and realize precision agriculture by returning its solution practically</a:t>
            </a:r>
            <a:endParaRPr lang="ko-KR" altLang="en-US" sz="105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HY견고딕" panose="02030600000101010101" pitchFamily="18" charset="-127"/>
              <a:ea typeface="현대하모니 M" panose="02020603020101020101"/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6456040" y="3717032"/>
            <a:ext cx="554461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000" dirty="0" smtClean="0">
                <a:latin typeface="HY견고딕" panose="02030600000101010101" pitchFamily="18" charset="-127"/>
                <a:ea typeface="현대하모니 M" panose="02020603020101020101"/>
              </a:rPr>
              <a:t>Realize customized production,</a:t>
            </a:r>
          </a:p>
          <a:p>
            <a:pPr fontAlgn="base">
              <a:lnSpc>
                <a:spcPct val="150000"/>
              </a:lnSpc>
            </a:pPr>
            <a:r>
              <a:rPr lang="en-US" altLang="ko-KR" sz="2000" dirty="0" smtClean="0">
                <a:latin typeface="HY견고딕" panose="02030600000101010101" pitchFamily="18" charset="-127"/>
                <a:ea typeface="현대하모니 M" panose="02020603020101020101"/>
              </a:rPr>
              <a:t>distribution, and </a:t>
            </a:r>
            <a:r>
              <a:rPr lang="en-US" altLang="ko-KR" sz="2000" dirty="0" smtClean="0">
                <a:latin typeface="HY견고딕" panose="02030600000101010101" pitchFamily="18" charset="-127"/>
                <a:ea typeface="현대하모니 M" panose="02020603020101020101"/>
              </a:rPr>
              <a:t>consumption through </a:t>
            </a:r>
          </a:p>
          <a:p>
            <a:pPr fontAlgn="base">
              <a:lnSpc>
                <a:spcPct val="150000"/>
              </a:lnSpc>
            </a:pPr>
            <a:r>
              <a:rPr lang="en-US" altLang="ko-KR" sz="2000" b="1" dirty="0">
                <a:solidFill>
                  <a:srgbClr val="002060"/>
                </a:solidFill>
                <a:latin typeface="HY견고딕" panose="02030600000101010101" pitchFamily="18" charset="-127"/>
                <a:ea typeface="현대하모니 M" panose="02020603020101020101"/>
              </a:rPr>
              <a:t> </a:t>
            </a:r>
            <a:r>
              <a:rPr lang="en-US" altLang="ko-KR" sz="2000" b="1" dirty="0" smtClean="0">
                <a:solidFill>
                  <a:srgbClr val="002060"/>
                </a:solidFill>
                <a:latin typeface="HY견고딕" panose="02030600000101010101" pitchFamily="18" charset="-127"/>
                <a:ea typeface="현대하모니 M" panose="02020603020101020101"/>
              </a:rPr>
              <a:t>     </a:t>
            </a:r>
            <a:r>
              <a:rPr lang="en-US" altLang="ko-KR" sz="2800" b="1" dirty="0" smtClean="0">
                <a:solidFill>
                  <a:srgbClr val="002060"/>
                </a:solidFill>
                <a:latin typeface="HY견고딕" panose="02030600000101010101" pitchFamily="18" charset="-127"/>
                <a:ea typeface="현대하모니 M" panose="02020603020101020101"/>
              </a:rPr>
              <a:t>“</a:t>
            </a:r>
            <a:r>
              <a:rPr lang="en-US" altLang="ko-KR" sz="2800" b="1" dirty="0" smtClean="0">
                <a:solidFill>
                  <a:srgbClr val="002060"/>
                </a:solidFill>
                <a:latin typeface="HY견고딕" panose="02030600000101010101" pitchFamily="18" charset="-127"/>
                <a:ea typeface="현대하모니 M" panose="02020603020101020101"/>
              </a:rPr>
              <a:t>Digital Agriculture” </a:t>
            </a:r>
            <a:endParaRPr lang="ko-KR" altLang="en-US" sz="2800" b="1" dirty="0">
              <a:solidFill>
                <a:srgbClr val="002060"/>
              </a:solidFill>
              <a:latin typeface="HY견고딕" panose="02030600000101010101" pitchFamily="18" charset="-127"/>
              <a:ea typeface="현대하모니 M" panose="02020603020101020101"/>
            </a:endParaRPr>
          </a:p>
        </p:txBody>
      </p:sp>
      <p:sp>
        <p:nvSpPr>
          <p:cNvPr id="95" name="슬라이드 번호 개체 틀 2"/>
          <p:cNvSpPr txBox="1">
            <a:spLocks/>
          </p:cNvSpPr>
          <p:nvPr/>
        </p:nvSpPr>
        <p:spPr>
          <a:xfrm>
            <a:off x="11472598" y="6439956"/>
            <a:ext cx="5775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spc="-150" dirty="0" smtClean="0">
                <a:gradFill>
                  <a:gsLst>
                    <a:gs pos="20000">
                      <a:prstClr val="white">
                        <a:lumMod val="65000"/>
                      </a:prstClr>
                    </a:gs>
                    <a:gs pos="27083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</a:rPr>
              <a:t>9/32</a:t>
            </a:r>
            <a:endParaRPr lang="ko-KR" altLang="en-US" sz="900" spc="-150" dirty="0">
              <a:gradFill>
                <a:gsLst>
                  <a:gs pos="20000">
                    <a:prstClr val="white">
                      <a:lumMod val="65000"/>
                    </a:prstClr>
                  </a:gs>
                  <a:gs pos="27083">
                    <a:prstClr val="white">
                      <a:lumMod val="6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368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9329</TotalTime>
  <Words>2797</Words>
  <Application>Microsoft Office PowerPoint</Application>
  <PresentationFormat>와이드스크린</PresentationFormat>
  <Paragraphs>895</Paragraphs>
  <Slides>32</Slides>
  <Notes>6</Notes>
  <HiddenSlides>0</HiddenSlides>
  <MMClips>1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7" baseType="lpstr">
      <vt:lpstr>Arial Unicode MS</vt:lpstr>
      <vt:lpstr>Rix밝은고딕 M</vt:lpstr>
      <vt:lpstr>맑은 고딕</vt:lpstr>
      <vt:lpstr>현대하모니 M</vt:lpstr>
      <vt:lpstr>HY중고딕</vt:lpstr>
      <vt:lpstr>HY울릉도M</vt:lpstr>
      <vt:lpstr>Rix밝은고딕 EB</vt:lpstr>
      <vt:lpstr>HY견고딕</vt:lpstr>
      <vt:lpstr>Calibri</vt:lpstr>
      <vt:lpstr>Wingdings</vt:lpstr>
      <vt:lpstr>Arial</vt:lpstr>
      <vt:lpstr>Tahoma</vt:lpstr>
      <vt:lpstr>나눔바른고딕</vt:lpstr>
      <vt:lpstr>돋움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664</cp:revision>
  <cp:lastPrinted>2019-08-16T05:16:36Z</cp:lastPrinted>
  <dcterms:created xsi:type="dcterms:W3CDTF">2017-05-29T23:57:13Z</dcterms:created>
  <dcterms:modified xsi:type="dcterms:W3CDTF">2019-08-19T06:39:52Z</dcterms:modified>
</cp:coreProperties>
</file>